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diagrams/colors1.xml" ContentType="application/vnd.openxmlformats-officedocument.drawingml.diagramColors+xml"/>
  <Override PartName="/ppt/diagrams/data1.xml" ContentType="application/vnd.openxmlformats-officedocument.drawingml.diagramData+xml"/>
  <Override PartName="/ppt/diagrams/drawing1.xml" ContentType="application/vnd.ms-office.drawingml.diagramDrawing+xml"/>
  <Override PartName="/ppt/diagrams/layout1.xml" ContentType="application/vnd.openxmlformats-officedocument.drawingml.diagramLayout+xml"/>
  <Override PartName="/ppt/diagrams/quickStyle1.xml" ContentType="application/vnd.openxmlformats-officedocument.drawingml.diagramStyle+xml"/>
  <Override PartName="/ppt/handoutMasters/handoutMaster1.xml" ContentType="application/vnd.openxmlformats-officedocument.presentationml.handoutMaster+xml"/>
  <Override PartName="/ppt/media/image5.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7"/>
  </p:notesMasterIdLst>
  <p:handoutMasterIdLst>
    <p:handoutMasterId r:id="rId29"/>
  </p:handoutMasterIdLst>
  <p:sldIdLst>
    <p:sldId id="256" r:id="rId3"/>
    <p:sldId id="261" r:id="rId4"/>
    <p:sldId id="262" r:id="rId5"/>
    <p:sldId id="264" r:id="rId6"/>
    <p:sldId id="270" r:id="rId8"/>
    <p:sldId id="271" r:id="rId9"/>
    <p:sldId id="316" r:id="rId10"/>
    <p:sldId id="272" r:id="rId11"/>
    <p:sldId id="274" r:id="rId12"/>
    <p:sldId id="302" r:id="rId13"/>
    <p:sldId id="281" r:id="rId14"/>
    <p:sldId id="284" r:id="rId15"/>
    <p:sldId id="285" r:id="rId16"/>
    <p:sldId id="286" r:id="rId17"/>
    <p:sldId id="287" r:id="rId18"/>
    <p:sldId id="288" r:id="rId19"/>
    <p:sldId id="289" r:id="rId20"/>
    <p:sldId id="292" r:id="rId21"/>
    <p:sldId id="297" r:id="rId22"/>
    <p:sldId id="295" r:id="rId23"/>
    <p:sldId id="296" r:id="rId24"/>
    <p:sldId id="300" r:id="rId25"/>
    <p:sldId id="334" r:id="rId26"/>
    <p:sldId id="333" r:id="rId27"/>
    <p:sldId id="337" r:id="rId28"/>
  </p:sldIdLst>
  <p:sldSz cx="12192000" cy="6858000"/>
  <p:notesSz cx="6858000" cy="9144000"/>
  <p:custDataLst>
    <p:tags r:id="rId3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enovo" initials="L"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FF9D00"/>
    <a:srgbClr val="1D41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中度样式 4 - 强调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notesMaster" Target="notesMasters/notesMaster1.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4" Type="http://schemas.openxmlformats.org/officeDocument/2006/relationships/tags" Target="tags/tag29.xml"/><Relationship Id="rId33" Type="http://schemas.openxmlformats.org/officeDocument/2006/relationships/commentAuthors" Target="commentAuthors.xml"/><Relationship Id="rId32" Type="http://schemas.openxmlformats.org/officeDocument/2006/relationships/tableStyles" Target="tableStyles.xml"/><Relationship Id="rId31" Type="http://schemas.openxmlformats.org/officeDocument/2006/relationships/viewProps" Target="viewProps.xml"/><Relationship Id="rId30" Type="http://schemas.openxmlformats.org/officeDocument/2006/relationships/presProps" Target="presProps.xml"/><Relationship Id="rId3" Type="http://schemas.openxmlformats.org/officeDocument/2006/relationships/slide" Target="slides/slide1.xml"/><Relationship Id="rId29" Type="http://schemas.openxmlformats.org/officeDocument/2006/relationships/handoutMaster" Target="handoutMasters/handoutMaster1.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328AA405-5093-4B04-B7A5-7350C8E5226E}" type="doc">
      <dgm:prSet loTypeId="process" loCatId="process" qsTypeId="urn:microsoft.com/office/officeart/2005/8/quickstyle/simple1" qsCatId="simple" csTypeId="urn:microsoft.com/office/officeart/2005/8/colors/accent1_2" csCatId="accent1" phldr="1"/>
      <dgm:spPr/>
      <dgm:t>
        <a:bodyPr/>
        <a:lstStyle/>
        <a:p>
          <a:endParaRPr lang="zh-CN" altLang="en-US"/>
        </a:p>
      </dgm:t>
    </dgm:pt>
    <dgm:pt modelId="{96344F5F-50D5-4159-849B-84038F79E488}">
      <dgm:prSet phldrT="[文本]"/>
      <dgm:spPr/>
      <dgm:t>
        <a:bodyPr/>
        <a:lstStyle/>
        <a:p>
          <a:endParaRPr lang="zh-CN" altLang="en-US" dirty="0"/>
        </a:p>
      </dgm:t>
    </dgm:pt>
    <dgm:pt modelId="{5542C7AC-8FD9-4807-984D-B85671CE0830}" cxnId="{1B3BC908-FB2C-414F-8BCD-9ECABE08997D}" type="parTrans">
      <dgm:prSet/>
      <dgm:spPr/>
      <dgm:t>
        <a:bodyPr/>
        <a:lstStyle/>
        <a:p>
          <a:endParaRPr lang="zh-CN" altLang="en-US"/>
        </a:p>
      </dgm:t>
    </dgm:pt>
    <dgm:pt modelId="{896C11FF-C8A4-47AF-82AD-67358B6FEB68}" cxnId="{1B3BC908-FB2C-414F-8BCD-9ECABE08997D}" type="sibTrans">
      <dgm:prSet/>
      <dgm:spPr/>
      <dgm:t>
        <a:bodyPr/>
        <a:lstStyle/>
        <a:p>
          <a:endParaRPr lang="zh-CN" altLang="en-US"/>
        </a:p>
      </dgm:t>
    </dgm:pt>
    <dgm:pt modelId="{DA4F95F2-B572-4FC8-BB91-B5D68F7FE4D7}">
      <dgm:prSet phldrT="[文本]" phldr="0" custT="1"/>
      <dgm:spPr/>
      <dgm:t>
        <a:bodyPr vert="horz" wrap="square"/>
        <a:p>
          <a:pPr>
            <a:lnSpc>
              <a:spcPct val="100000"/>
            </a:lnSpc>
            <a:spcBef>
              <a:spcPct val="0"/>
            </a:spcBef>
            <a:spcAft>
              <a:spcPct val="15000"/>
            </a:spcAft>
          </a:pPr>
          <a:r>
            <a:rPr lang="zh-CN" altLang="en-US" sz="1300" dirty="0"/>
            <a:t/>
          </a:r>
          <a:endParaRPr lang="zh-CN" altLang="en-US" sz="1300" dirty="0"/>
        </a:p>
      </dgm:t>
    </dgm:pt>
    <dgm:pt modelId="{FD38146D-714F-48C8-BDAC-BD8BC166C448}" cxnId="{90C9E340-0440-48CF-9762-E2B9D454E4C7}" type="parTrans">
      <dgm:prSet/>
      <dgm:spPr/>
      <dgm:t>
        <a:bodyPr/>
        <a:lstStyle/>
        <a:p>
          <a:endParaRPr lang="zh-CN" altLang="en-US"/>
        </a:p>
      </dgm:t>
    </dgm:pt>
    <dgm:pt modelId="{DC20A826-6BA0-4080-950A-21A742A74FED}" cxnId="{90C9E340-0440-48CF-9762-E2B9D454E4C7}" type="sibTrans">
      <dgm:prSet/>
      <dgm:spPr/>
      <dgm:t>
        <a:bodyPr/>
        <a:lstStyle/>
        <a:p>
          <a:endParaRPr lang="zh-CN" altLang="en-US"/>
        </a:p>
      </dgm:t>
    </dgm:pt>
    <dgm:pt modelId="{AC7064ED-0241-4363-A95D-18D58180ECFD}">
      <dgm:prSet phldr="0" custT="1"/>
      <dgm:spPr/>
      <dgm:t>
        <a:bodyPr vert="horz" wrap="square"/>
        <a:p>
          <a:pPr rtl="0">
            <a:lnSpc>
              <a:spcPct val="100000"/>
            </a:lnSpc>
            <a:spcBef>
              <a:spcPct val="0"/>
            </a:spcBef>
            <a:spcAft>
              <a:spcPct val="15000"/>
            </a:spcAft>
          </a:pPr>
          <a:r>
            <a:rPr sz="2400" b="0" noProof="0" dirty="0" smtClean="0">
              <a:ln>
                <a:noFill/>
              </a:ln>
              <a:solidFill>
                <a:schemeClr val="tx1"/>
              </a:solidFill>
              <a:effectLst/>
              <a:uLnTx/>
              <a:uFillTx/>
              <a:latin typeface="仿宋_GB2312" panose="02010609030101010101" charset="-122"/>
              <a:ea typeface="仿宋_GB2312" panose="02010609030101010101" charset="-122"/>
              <a:cs typeface="宋体" panose="02010600030101010101" pitchFamily="2" charset="-122"/>
              <a:sym typeface="+mn-ea"/>
            </a:rPr>
            <a:t>专业得分在80分以下的，结构工资安全生产标准化部分扣完。</a:t>
          </a:r>
          <a:r>
            <a:rPr sz="2400" b="0" noProof="0" dirty="0" smtClean="0">
              <a:ln>
                <a:noFill/>
              </a:ln>
              <a:solidFill>
                <a:schemeClr val="tx1"/>
              </a:solidFill>
              <a:effectLst/>
              <a:uLnTx/>
              <a:uFillTx/>
              <a:latin typeface="仿宋_GB2312" panose="02010609030101010101" charset="-122"/>
              <a:ea typeface="仿宋_GB2312" panose="02010609030101010101" charset="-122"/>
              <a:cs typeface="宋体" panose="02010600030101010101" pitchFamily="2" charset="-122"/>
              <a:sym typeface="+mn-ea"/>
            </a:rPr>
            <a:t/>
          </a:r>
          <a:endParaRPr sz="2400" b="0" noProof="0" dirty="0" smtClean="0">
            <a:ln>
              <a:noFill/>
            </a:ln>
            <a:solidFill>
              <a:schemeClr val="tx1"/>
            </a:solidFill>
            <a:effectLst/>
            <a:uLnTx/>
            <a:uFillTx/>
            <a:latin typeface="仿宋_GB2312" panose="02010609030101010101" charset="-122"/>
            <a:ea typeface="仿宋_GB2312" panose="02010609030101010101" charset="-122"/>
            <a:cs typeface="宋体" panose="02010600030101010101" pitchFamily="2" charset="-122"/>
            <a:sym typeface="+mn-ea"/>
          </a:endParaRPr>
        </a:p>
      </dgm:t>
    </dgm:pt>
    <dgm:pt modelId="{48D9191F-D4CD-4027-9DA1-233028097D81}" cxnId="{04664923-D62E-47AC-91DA-D858830BAEEA}" type="parTrans">
      <dgm:prSet/>
      <dgm:spPr/>
    </dgm:pt>
    <dgm:pt modelId="{F05A730D-877D-4F0A-BEF6-8937DACE2FB9}" cxnId="{04664923-D62E-47AC-91DA-D858830BAEEA}" type="sibTrans">
      <dgm:prSet/>
      <dgm:spPr/>
    </dgm:pt>
    <dgm:pt modelId="{E1BEB240-E43D-4D7F-A2F0-A5488E834E4F}">
      <dgm:prSet phldrT="[文本]"/>
      <dgm:spPr/>
      <dgm:t>
        <a:bodyPr/>
        <a:lstStyle/>
        <a:p>
          <a:endParaRPr lang="zh-CN" altLang="en-US" dirty="0"/>
        </a:p>
      </dgm:t>
    </dgm:pt>
    <dgm:pt modelId="{8D65159A-DF76-42DA-9C93-5EB132AD87E2}" cxnId="{927A1225-5E47-4601-9D58-4736F154DDF6}" type="parTrans">
      <dgm:prSet/>
      <dgm:spPr/>
      <dgm:t>
        <a:bodyPr/>
        <a:lstStyle/>
        <a:p>
          <a:endParaRPr lang="zh-CN" altLang="en-US"/>
        </a:p>
      </dgm:t>
    </dgm:pt>
    <dgm:pt modelId="{4A536FDB-0F2D-4C94-BFA2-61DCC5D27BBF}" cxnId="{927A1225-5E47-4601-9D58-4736F154DDF6}" type="sibTrans">
      <dgm:prSet/>
      <dgm:spPr/>
      <dgm:t>
        <a:bodyPr/>
        <a:lstStyle/>
        <a:p>
          <a:endParaRPr lang="zh-CN" altLang="en-US"/>
        </a:p>
      </dgm:t>
    </dgm:pt>
    <dgm:pt modelId="{C58C3B83-685D-4279-A166-D56BA2BC7621}">
      <dgm:prSet phldr="0" custT="1"/>
      <dgm:spPr/>
      <dgm:t>
        <a:bodyPr vert="horz" wrap="square"/>
        <a:p>
          <a:pPr>
            <a:lnSpc>
              <a:spcPct val="100000"/>
            </a:lnSpc>
            <a:spcBef>
              <a:spcPct val="0"/>
            </a:spcBef>
            <a:spcAft>
              <a:spcPct val="15000"/>
            </a:spcAft>
          </a:pPr>
          <a:r>
            <a:rPr sz="2400" b="0" dirty="0" smtClean="0">
              <a:latin typeface="仿宋_GB2312" panose="02010609030101010101" charset="-122"/>
              <a:ea typeface="仿宋_GB2312" panose="02010609030101010101" charset="-122"/>
              <a:cs typeface="仿宋_GB2312" panose="02010609030101010101" charset="-122"/>
              <a:sym typeface="+mn-lt"/>
            </a:rPr>
            <a:t>专业得分在80分～90分的，每少1分扣除结构工资安全生产标准化部分的10%，依此类推。</a:t>
          </a:r>
          <a:r>
            <a:rPr lang="zh-CN" altLang="en-US" sz="2400" dirty="0">
              <a:latin typeface="仿宋_GB2312" panose="02010609030101010101" charset="-122"/>
              <a:ea typeface="仿宋_GB2312" panose="02010609030101010101" charset="-122"/>
              <a:cs typeface="仿宋_GB2312" panose="02010609030101010101" charset="-122"/>
            </a:rPr>
            <a:t/>
          </a:r>
          <a:endParaRPr lang="zh-CN" altLang="en-US" sz="2400" dirty="0">
            <a:latin typeface="仿宋_GB2312" panose="02010609030101010101" charset="-122"/>
            <a:ea typeface="仿宋_GB2312" panose="02010609030101010101" charset="-122"/>
            <a:cs typeface="仿宋_GB2312" panose="02010609030101010101" charset="-122"/>
          </a:endParaRPr>
        </a:p>
      </dgm:t>
    </dgm:pt>
    <dgm:pt modelId="{7AA0FCEC-CB2B-4B18-AD02-89F280387518}" cxnId="{B742BAB5-680F-4A7A-B30F-B3BA5DF35D16}" type="parTrans">
      <dgm:prSet/>
      <dgm:spPr/>
      <dgm:t>
        <a:bodyPr/>
        <a:lstStyle/>
        <a:p>
          <a:endParaRPr lang="zh-CN" altLang="en-US"/>
        </a:p>
      </dgm:t>
    </dgm:pt>
    <dgm:pt modelId="{15A9FC32-E2B9-45ED-9C31-07AE43E5B003}" cxnId="{B742BAB5-680F-4A7A-B30F-B3BA5DF35D16}" type="sibTrans">
      <dgm:prSet/>
      <dgm:spPr/>
      <dgm:t>
        <a:bodyPr/>
        <a:lstStyle/>
        <a:p>
          <a:endParaRPr lang="zh-CN" altLang="en-US"/>
        </a:p>
      </dgm:t>
    </dgm:pt>
    <dgm:pt modelId="{0A4427B8-F639-4147-A9E6-60060B608CEA}">
      <dgm:prSet phldrT="[文本]"/>
      <dgm:spPr/>
      <dgm:t>
        <a:bodyPr/>
        <a:lstStyle/>
        <a:p>
          <a:endParaRPr lang="zh-CN" altLang="en-US" dirty="0"/>
        </a:p>
      </dgm:t>
    </dgm:pt>
    <dgm:pt modelId="{B31862A2-19DE-475B-9837-486497E6F522}" cxnId="{0059E9FB-6D69-42D8-93B9-06B82531C0A0}" type="parTrans">
      <dgm:prSet/>
      <dgm:spPr/>
      <dgm:t>
        <a:bodyPr/>
        <a:lstStyle/>
        <a:p>
          <a:endParaRPr lang="zh-CN" altLang="en-US"/>
        </a:p>
      </dgm:t>
    </dgm:pt>
    <dgm:pt modelId="{52062F43-E58F-4DAA-BBC6-512E52235ADD}" cxnId="{0059E9FB-6D69-42D8-93B9-06B82531C0A0}" type="sibTrans">
      <dgm:prSet/>
      <dgm:spPr/>
      <dgm:t>
        <a:bodyPr/>
        <a:lstStyle/>
        <a:p>
          <a:endParaRPr lang="zh-CN" altLang="en-US"/>
        </a:p>
      </dgm:t>
    </dgm:pt>
    <dgm:pt modelId="{62D53811-B1B9-4CB7-9216-2A745EE3946B}">
      <dgm:prSet phldr="0" custT="1"/>
      <dgm:spPr/>
      <dgm:t>
        <a:bodyPr vert="horz" wrap="square"/>
        <a:p>
          <a:pPr>
            <a:lnSpc>
              <a:spcPct val="100000"/>
            </a:lnSpc>
            <a:spcBef>
              <a:spcPct val="0"/>
            </a:spcBef>
            <a:spcAft>
              <a:spcPct val="15000"/>
            </a:spcAft>
          </a:pPr>
          <a:r>
            <a:rPr sz="2400" b="0" smtClean="0">
              <a:latin typeface="仿宋_GB2312" panose="02010609030101010101" charset="-122"/>
              <a:ea typeface="仿宋_GB2312" panose="02010609030101010101" charset="-122"/>
              <a:cs typeface="仿宋_GB2312" panose="02010609030101010101" charset="-122"/>
              <a:sym typeface="+mn-ea"/>
            </a:rPr>
            <a:t>专业得分在90分（含90分）以上的，支付结构工资安全生产标准化部分的100%。</a:t>
          </a:r>
          <a:r>
            <a:rPr sz="2400" b="0" smtClean="0">
              <a:latin typeface="仿宋_GB2312" panose="02010609030101010101" charset="-122"/>
              <a:ea typeface="仿宋_GB2312" panose="02010609030101010101" charset="-122"/>
              <a:cs typeface="仿宋_GB2312" panose="02010609030101010101" charset="-122"/>
              <a:sym typeface="+mn-ea"/>
            </a:rPr>
            <a:t/>
          </a:r>
          <a:endParaRPr sz="2400" b="0" smtClean="0">
            <a:latin typeface="仿宋_GB2312" panose="02010609030101010101" charset="-122"/>
            <a:ea typeface="仿宋_GB2312" panose="02010609030101010101" charset="-122"/>
            <a:cs typeface="仿宋_GB2312" panose="02010609030101010101" charset="-122"/>
            <a:sym typeface="+mn-ea"/>
          </a:endParaRPr>
        </a:p>
      </dgm:t>
    </dgm:pt>
    <dgm:pt modelId="{426D755C-B0BD-4A3C-AF0D-D3CCCD8E0810}" cxnId="{649272ED-3AD6-423A-A541-A8AE88407CF9}" type="parTrans">
      <dgm:prSet/>
      <dgm:spPr/>
      <dgm:t>
        <a:bodyPr/>
        <a:lstStyle/>
        <a:p>
          <a:endParaRPr lang="zh-CN" altLang="en-US"/>
        </a:p>
      </dgm:t>
    </dgm:pt>
    <dgm:pt modelId="{8181B3BC-EAFF-41AF-992A-9060951906D2}" cxnId="{649272ED-3AD6-423A-A541-A8AE88407CF9}" type="sibTrans">
      <dgm:prSet/>
      <dgm:spPr/>
      <dgm:t>
        <a:bodyPr/>
        <a:lstStyle/>
        <a:p>
          <a:endParaRPr lang="zh-CN" altLang="en-US"/>
        </a:p>
      </dgm:t>
    </dgm:pt>
    <dgm:pt modelId="{9D20E6BD-3F6A-4FDA-BE32-B16F2A570C62}" type="pres">
      <dgm:prSet presAssocID="{328AA405-5093-4B04-B7A5-7350C8E5226E}" presName="linearFlow" presStyleCnt="0">
        <dgm:presLayoutVars>
          <dgm:dir/>
          <dgm:animLvl val="lvl"/>
          <dgm:resizeHandles val="exact"/>
        </dgm:presLayoutVars>
      </dgm:prSet>
      <dgm:spPr/>
      <dgm:t>
        <a:bodyPr/>
        <a:lstStyle/>
        <a:p>
          <a:endParaRPr lang="zh-CN" altLang="en-US"/>
        </a:p>
      </dgm:t>
    </dgm:pt>
    <dgm:pt modelId="{35B753F2-A632-46AA-A936-9FED0AD0787F}" type="pres">
      <dgm:prSet presAssocID="{96344F5F-50D5-4159-849B-84038F79E488}" presName="composite" presStyleCnt="0"/>
      <dgm:spPr/>
    </dgm:pt>
    <dgm:pt modelId="{614C9AC8-D891-4CFE-A9DE-867E4E5FE35F}" type="pres">
      <dgm:prSet presAssocID="{96344F5F-50D5-4159-849B-84038F79E488}" presName="parentText" presStyleLbl="alignNode1" presStyleIdx="0" presStyleCnt="3">
        <dgm:presLayoutVars>
          <dgm:chMax val="1"/>
          <dgm:bulletEnabled val="1"/>
        </dgm:presLayoutVars>
      </dgm:prSet>
      <dgm:spPr/>
      <dgm:t>
        <a:bodyPr/>
        <a:lstStyle/>
        <a:p>
          <a:endParaRPr lang="zh-CN" altLang="en-US"/>
        </a:p>
      </dgm:t>
    </dgm:pt>
    <dgm:pt modelId="{9BC7847F-0FCE-4FCD-B27F-572F88D1B47D}" type="pres">
      <dgm:prSet presAssocID="{96344F5F-50D5-4159-849B-84038F79E488}" presName="descendantText" presStyleLbl="alignAcc1" presStyleIdx="0" presStyleCnt="3">
        <dgm:presLayoutVars>
          <dgm:bulletEnabled val="1"/>
        </dgm:presLayoutVars>
      </dgm:prSet>
      <dgm:spPr/>
      <dgm:t>
        <a:bodyPr/>
        <a:lstStyle/>
        <a:p>
          <a:endParaRPr lang="zh-CN" altLang="en-US"/>
        </a:p>
      </dgm:t>
    </dgm:pt>
    <dgm:pt modelId="{5B7F4370-0CAA-4D55-BFB5-71567F12C386}" type="pres">
      <dgm:prSet presAssocID="{896C11FF-C8A4-47AF-82AD-67358B6FEB68}" presName="sp" presStyleCnt="0"/>
      <dgm:spPr/>
    </dgm:pt>
    <dgm:pt modelId="{C4BE7671-E081-4D8D-927D-F6057CCAF9A6}" type="pres">
      <dgm:prSet presAssocID="{E1BEB240-E43D-4D7F-A2F0-A5488E834E4F}" presName="composite" presStyleCnt="0"/>
      <dgm:spPr/>
    </dgm:pt>
    <dgm:pt modelId="{F08DB601-5FEC-4159-99A3-E48F055819F1}" type="pres">
      <dgm:prSet presAssocID="{E1BEB240-E43D-4D7F-A2F0-A5488E834E4F}" presName="parentText" presStyleLbl="alignNode1" presStyleIdx="1" presStyleCnt="3">
        <dgm:presLayoutVars>
          <dgm:chMax val="1"/>
          <dgm:bulletEnabled val="1"/>
        </dgm:presLayoutVars>
      </dgm:prSet>
      <dgm:spPr/>
      <dgm:t>
        <a:bodyPr/>
        <a:lstStyle/>
        <a:p>
          <a:endParaRPr lang="zh-CN" altLang="en-US"/>
        </a:p>
      </dgm:t>
    </dgm:pt>
    <dgm:pt modelId="{82977FFB-6837-4733-902F-6A387969F02C}" type="pres">
      <dgm:prSet presAssocID="{E1BEB240-E43D-4D7F-A2F0-A5488E834E4F}" presName="descendantText" presStyleLbl="alignAcc1" presStyleIdx="1" presStyleCnt="3">
        <dgm:presLayoutVars>
          <dgm:bulletEnabled val="1"/>
        </dgm:presLayoutVars>
      </dgm:prSet>
      <dgm:spPr/>
      <dgm:t>
        <a:bodyPr/>
        <a:lstStyle/>
        <a:p>
          <a:endParaRPr lang="zh-CN" altLang="en-US"/>
        </a:p>
      </dgm:t>
    </dgm:pt>
    <dgm:pt modelId="{3FB9E1C0-65C6-4259-B614-B96A17DF8093}" type="pres">
      <dgm:prSet presAssocID="{4A536FDB-0F2D-4C94-BFA2-61DCC5D27BBF}" presName="sp" presStyleCnt="0"/>
      <dgm:spPr/>
    </dgm:pt>
    <dgm:pt modelId="{2A5EECEF-A006-46AE-A489-9DAB7947549F}" type="pres">
      <dgm:prSet presAssocID="{0A4427B8-F639-4147-A9E6-60060B608CEA}" presName="composite" presStyleCnt="0"/>
      <dgm:spPr/>
    </dgm:pt>
    <dgm:pt modelId="{D9A794FE-05AD-4D40-BEC3-1B0558D8E3CA}" type="pres">
      <dgm:prSet presAssocID="{0A4427B8-F639-4147-A9E6-60060B608CEA}" presName="parentText" presStyleLbl="alignNode1" presStyleIdx="2" presStyleCnt="3">
        <dgm:presLayoutVars>
          <dgm:chMax val="1"/>
          <dgm:bulletEnabled val="1"/>
        </dgm:presLayoutVars>
      </dgm:prSet>
      <dgm:spPr/>
      <dgm:t>
        <a:bodyPr/>
        <a:lstStyle/>
        <a:p>
          <a:endParaRPr lang="zh-CN" altLang="en-US"/>
        </a:p>
      </dgm:t>
    </dgm:pt>
    <dgm:pt modelId="{73ED360A-0FB2-4332-B97C-084F682E4917}" type="pres">
      <dgm:prSet presAssocID="{0A4427B8-F639-4147-A9E6-60060B608CEA}" presName="descendantText" presStyleLbl="alignAcc1" presStyleIdx="2" presStyleCnt="3">
        <dgm:presLayoutVars>
          <dgm:bulletEnabled val="1"/>
        </dgm:presLayoutVars>
      </dgm:prSet>
      <dgm:spPr/>
      <dgm:t>
        <a:bodyPr/>
        <a:lstStyle/>
        <a:p>
          <a:endParaRPr lang="zh-CN" altLang="en-US"/>
        </a:p>
      </dgm:t>
    </dgm:pt>
  </dgm:ptLst>
  <dgm:cxnLst>
    <dgm:cxn modelId="{1B3BC908-FB2C-414F-8BCD-9ECABE08997D}" srcId="{328AA405-5093-4B04-B7A5-7350C8E5226E}" destId="{96344F5F-50D5-4159-849B-84038F79E488}" srcOrd="0" destOrd="0" parTransId="{5542C7AC-8FD9-4807-984D-B85671CE0830}" sibTransId="{896C11FF-C8A4-47AF-82AD-67358B6FEB68}"/>
    <dgm:cxn modelId="{90C9E340-0440-48CF-9762-E2B9D454E4C7}" srcId="{96344F5F-50D5-4159-849B-84038F79E488}" destId="{DA4F95F2-B572-4FC8-BB91-B5D68F7FE4D7}" srcOrd="0" destOrd="0" parTransId="{FD38146D-714F-48C8-BDAC-BD8BC166C448}" sibTransId="{DC20A826-6BA0-4080-950A-21A742A74FED}"/>
    <dgm:cxn modelId="{04664923-D62E-47AC-91DA-D858830BAEEA}" srcId="{96344F5F-50D5-4159-849B-84038F79E488}" destId="{AC7064ED-0241-4363-A95D-18D58180ECFD}" srcOrd="1" destOrd="0" parTransId="{48D9191F-D4CD-4027-9DA1-233028097D81}" sibTransId="{F05A730D-877D-4F0A-BEF6-8937DACE2FB9}"/>
    <dgm:cxn modelId="{927A1225-5E47-4601-9D58-4736F154DDF6}" srcId="{328AA405-5093-4B04-B7A5-7350C8E5226E}" destId="{E1BEB240-E43D-4D7F-A2F0-A5488E834E4F}" srcOrd="1" destOrd="0" parTransId="{8D65159A-DF76-42DA-9C93-5EB132AD87E2}" sibTransId="{4A536FDB-0F2D-4C94-BFA2-61DCC5D27BBF}"/>
    <dgm:cxn modelId="{B742BAB5-680F-4A7A-B30F-B3BA5DF35D16}" srcId="{E1BEB240-E43D-4D7F-A2F0-A5488E834E4F}" destId="{C58C3B83-685D-4279-A166-D56BA2BC7621}" srcOrd="0" destOrd="1" parTransId="{7AA0FCEC-CB2B-4B18-AD02-89F280387518}" sibTransId="{15A9FC32-E2B9-45ED-9C31-07AE43E5B003}"/>
    <dgm:cxn modelId="{0059E9FB-6D69-42D8-93B9-06B82531C0A0}" srcId="{328AA405-5093-4B04-B7A5-7350C8E5226E}" destId="{0A4427B8-F639-4147-A9E6-60060B608CEA}" srcOrd="2" destOrd="0" parTransId="{B31862A2-19DE-475B-9837-486497E6F522}" sibTransId="{52062F43-E58F-4DAA-BBC6-512E52235ADD}"/>
    <dgm:cxn modelId="{649272ED-3AD6-423A-A541-A8AE88407CF9}" srcId="{0A4427B8-F639-4147-A9E6-60060B608CEA}" destId="{62D53811-B1B9-4CB7-9216-2A745EE3946B}" srcOrd="0" destOrd="2" parTransId="{426D755C-B0BD-4A3C-AF0D-D3CCCD8E0810}" sibTransId="{8181B3BC-EAFF-41AF-992A-9060951906D2}"/>
    <dgm:cxn modelId="{81EA5B8C-6EE5-4413-B19E-2B4D6D28A1FA}" type="presOf" srcId="{328AA405-5093-4B04-B7A5-7350C8E5226E}" destId="{9D20E6BD-3F6A-4FDA-BE32-B16F2A570C62}" srcOrd="0" destOrd="0" presId="urn:microsoft.com/office/officeart/2005/8/layout/chevron2"/>
    <dgm:cxn modelId="{19712116-F804-49A5-9456-5EF42B0176EB}" type="presParOf" srcId="{9D20E6BD-3F6A-4FDA-BE32-B16F2A570C62}" destId="{35B753F2-A632-46AA-A936-9FED0AD0787F}" srcOrd="0" destOrd="0" presId="urn:microsoft.com/office/officeart/2005/8/layout/chevron2"/>
    <dgm:cxn modelId="{099EAD00-11DA-46A9-9F01-F3F50BF402FA}" type="presParOf" srcId="{35B753F2-A632-46AA-A936-9FED0AD0787F}" destId="{614C9AC8-D891-4CFE-A9DE-867E4E5FE35F}" srcOrd="0" destOrd="0" presId="urn:microsoft.com/office/officeart/2005/8/layout/chevron2"/>
    <dgm:cxn modelId="{3593DF80-62D2-4057-81BA-DDD44455C932}" type="presOf" srcId="{96344F5F-50D5-4159-849B-84038F79E488}" destId="{614C9AC8-D891-4CFE-A9DE-867E4E5FE35F}" srcOrd="0" destOrd="0" presId="urn:microsoft.com/office/officeart/2005/8/layout/chevron2"/>
    <dgm:cxn modelId="{C94D67C3-5081-44F9-836C-2162E4B8FE08}" type="presParOf" srcId="{35B753F2-A632-46AA-A936-9FED0AD0787F}" destId="{9BC7847F-0FCE-4FCD-B27F-572F88D1B47D}" srcOrd="1" destOrd="0" presId="urn:microsoft.com/office/officeart/2005/8/layout/chevron2"/>
    <dgm:cxn modelId="{D29110F5-C309-404F-B7D7-B56BF590CE55}" type="presOf" srcId="{DA4F95F2-B572-4FC8-BB91-B5D68F7FE4D7}" destId="{9BC7847F-0FCE-4FCD-B27F-572F88D1B47D}" srcOrd="0" destOrd="0" presId="urn:microsoft.com/office/officeart/2005/8/layout/chevron2"/>
    <dgm:cxn modelId="{3382F06E-4593-49F3-9F91-D8A70B679DE7}" type="presOf" srcId="{AC7064ED-0241-4363-A95D-18D58180ECFD}" destId="{9BC7847F-0FCE-4FCD-B27F-572F88D1B47D}" srcOrd="0" destOrd="1" presId="urn:microsoft.com/office/officeart/2005/8/layout/chevron2"/>
    <dgm:cxn modelId="{EBF0F598-FF6E-4EB3-BA1B-FAA53AEA5D97}" type="presParOf" srcId="{9D20E6BD-3F6A-4FDA-BE32-B16F2A570C62}" destId="{5B7F4370-0CAA-4D55-BFB5-71567F12C386}" srcOrd="1" destOrd="0" presId="urn:microsoft.com/office/officeart/2005/8/layout/chevron2"/>
    <dgm:cxn modelId="{F2AC82D4-FC56-4A6E-950C-A94AC90AE0C6}" type="presOf" srcId="{896C11FF-C8A4-47AF-82AD-67358B6FEB68}" destId="{5B7F4370-0CAA-4D55-BFB5-71567F12C386}" srcOrd="0" destOrd="0" presId="urn:microsoft.com/office/officeart/2005/8/layout/chevron2"/>
    <dgm:cxn modelId="{3BE27ABA-64D6-46E8-A29B-DFF901126B62}" type="presParOf" srcId="{9D20E6BD-3F6A-4FDA-BE32-B16F2A570C62}" destId="{C4BE7671-E081-4D8D-927D-F6057CCAF9A6}" srcOrd="2" destOrd="0" presId="urn:microsoft.com/office/officeart/2005/8/layout/chevron2"/>
    <dgm:cxn modelId="{2D62A5D4-6DC6-4E50-8BF3-6F397C4C3D1C}" type="presParOf" srcId="{C4BE7671-E081-4D8D-927D-F6057CCAF9A6}" destId="{F08DB601-5FEC-4159-99A3-E48F055819F1}" srcOrd="0" destOrd="2" presId="urn:microsoft.com/office/officeart/2005/8/layout/chevron2"/>
    <dgm:cxn modelId="{C0740497-47CA-4D6E-BE79-87F2842D7607}" type="presOf" srcId="{E1BEB240-E43D-4D7F-A2F0-A5488E834E4F}" destId="{F08DB601-5FEC-4159-99A3-E48F055819F1}" srcOrd="0" destOrd="0" presId="urn:microsoft.com/office/officeart/2005/8/layout/chevron2"/>
    <dgm:cxn modelId="{E327ACC2-FE25-4318-872F-922427592052}" type="presParOf" srcId="{C4BE7671-E081-4D8D-927D-F6057CCAF9A6}" destId="{82977FFB-6837-4733-902F-6A387969F02C}" srcOrd="1" destOrd="2" presId="urn:microsoft.com/office/officeart/2005/8/layout/chevron2"/>
    <dgm:cxn modelId="{A51C63EE-2C53-4661-92EE-BA24ED6FC436}" type="presOf" srcId="{C58C3B83-685D-4279-A166-D56BA2BC7621}" destId="{82977FFB-6837-4733-902F-6A387969F02C}" srcOrd="0" destOrd="0" presId="urn:microsoft.com/office/officeart/2005/8/layout/chevron2"/>
    <dgm:cxn modelId="{989422CF-52CA-4460-873D-BD6C6437228D}" type="presParOf" srcId="{9D20E6BD-3F6A-4FDA-BE32-B16F2A570C62}" destId="{3FB9E1C0-65C6-4259-B614-B96A17DF8093}" srcOrd="3" destOrd="0" presId="urn:microsoft.com/office/officeart/2005/8/layout/chevron2"/>
    <dgm:cxn modelId="{F4C12039-5856-4435-A4BB-62F5A90BB253}" type="presOf" srcId="{4A536FDB-0F2D-4C94-BFA2-61DCC5D27BBF}" destId="{3FB9E1C0-65C6-4259-B614-B96A17DF8093}" srcOrd="0" destOrd="0" presId="urn:microsoft.com/office/officeart/2005/8/layout/chevron2"/>
    <dgm:cxn modelId="{4A1428EB-C03C-423C-B425-B3644D81995B}" type="presParOf" srcId="{9D20E6BD-3F6A-4FDA-BE32-B16F2A570C62}" destId="{2A5EECEF-A006-46AE-A489-9DAB7947549F}" srcOrd="4" destOrd="0" presId="urn:microsoft.com/office/officeart/2005/8/layout/chevron2"/>
    <dgm:cxn modelId="{22D5FBBF-5993-4B29-92D6-CCDF93E9D7D0}" type="presParOf" srcId="{2A5EECEF-A006-46AE-A489-9DAB7947549F}" destId="{D9A794FE-05AD-4D40-BEC3-1B0558D8E3CA}" srcOrd="0" destOrd="4" presId="urn:microsoft.com/office/officeart/2005/8/layout/chevron2"/>
    <dgm:cxn modelId="{021BCB81-15B0-4485-8B3E-C1C007DE4603}" type="presOf" srcId="{0A4427B8-F639-4147-A9E6-60060B608CEA}" destId="{D9A794FE-05AD-4D40-BEC3-1B0558D8E3CA}" srcOrd="0" destOrd="0" presId="urn:microsoft.com/office/officeart/2005/8/layout/chevron2"/>
    <dgm:cxn modelId="{71334F25-1E6D-4229-A129-0BA088F83E11}" type="presParOf" srcId="{2A5EECEF-A006-46AE-A489-9DAB7947549F}" destId="{73ED360A-0FB2-4332-B97C-084F682E4917}" srcOrd="1" destOrd="4" presId="urn:microsoft.com/office/officeart/2005/8/layout/chevron2"/>
    <dgm:cxn modelId="{8071EC6E-37D0-4C62-B4B2-A015D8C2708C}" type="presOf" srcId="{62D53811-B1B9-4CB7-9216-2A745EE3946B}" destId="{73ED360A-0FB2-4332-B97C-084F682E4917}" srcOrd="0"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10215880" cy="4445635"/>
        <a:chOff x="0" y="0"/>
        <a:chExt cx="10215880" cy="4445635"/>
      </a:xfrm>
    </dsp:grpSpPr>
    <dsp:sp modelId="{614C9AC8-D891-4CFE-A9DE-867E4E5FE35F}">
      <dsp:nvSpPr>
        <dsp:cNvPr id="3" name="燕尾形 2"/>
        <dsp:cNvSpPr/>
      </dsp:nvSpPr>
      <dsp:spPr bwMode="white">
        <a:xfrm rot="5400000">
          <a:off x="-241697" y="241697"/>
          <a:ext cx="1611316" cy="1127921"/>
        </a:xfrm>
        <a:prstGeom prst="chevron">
          <a:avLst/>
        </a:prstGeom>
      </dsp:spPr>
      <dsp:style>
        <a:lnRef idx="2">
          <a:schemeClr val="accent1"/>
        </a:lnRef>
        <a:fillRef idx="1">
          <a:schemeClr val="accent1"/>
        </a:fillRef>
        <a:effectRef idx="0">
          <a:scrgbClr r="0" g="0" b="0"/>
        </a:effectRef>
        <a:fontRef idx="minor">
          <a:schemeClr val="lt1"/>
        </a:fontRef>
      </dsp:style>
      <dsp:txBody>
        <a:bodyPr rot="-5400000" lIns="18415" tIns="18415" rIns="18415" bIns="18415" anchor="ctr"/>
        <a:lstStyle>
          <a:lvl1pPr algn="ctr">
            <a:defRPr sz="2900"/>
          </a:lvl1pPr>
          <a:lvl2pPr marL="228600" indent="-228600" algn="ctr">
            <a:defRPr sz="2300"/>
          </a:lvl2pPr>
          <a:lvl3pPr marL="457200" indent="-228600" algn="ctr">
            <a:defRPr sz="2300"/>
          </a:lvl3pPr>
          <a:lvl4pPr marL="685800" indent="-228600" algn="ctr">
            <a:defRPr sz="2300"/>
          </a:lvl4pPr>
          <a:lvl5pPr marL="914400" indent="-228600" algn="ctr">
            <a:defRPr sz="2300"/>
          </a:lvl5pPr>
          <a:lvl6pPr marL="1143000" indent="-228600" algn="ctr">
            <a:defRPr sz="2300"/>
          </a:lvl6pPr>
          <a:lvl7pPr marL="1371600" indent="-228600" algn="ctr">
            <a:defRPr sz="2300"/>
          </a:lvl7pPr>
          <a:lvl8pPr marL="1600200" indent="-228600" algn="ctr">
            <a:defRPr sz="2300"/>
          </a:lvl8pPr>
          <a:lvl9pPr marL="1828800" indent="-228600" algn="ctr">
            <a:defRPr sz="2300"/>
          </a:lvl9pPr>
        </a:lstStyle>
        <a:p>
          <a:pPr lvl="0">
            <a:lnSpc>
              <a:spcPct val="100000"/>
            </a:lnSpc>
            <a:spcBef>
              <a:spcPct val="0"/>
            </a:spcBef>
            <a:spcAft>
              <a:spcPct val="35000"/>
            </a:spcAft>
          </a:pPr>
          <a:endParaRPr lang="zh-CN" altLang="en-US" dirty="0"/>
        </a:p>
      </dsp:txBody>
      <dsp:txXfrm rot="5400000">
        <a:off x="-241697" y="241697"/>
        <a:ext cx="1611316" cy="1127921"/>
      </dsp:txXfrm>
    </dsp:sp>
    <dsp:sp modelId="{9BC7847F-0FCE-4FCD-B27F-572F88D1B47D}">
      <dsp:nvSpPr>
        <dsp:cNvPr id="4" name="同侧圆角矩形 3"/>
        <dsp:cNvSpPr/>
      </dsp:nvSpPr>
      <dsp:spPr bwMode="white">
        <a:xfrm rot="5400000">
          <a:off x="5148223" y="-4020302"/>
          <a:ext cx="1047355" cy="9087959"/>
        </a:xfrm>
        <a:prstGeom prst="round2SameRect">
          <a:avLst/>
        </a:prstGeom>
      </dsp:spPr>
      <dsp:style>
        <a:lnRef idx="2">
          <a:schemeClr val="accent1"/>
        </a:lnRef>
        <a:fillRef idx="1">
          <a:schemeClr val="lt1">
            <a:alpha val="90000"/>
          </a:schemeClr>
        </a:fillRef>
        <a:effectRef idx="0">
          <a:scrgbClr r="0" g="0" b="0"/>
        </a:effectRef>
        <a:fontRef idx="minor"/>
      </dsp:style>
      <dsp:txBody>
        <a:bodyPr rot="-5400000" vert="horz" wrap="square" lIns="92456" tIns="8255" rIns="8255" bIns="8255" anchor="ctr"/>
        <a:lstStyle>
          <a:lvl1pPr algn="l">
            <a:defRPr sz="6500"/>
          </a:lvl1pPr>
          <a:lvl2pPr marL="285750" indent="-285750" algn="l">
            <a:defRPr sz="6500"/>
          </a:lvl2pPr>
          <a:lvl3pPr marL="571500" indent="-285750" algn="l">
            <a:defRPr sz="6500"/>
          </a:lvl3pPr>
          <a:lvl4pPr marL="857250" indent="-285750" algn="l">
            <a:defRPr sz="6500"/>
          </a:lvl4pPr>
          <a:lvl5pPr marL="1143000" indent="-285750" algn="l">
            <a:defRPr sz="6500"/>
          </a:lvl5pPr>
          <a:lvl6pPr marL="1428750" indent="-285750" algn="l">
            <a:defRPr sz="6500"/>
          </a:lvl6pPr>
          <a:lvl7pPr marL="1714500" indent="-285750" algn="l">
            <a:defRPr sz="6500"/>
          </a:lvl7pPr>
          <a:lvl8pPr marL="2000250" indent="-285750" algn="l">
            <a:defRPr sz="6500"/>
          </a:lvl8pPr>
          <a:lvl9pPr marL="2286000" indent="-285750" algn="l">
            <a:defRPr sz="6500"/>
          </a:lvl9pPr>
        </a:lstStyle>
        <a:p>
          <a:pPr marL="114300" lvl="1" indent="-114300">
            <a:lnSpc>
              <a:spcPct val="100000"/>
            </a:lnSpc>
            <a:spcBef>
              <a:spcPct val="0"/>
            </a:spcBef>
            <a:spcAft>
              <a:spcPct val="15000"/>
            </a:spcAft>
            <a:buChar char="•"/>
          </a:pPr>
          <a:endParaRPr lang="zh-CN" altLang="en-US" sz="1300" dirty="0">
            <a:solidFill>
              <a:schemeClr val="dk1"/>
            </a:solidFill>
          </a:endParaRPr>
        </a:p>
        <a:p>
          <a:pPr marL="228600" lvl="1" indent="-228600" rtl="0">
            <a:lnSpc>
              <a:spcPct val="100000"/>
            </a:lnSpc>
            <a:spcBef>
              <a:spcPct val="0"/>
            </a:spcBef>
            <a:spcAft>
              <a:spcPct val="15000"/>
            </a:spcAft>
            <a:buChar char="•"/>
          </a:pPr>
          <a:r>
            <a:rPr sz="2400" b="0" noProof="0" dirty="0" smtClean="0">
              <a:ln>
                <a:noFill/>
              </a:ln>
              <a:solidFill>
                <a:schemeClr val="tx1"/>
              </a:solidFill>
              <a:effectLst/>
              <a:uLnTx/>
              <a:uFillTx/>
              <a:latin typeface="仿宋_GB2312" panose="02010609030101010101" charset="-122"/>
              <a:ea typeface="仿宋_GB2312" panose="02010609030101010101" charset="-122"/>
              <a:cs typeface="宋体" panose="02010600030101010101" pitchFamily="2" charset="-122"/>
              <a:sym typeface="+mn-ea"/>
            </a:rPr>
            <a:t>专业得分在80分以下的，结构工资安全生产标准化部分扣完。</a:t>
          </a:r>
          <a:endParaRPr sz="2400" b="0" noProof="0" dirty="0" smtClean="0">
            <a:ln>
              <a:noFill/>
            </a:ln>
            <a:solidFill>
              <a:schemeClr val="tx1"/>
            </a:solidFill>
            <a:effectLst/>
            <a:uLnTx/>
            <a:uFillTx/>
            <a:latin typeface="仿宋_GB2312" panose="02010609030101010101" charset="-122"/>
            <a:ea typeface="仿宋_GB2312" panose="02010609030101010101" charset="-122"/>
            <a:cs typeface="宋体" panose="02010600030101010101" pitchFamily="2" charset="-122"/>
            <a:sym typeface="+mn-ea"/>
          </a:endParaRPr>
        </a:p>
      </dsp:txBody>
      <dsp:txXfrm rot="5400000">
        <a:off x="5148223" y="-4020302"/>
        <a:ext cx="1047355" cy="9087959"/>
      </dsp:txXfrm>
    </dsp:sp>
    <dsp:sp modelId="{F08DB601-5FEC-4159-99A3-E48F055819F1}">
      <dsp:nvSpPr>
        <dsp:cNvPr id="5" name="燕尾形 4"/>
        <dsp:cNvSpPr/>
      </dsp:nvSpPr>
      <dsp:spPr bwMode="white">
        <a:xfrm rot="5400000">
          <a:off x="-241697" y="1658857"/>
          <a:ext cx="1611316" cy="1127921"/>
        </a:xfrm>
        <a:prstGeom prst="chevron">
          <a:avLst/>
        </a:prstGeom>
      </dsp:spPr>
      <dsp:style>
        <a:lnRef idx="2">
          <a:schemeClr val="accent1"/>
        </a:lnRef>
        <a:fillRef idx="1">
          <a:schemeClr val="accent1"/>
        </a:fillRef>
        <a:effectRef idx="0">
          <a:scrgbClr r="0" g="0" b="0"/>
        </a:effectRef>
        <a:fontRef idx="minor">
          <a:schemeClr val="lt1"/>
        </a:fontRef>
      </dsp:style>
      <dsp:txBody>
        <a:bodyPr rot="-5400000" lIns="18415" tIns="18415" rIns="18415" bIns="18415" anchor="ctr"/>
        <a:lstStyle>
          <a:lvl1pPr algn="ctr">
            <a:defRPr sz="2900"/>
          </a:lvl1pPr>
          <a:lvl2pPr marL="228600" indent="-228600" algn="ctr">
            <a:defRPr sz="2300"/>
          </a:lvl2pPr>
          <a:lvl3pPr marL="457200" indent="-228600" algn="ctr">
            <a:defRPr sz="2300"/>
          </a:lvl3pPr>
          <a:lvl4pPr marL="685800" indent="-228600" algn="ctr">
            <a:defRPr sz="2300"/>
          </a:lvl4pPr>
          <a:lvl5pPr marL="914400" indent="-228600" algn="ctr">
            <a:defRPr sz="2300"/>
          </a:lvl5pPr>
          <a:lvl6pPr marL="1143000" indent="-228600" algn="ctr">
            <a:defRPr sz="2300"/>
          </a:lvl6pPr>
          <a:lvl7pPr marL="1371600" indent="-228600" algn="ctr">
            <a:defRPr sz="2300"/>
          </a:lvl7pPr>
          <a:lvl8pPr marL="1600200" indent="-228600" algn="ctr">
            <a:defRPr sz="2300"/>
          </a:lvl8pPr>
          <a:lvl9pPr marL="1828800" indent="-228600" algn="ctr">
            <a:defRPr sz="2300"/>
          </a:lvl9pPr>
        </a:lstStyle>
        <a:p>
          <a:pPr lvl="0">
            <a:lnSpc>
              <a:spcPct val="100000"/>
            </a:lnSpc>
            <a:spcBef>
              <a:spcPct val="0"/>
            </a:spcBef>
            <a:spcAft>
              <a:spcPct val="35000"/>
            </a:spcAft>
          </a:pPr>
          <a:endParaRPr lang="zh-CN" altLang="en-US" dirty="0"/>
        </a:p>
      </dsp:txBody>
      <dsp:txXfrm rot="5400000">
        <a:off x="-241697" y="1658857"/>
        <a:ext cx="1611316" cy="1127921"/>
      </dsp:txXfrm>
    </dsp:sp>
    <dsp:sp modelId="{82977FFB-6837-4733-902F-6A387969F02C}">
      <dsp:nvSpPr>
        <dsp:cNvPr id="6" name="同侧圆角矩形 5"/>
        <dsp:cNvSpPr/>
      </dsp:nvSpPr>
      <dsp:spPr bwMode="white">
        <a:xfrm rot="5400000">
          <a:off x="5148223" y="-2603142"/>
          <a:ext cx="1047355" cy="9087959"/>
        </a:xfrm>
        <a:prstGeom prst="round2SameRect">
          <a:avLst/>
        </a:prstGeom>
      </dsp:spPr>
      <dsp:style>
        <a:lnRef idx="2">
          <a:schemeClr val="accent1"/>
        </a:lnRef>
        <a:fillRef idx="1">
          <a:schemeClr val="lt1">
            <a:alpha val="90000"/>
          </a:schemeClr>
        </a:fillRef>
        <a:effectRef idx="0">
          <a:scrgbClr r="0" g="0" b="0"/>
        </a:effectRef>
        <a:fontRef idx="minor"/>
      </dsp:style>
      <dsp:txBody>
        <a:bodyPr rot="-5400000" vert="horz" wrap="square" lIns="170688" tIns="15240" rIns="15240" bIns="15240" anchor="ctr"/>
        <a:lstStyle>
          <a:lvl1pPr algn="l">
            <a:defRPr sz="6500"/>
          </a:lvl1pPr>
          <a:lvl2pPr marL="285750" indent="-285750" algn="l">
            <a:defRPr sz="6500"/>
          </a:lvl2pPr>
          <a:lvl3pPr marL="571500" indent="-285750" algn="l">
            <a:defRPr sz="6500"/>
          </a:lvl3pPr>
          <a:lvl4pPr marL="857250" indent="-285750" algn="l">
            <a:defRPr sz="6500"/>
          </a:lvl4pPr>
          <a:lvl5pPr marL="1143000" indent="-285750" algn="l">
            <a:defRPr sz="6500"/>
          </a:lvl5pPr>
          <a:lvl6pPr marL="1428750" indent="-285750" algn="l">
            <a:defRPr sz="6500"/>
          </a:lvl6pPr>
          <a:lvl7pPr marL="1714500" indent="-285750" algn="l">
            <a:defRPr sz="6500"/>
          </a:lvl7pPr>
          <a:lvl8pPr marL="2000250" indent="-285750" algn="l">
            <a:defRPr sz="6500"/>
          </a:lvl8pPr>
          <a:lvl9pPr marL="2286000" indent="-285750" algn="l">
            <a:defRPr sz="6500"/>
          </a:lvl9pPr>
        </a:lstStyle>
        <a:p>
          <a:pPr marL="228600" lvl="1" indent="-228600">
            <a:lnSpc>
              <a:spcPct val="100000"/>
            </a:lnSpc>
            <a:spcBef>
              <a:spcPct val="0"/>
            </a:spcBef>
            <a:spcAft>
              <a:spcPct val="15000"/>
            </a:spcAft>
            <a:buChar char="•"/>
          </a:pPr>
          <a:r>
            <a:rPr sz="2400" b="0" dirty="0" smtClean="0">
              <a:solidFill>
                <a:schemeClr val="dk1"/>
              </a:solidFill>
              <a:latin typeface="仿宋_GB2312" panose="02010609030101010101" charset="-122"/>
              <a:ea typeface="仿宋_GB2312" panose="02010609030101010101" charset="-122"/>
              <a:cs typeface="仿宋_GB2312" panose="02010609030101010101" charset="-122"/>
              <a:sym typeface="+mn-lt"/>
            </a:rPr>
            <a:t>专业得分在80分～90分的，每少1分扣除结构工资安全生产标准化部分的10%，依此类推。</a:t>
          </a:r>
          <a:endParaRPr lang="zh-CN" altLang="en-US" sz="2400" dirty="0">
            <a:solidFill>
              <a:schemeClr val="dk1"/>
            </a:solidFill>
            <a:latin typeface="仿宋_GB2312" panose="02010609030101010101" charset="-122"/>
            <a:ea typeface="仿宋_GB2312" panose="02010609030101010101" charset="-122"/>
            <a:cs typeface="仿宋_GB2312" panose="02010609030101010101" charset="-122"/>
          </a:endParaRPr>
        </a:p>
      </dsp:txBody>
      <dsp:txXfrm rot="5400000">
        <a:off x="5148223" y="-2603142"/>
        <a:ext cx="1047355" cy="9087959"/>
      </dsp:txXfrm>
    </dsp:sp>
    <dsp:sp modelId="{D9A794FE-05AD-4D40-BEC3-1B0558D8E3CA}">
      <dsp:nvSpPr>
        <dsp:cNvPr id="7" name="燕尾形 6"/>
        <dsp:cNvSpPr/>
      </dsp:nvSpPr>
      <dsp:spPr bwMode="white">
        <a:xfrm rot="5400000">
          <a:off x="-241697" y="3076016"/>
          <a:ext cx="1611316" cy="1127921"/>
        </a:xfrm>
        <a:prstGeom prst="chevron">
          <a:avLst/>
        </a:prstGeom>
      </dsp:spPr>
      <dsp:style>
        <a:lnRef idx="2">
          <a:schemeClr val="accent1"/>
        </a:lnRef>
        <a:fillRef idx="1">
          <a:schemeClr val="accent1"/>
        </a:fillRef>
        <a:effectRef idx="0">
          <a:scrgbClr r="0" g="0" b="0"/>
        </a:effectRef>
        <a:fontRef idx="minor">
          <a:schemeClr val="lt1"/>
        </a:fontRef>
      </dsp:style>
      <dsp:txBody>
        <a:bodyPr rot="-5400000" lIns="18415" tIns="18415" rIns="18415" bIns="18415" anchor="ctr"/>
        <a:lstStyle>
          <a:lvl1pPr algn="ctr">
            <a:defRPr sz="2900"/>
          </a:lvl1pPr>
          <a:lvl2pPr marL="228600" indent="-228600" algn="ctr">
            <a:defRPr sz="2300"/>
          </a:lvl2pPr>
          <a:lvl3pPr marL="457200" indent="-228600" algn="ctr">
            <a:defRPr sz="2300"/>
          </a:lvl3pPr>
          <a:lvl4pPr marL="685800" indent="-228600" algn="ctr">
            <a:defRPr sz="2300"/>
          </a:lvl4pPr>
          <a:lvl5pPr marL="914400" indent="-228600" algn="ctr">
            <a:defRPr sz="2300"/>
          </a:lvl5pPr>
          <a:lvl6pPr marL="1143000" indent="-228600" algn="ctr">
            <a:defRPr sz="2300"/>
          </a:lvl6pPr>
          <a:lvl7pPr marL="1371600" indent="-228600" algn="ctr">
            <a:defRPr sz="2300"/>
          </a:lvl7pPr>
          <a:lvl8pPr marL="1600200" indent="-228600" algn="ctr">
            <a:defRPr sz="2300"/>
          </a:lvl8pPr>
          <a:lvl9pPr marL="1828800" indent="-228600" algn="ctr">
            <a:defRPr sz="2300"/>
          </a:lvl9pPr>
        </a:lstStyle>
        <a:p>
          <a:pPr lvl="0">
            <a:lnSpc>
              <a:spcPct val="100000"/>
            </a:lnSpc>
            <a:spcBef>
              <a:spcPct val="0"/>
            </a:spcBef>
            <a:spcAft>
              <a:spcPct val="35000"/>
            </a:spcAft>
          </a:pPr>
          <a:endParaRPr lang="zh-CN" altLang="en-US" dirty="0"/>
        </a:p>
      </dsp:txBody>
      <dsp:txXfrm rot="5400000">
        <a:off x="-241697" y="3076016"/>
        <a:ext cx="1611316" cy="1127921"/>
      </dsp:txXfrm>
    </dsp:sp>
    <dsp:sp modelId="{73ED360A-0FB2-4332-B97C-084F682E4917}">
      <dsp:nvSpPr>
        <dsp:cNvPr id="8" name="同侧圆角矩形 7"/>
        <dsp:cNvSpPr/>
      </dsp:nvSpPr>
      <dsp:spPr bwMode="white">
        <a:xfrm rot="5400000">
          <a:off x="5148223" y="-1185983"/>
          <a:ext cx="1047355" cy="9087959"/>
        </a:xfrm>
        <a:prstGeom prst="round2SameRect">
          <a:avLst/>
        </a:prstGeom>
      </dsp:spPr>
      <dsp:style>
        <a:lnRef idx="2">
          <a:schemeClr val="accent1"/>
        </a:lnRef>
        <a:fillRef idx="1">
          <a:schemeClr val="lt1">
            <a:alpha val="90000"/>
          </a:schemeClr>
        </a:fillRef>
        <a:effectRef idx="0">
          <a:scrgbClr r="0" g="0" b="0"/>
        </a:effectRef>
        <a:fontRef idx="minor"/>
      </dsp:style>
      <dsp:txBody>
        <a:bodyPr rot="-5400000" vert="horz" wrap="square" lIns="170688" tIns="15240" rIns="15240" bIns="15240" anchor="ctr"/>
        <a:lstStyle>
          <a:lvl1pPr algn="l">
            <a:defRPr sz="6500"/>
          </a:lvl1pPr>
          <a:lvl2pPr marL="285750" indent="-285750" algn="l">
            <a:defRPr sz="6500"/>
          </a:lvl2pPr>
          <a:lvl3pPr marL="571500" indent="-285750" algn="l">
            <a:defRPr sz="6500"/>
          </a:lvl3pPr>
          <a:lvl4pPr marL="857250" indent="-285750" algn="l">
            <a:defRPr sz="6500"/>
          </a:lvl4pPr>
          <a:lvl5pPr marL="1143000" indent="-285750" algn="l">
            <a:defRPr sz="6500"/>
          </a:lvl5pPr>
          <a:lvl6pPr marL="1428750" indent="-285750" algn="l">
            <a:defRPr sz="6500"/>
          </a:lvl6pPr>
          <a:lvl7pPr marL="1714500" indent="-285750" algn="l">
            <a:defRPr sz="6500"/>
          </a:lvl7pPr>
          <a:lvl8pPr marL="2000250" indent="-285750" algn="l">
            <a:defRPr sz="6500"/>
          </a:lvl8pPr>
          <a:lvl9pPr marL="2286000" indent="-285750" algn="l">
            <a:defRPr sz="6500"/>
          </a:lvl9pPr>
        </a:lstStyle>
        <a:p>
          <a:pPr marL="228600" lvl="1" indent="-228600">
            <a:lnSpc>
              <a:spcPct val="100000"/>
            </a:lnSpc>
            <a:spcBef>
              <a:spcPct val="0"/>
            </a:spcBef>
            <a:spcAft>
              <a:spcPct val="15000"/>
            </a:spcAft>
            <a:buChar char="•"/>
          </a:pPr>
          <a:r>
            <a:rPr sz="2400" b="0" smtClean="0">
              <a:solidFill>
                <a:schemeClr val="dk1"/>
              </a:solidFill>
              <a:latin typeface="仿宋_GB2312" panose="02010609030101010101" charset="-122"/>
              <a:ea typeface="仿宋_GB2312" panose="02010609030101010101" charset="-122"/>
              <a:cs typeface="仿宋_GB2312" panose="02010609030101010101" charset="-122"/>
              <a:sym typeface="+mn-ea"/>
            </a:rPr>
            <a:t>专业得分在90分（含90分）以上的，支付结构工资安全生产标准化部分的100%。</a:t>
          </a:r>
          <a:endParaRPr sz="2400" b="0" smtClean="0">
            <a:solidFill>
              <a:schemeClr val="dk1"/>
            </a:solidFill>
            <a:latin typeface="仿宋_GB2312" panose="02010609030101010101" charset="-122"/>
            <a:ea typeface="仿宋_GB2312" panose="02010609030101010101" charset="-122"/>
            <a:cs typeface="仿宋_GB2312" panose="02010609030101010101" charset="-122"/>
            <a:sym typeface="+mn-ea"/>
          </a:endParaRPr>
        </a:p>
      </dsp:txBody>
      <dsp:txXfrm rot="5400000">
        <a:off x="5148223" y="-1185983"/>
        <a:ext cx="1047355" cy="9087959"/>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rSet qsTypeId="urn:microsoft.com/office/officeart/2005/8/quickstyle/simple5"/>
        </dgm:pt>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type="chevron" r:blip="" rot="90">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type="round2SameRect" r:blip="" rot="90">
                <dgm:adjLst/>
              </dgm:shape>
            </dgm:if>
            <dgm:else name="Name6">
              <dgm:alg type="tx">
                <dgm:param type="stBulletLvl" val="1"/>
                <dgm:param type="txAnchorVertCh" val="mid"/>
              </dgm:alg>
              <dgm:shape xmlns:r="http://schemas.openxmlformats.org/officeDocument/2006/relationships" type="round2SameRect" r:blip="" rot="-90">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a:xfrm>
            <a:off x="685800" y="4400550"/>
            <a:ext cx="5486400" cy="3600450"/>
          </a:xfrm>
          <a:prstGeom prst="rect">
            <a:avLst/>
          </a:prstGeom>
        </p:spPr>
        <p:txBody>
          <a:bodyPr/>
          <a:lstStyle/>
          <a:p>
            <a:pPr marL="0" marR="0" indent="0" algn="l" defTabSz="914400" rtl="0" eaLnBrk="1" fontAlgn="auto" latinLnBrk="0" hangingPunct="1">
              <a:lnSpc>
                <a:spcPct val="100000"/>
              </a:lnSpc>
              <a:spcBef>
                <a:spcPts val="0"/>
              </a:spcBef>
              <a:spcAft>
                <a:spcPts val="0"/>
              </a:spcAft>
              <a:buClrTx/>
              <a:buSzTx/>
              <a:buFontTx/>
              <a:buNone/>
              <a:defRPr/>
            </a:pPr>
            <a:endParaRPr lang="zh-CN" altLang="en-US" dirty="0"/>
          </a:p>
        </p:txBody>
      </p:sp>
      <p:sp>
        <p:nvSpPr>
          <p:cNvPr id="5" name="页脚占位符 4"/>
          <p:cNvSpPr>
            <a:spLocks noGrp="1"/>
          </p:cNvSpPr>
          <p:nvPr>
            <p:ph type="ftr" sz="quarter" idx="11"/>
          </p:nvPr>
        </p:nvSpPr>
        <p:spPr>
          <a:xfrm>
            <a:off x="0" y="8685213"/>
            <a:ext cx="2971800" cy="458787"/>
          </a:xfrm>
          <a:prstGeom prst="rect">
            <a:avLst/>
          </a:prstGeom>
        </p:spPr>
        <p:txBody>
          <a:bodyPr/>
          <a:lstStyle/>
          <a:p>
            <a:r>
              <a:rPr lang="en-US" altLang="zh-CN" dirty="0"/>
              <a:t>www.yiritech.com</a:t>
            </a:r>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a:xfrm>
            <a:off x="685800" y="4400550"/>
            <a:ext cx="5486400" cy="3600450"/>
          </a:xfrm>
          <a:prstGeom prst="rect">
            <a:avLst/>
          </a:prstGeom>
        </p:spPr>
        <p:txBody>
          <a:bodyPr/>
          <a:lstStyle/>
          <a:p>
            <a:pPr marL="0" marR="0" indent="0" algn="l" defTabSz="914400" rtl="0" eaLnBrk="1" fontAlgn="auto" latinLnBrk="0" hangingPunct="1">
              <a:lnSpc>
                <a:spcPct val="100000"/>
              </a:lnSpc>
              <a:spcBef>
                <a:spcPts val="0"/>
              </a:spcBef>
              <a:spcAft>
                <a:spcPts val="0"/>
              </a:spcAft>
              <a:buClrTx/>
              <a:buSzTx/>
              <a:buFontTx/>
              <a:buNone/>
              <a:defRPr/>
            </a:pPr>
            <a:endParaRPr lang="zh-CN" altLang="en-US" dirty="0"/>
          </a:p>
        </p:txBody>
      </p:sp>
      <p:sp>
        <p:nvSpPr>
          <p:cNvPr id="5" name="页脚占位符 4"/>
          <p:cNvSpPr>
            <a:spLocks noGrp="1"/>
          </p:cNvSpPr>
          <p:nvPr>
            <p:ph type="ftr" sz="quarter" idx="11"/>
          </p:nvPr>
        </p:nvSpPr>
        <p:spPr>
          <a:xfrm>
            <a:off x="0" y="8685213"/>
            <a:ext cx="2971800" cy="458787"/>
          </a:xfrm>
          <a:prstGeom prst="rect">
            <a:avLst/>
          </a:prstGeom>
        </p:spPr>
        <p:txBody>
          <a:bodyPr/>
          <a:lstStyle/>
          <a:p>
            <a:r>
              <a:rPr lang="en-US" altLang="zh-CN" dirty="0"/>
              <a:t>www.yiritech.com</a:t>
            </a:r>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a:xfrm>
            <a:off x="685800" y="4400550"/>
            <a:ext cx="5486400" cy="3600450"/>
          </a:xfrm>
          <a:prstGeom prst="rect">
            <a:avLst/>
          </a:prstGeom>
        </p:spPr>
        <p:txBody>
          <a:bodyPr/>
          <a:lstStyle/>
          <a:p>
            <a:pPr marL="0" marR="0" indent="0" algn="l" defTabSz="914400" rtl="0" eaLnBrk="1" fontAlgn="auto" latinLnBrk="0" hangingPunct="1">
              <a:lnSpc>
                <a:spcPct val="100000"/>
              </a:lnSpc>
              <a:spcBef>
                <a:spcPts val="0"/>
              </a:spcBef>
              <a:spcAft>
                <a:spcPts val="0"/>
              </a:spcAft>
              <a:buClrTx/>
              <a:buSzTx/>
              <a:buFontTx/>
              <a:buNone/>
              <a:defRPr/>
            </a:pPr>
            <a:endParaRPr lang="zh-CN" altLang="en-US" dirty="0"/>
          </a:p>
        </p:txBody>
      </p:sp>
      <p:sp>
        <p:nvSpPr>
          <p:cNvPr id="5" name="页脚占位符 4"/>
          <p:cNvSpPr>
            <a:spLocks noGrp="1"/>
          </p:cNvSpPr>
          <p:nvPr>
            <p:ph type="ftr" sz="quarter" idx="11"/>
          </p:nvPr>
        </p:nvSpPr>
        <p:spPr>
          <a:xfrm>
            <a:off x="0" y="8685213"/>
            <a:ext cx="2971800" cy="458787"/>
          </a:xfrm>
          <a:prstGeom prst="rect">
            <a:avLst/>
          </a:prstGeom>
        </p:spPr>
        <p:txBody>
          <a:bodyPr/>
          <a:lstStyle/>
          <a:p>
            <a:r>
              <a:rPr lang="en-US" altLang="zh-CN" dirty="0"/>
              <a:t>www.yiritech.com</a:t>
            </a:r>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a:xfrm>
            <a:off x="685800" y="4400550"/>
            <a:ext cx="5486400" cy="3600450"/>
          </a:xfrm>
          <a:prstGeom prst="rect">
            <a:avLst/>
          </a:prstGeom>
        </p:spPr>
        <p:txBody>
          <a:bodyPr/>
          <a:lstStyle/>
          <a:p>
            <a:pPr marL="0" marR="0" indent="0" algn="l" defTabSz="914400" rtl="0" eaLnBrk="1" fontAlgn="auto" latinLnBrk="0" hangingPunct="1">
              <a:lnSpc>
                <a:spcPct val="100000"/>
              </a:lnSpc>
              <a:spcBef>
                <a:spcPts val="0"/>
              </a:spcBef>
              <a:spcAft>
                <a:spcPts val="0"/>
              </a:spcAft>
              <a:buClrTx/>
              <a:buSzTx/>
              <a:buFontTx/>
              <a:buNone/>
              <a:defRPr/>
            </a:pPr>
            <a:endParaRPr lang="zh-CN" altLang="en-US" dirty="0"/>
          </a:p>
        </p:txBody>
      </p:sp>
      <p:sp>
        <p:nvSpPr>
          <p:cNvPr id="5" name="页脚占位符 4"/>
          <p:cNvSpPr>
            <a:spLocks noGrp="1"/>
          </p:cNvSpPr>
          <p:nvPr>
            <p:ph type="ftr" sz="quarter" idx="11"/>
          </p:nvPr>
        </p:nvSpPr>
        <p:spPr>
          <a:xfrm>
            <a:off x="0" y="8685213"/>
            <a:ext cx="2971800" cy="458787"/>
          </a:xfrm>
          <a:prstGeom prst="rect">
            <a:avLst/>
          </a:prstGeom>
        </p:spPr>
        <p:txBody>
          <a:bodyPr/>
          <a:lstStyle/>
          <a:p>
            <a:r>
              <a:rPr lang="en-US" altLang="zh-CN" dirty="0"/>
              <a:t>www.yiritech.com</a:t>
            </a:r>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a:xfrm>
            <a:off x="685800" y="4400550"/>
            <a:ext cx="5486400" cy="3600450"/>
          </a:xfrm>
          <a:prstGeom prst="rect">
            <a:avLst/>
          </a:prstGeom>
        </p:spPr>
        <p:txBody>
          <a:bodyPr/>
          <a:lstStyle/>
          <a:p>
            <a:pPr marL="0" marR="0" indent="0" algn="l" defTabSz="914400" rtl="0" eaLnBrk="1" fontAlgn="auto" latinLnBrk="0" hangingPunct="1">
              <a:lnSpc>
                <a:spcPct val="100000"/>
              </a:lnSpc>
              <a:spcBef>
                <a:spcPts val="0"/>
              </a:spcBef>
              <a:spcAft>
                <a:spcPts val="0"/>
              </a:spcAft>
              <a:buClrTx/>
              <a:buSzTx/>
              <a:buFontTx/>
              <a:buNone/>
              <a:defRPr/>
            </a:pPr>
            <a:endParaRPr lang="zh-CN" altLang="en-US" dirty="0"/>
          </a:p>
        </p:txBody>
      </p:sp>
      <p:sp>
        <p:nvSpPr>
          <p:cNvPr id="5" name="页脚占位符 4"/>
          <p:cNvSpPr>
            <a:spLocks noGrp="1"/>
          </p:cNvSpPr>
          <p:nvPr>
            <p:ph type="ftr" sz="quarter" idx="11"/>
          </p:nvPr>
        </p:nvSpPr>
        <p:spPr>
          <a:xfrm>
            <a:off x="0" y="8685213"/>
            <a:ext cx="2971800" cy="458787"/>
          </a:xfrm>
          <a:prstGeom prst="rect">
            <a:avLst/>
          </a:prstGeom>
        </p:spPr>
        <p:txBody>
          <a:bodyPr/>
          <a:lstStyle/>
          <a:p>
            <a:r>
              <a:rPr lang="en-US" altLang="zh-CN" dirty="0"/>
              <a:t>www.yiritech.com</a:t>
            </a:r>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a:xfrm>
            <a:off x="685800" y="4400550"/>
            <a:ext cx="5486400" cy="3600450"/>
          </a:xfrm>
          <a:prstGeom prst="rect">
            <a:avLst/>
          </a:prstGeom>
        </p:spPr>
        <p:txBody>
          <a:bodyPr/>
          <a:lstStyle/>
          <a:p>
            <a:pPr marL="0" marR="0" indent="0" algn="l" defTabSz="914400" rtl="0" eaLnBrk="1" fontAlgn="auto" latinLnBrk="0" hangingPunct="1">
              <a:lnSpc>
                <a:spcPct val="100000"/>
              </a:lnSpc>
              <a:spcBef>
                <a:spcPts val="0"/>
              </a:spcBef>
              <a:spcAft>
                <a:spcPts val="0"/>
              </a:spcAft>
              <a:buClrTx/>
              <a:buSzTx/>
              <a:buFontTx/>
              <a:buNone/>
              <a:defRPr/>
            </a:pPr>
            <a:endParaRPr lang="zh-CN" altLang="en-US" dirty="0"/>
          </a:p>
        </p:txBody>
      </p:sp>
      <p:sp>
        <p:nvSpPr>
          <p:cNvPr id="5" name="页脚占位符 4"/>
          <p:cNvSpPr>
            <a:spLocks noGrp="1"/>
          </p:cNvSpPr>
          <p:nvPr>
            <p:ph type="ftr" sz="quarter" idx="11"/>
          </p:nvPr>
        </p:nvSpPr>
        <p:spPr>
          <a:xfrm>
            <a:off x="0" y="8685213"/>
            <a:ext cx="2971800" cy="458787"/>
          </a:xfrm>
          <a:prstGeom prst="rect">
            <a:avLst/>
          </a:prstGeom>
        </p:spPr>
        <p:txBody>
          <a:bodyPr/>
          <a:lstStyle/>
          <a:p>
            <a:r>
              <a:rPr lang="en-US" altLang="zh-CN" dirty="0"/>
              <a:t>www.yiritech.com</a:t>
            </a:r>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a:xfrm>
            <a:off x="685800" y="4400550"/>
            <a:ext cx="5486400" cy="3600450"/>
          </a:xfrm>
          <a:prstGeom prst="rect">
            <a:avLst/>
          </a:prstGeom>
        </p:spPr>
        <p:txBody>
          <a:bodyPr/>
          <a:lstStyle/>
          <a:p>
            <a:pPr marL="0" marR="0" indent="0" algn="l" defTabSz="914400" rtl="0" eaLnBrk="1" fontAlgn="auto" latinLnBrk="0" hangingPunct="1">
              <a:lnSpc>
                <a:spcPct val="100000"/>
              </a:lnSpc>
              <a:spcBef>
                <a:spcPts val="0"/>
              </a:spcBef>
              <a:spcAft>
                <a:spcPts val="0"/>
              </a:spcAft>
              <a:buClrTx/>
              <a:buSzTx/>
              <a:buFontTx/>
              <a:buNone/>
              <a:defRPr/>
            </a:pPr>
            <a:endParaRPr lang="zh-CN" altLang="en-US" dirty="0"/>
          </a:p>
        </p:txBody>
      </p:sp>
      <p:sp>
        <p:nvSpPr>
          <p:cNvPr id="5" name="页脚占位符 4"/>
          <p:cNvSpPr>
            <a:spLocks noGrp="1"/>
          </p:cNvSpPr>
          <p:nvPr>
            <p:ph type="ftr" sz="quarter" idx="11"/>
          </p:nvPr>
        </p:nvSpPr>
        <p:spPr>
          <a:xfrm>
            <a:off x="0" y="8685213"/>
            <a:ext cx="2971800" cy="458787"/>
          </a:xfrm>
          <a:prstGeom prst="rect">
            <a:avLst/>
          </a:prstGeom>
        </p:spPr>
        <p:txBody>
          <a:bodyPr/>
          <a:lstStyle/>
          <a:p>
            <a:r>
              <a:rPr lang="en-US" altLang="zh-CN" dirty="0"/>
              <a:t>www.yiritech.com</a:t>
            </a:r>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a:xfrm>
            <a:off x="685800" y="4400550"/>
            <a:ext cx="5486400" cy="3600450"/>
          </a:xfrm>
          <a:prstGeom prst="rect">
            <a:avLst/>
          </a:prstGeom>
        </p:spPr>
        <p:txBody>
          <a:bodyPr/>
          <a:lstStyle/>
          <a:p>
            <a:pPr marL="0" marR="0" indent="0" algn="l" defTabSz="914400" rtl="0" eaLnBrk="1" fontAlgn="auto" latinLnBrk="0" hangingPunct="1">
              <a:lnSpc>
                <a:spcPct val="100000"/>
              </a:lnSpc>
              <a:spcBef>
                <a:spcPts val="0"/>
              </a:spcBef>
              <a:spcAft>
                <a:spcPts val="0"/>
              </a:spcAft>
              <a:buClrTx/>
              <a:buSzTx/>
              <a:buFontTx/>
              <a:buNone/>
              <a:defRPr/>
            </a:pPr>
            <a:endParaRPr lang="zh-CN" altLang="en-US" dirty="0"/>
          </a:p>
        </p:txBody>
      </p:sp>
      <p:sp>
        <p:nvSpPr>
          <p:cNvPr id="5" name="页脚占位符 4"/>
          <p:cNvSpPr>
            <a:spLocks noGrp="1"/>
          </p:cNvSpPr>
          <p:nvPr>
            <p:ph type="ftr" sz="quarter" idx="11"/>
          </p:nvPr>
        </p:nvSpPr>
        <p:spPr>
          <a:xfrm>
            <a:off x="0" y="8685213"/>
            <a:ext cx="2971800" cy="458787"/>
          </a:xfrm>
          <a:prstGeom prst="rect">
            <a:avLst/>
          </a:prstGeom>
        </p:spPr>
        <p:txBody>
          <a:bodyPr/>
          <a:lstStyle/>
          <a:p>
            <a:r>
              <a:rPr lang="en-US" altLang="zh-CN" dirty="0"/>
              <a:t>www.yiritech.com</a:t>
            </a:r>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a:xfrm>
            <a:off x="685800" y="4400550"/>
            <a:ext cx="5486400" cy="3600450"/>
          </a:xfrm>
          <a:prstGeom prst="rect">
            <a:avLst/>
          </a:prstGeom>
        </p:spPr>
        <p:txBody>
          <a:bodyPr/>
          <a:lstStyle/>
          <a:p>
            <a:pPr marL="0" marR="0" indent="0" algn="l" defTabSz="914400" rtl="0" eaLnBrk="1" fontAlgn="auto" latinLnBrk="0" hangingPunct="1">
              <a:lnSpc>
                <a:spcPct val="100000"/>
              </a:lnSpc>
              <a:spcBef>
                <a:spcPts val="0"/>
              </a:spcBef>
              <a:spcAft>
                <a:spcPts val="0"/>
              </a:spcAft>
              <a:buClrTx/>
              <a:buSzTx/>
              <a:buFontTx/>
              <a:buNone/>
              <a:defRPr/>
            </a:pPr>
            <a:endParaRPr lang="zh-CN" altLang="en-US" dirty="0"/>
          </a:p>
        </p:txBody>
      </p:sp>
      <p:sp>
        <p:nvSpPr>
          <p:cNvPr id="5" name="页脚占位符 4"/>
          <p:cNvSpPr>
            <a:spLocks noGrp="1"/>
          </p:cNvSpPr>
          <p:nvPr>
            <p:ph type="ftr" sz="quarter" idx="11"/>
          </p:nvPr>
        </p:nvSpPr>
        <p:spPr>
          <a:xfrm>
            <a:off x="0" y="8685213"/>
            <a:ext cx="2971800" cy="458787"/>
          </a:xfrm>
          <a:prstGeom prst="rect">
            <a:avLst/>
          </a:prstGeom>
        </p:spPr>
        <p:txBody>
          <a:bodyPr/>
          <a:lstStyle/>
          <a:p>
            <a:r>
              <a:rPr lang="en-US" altLang="zh-CN" dirty="0"/>
              <a:t>www.yiritech.com</a:t>
            </a:r>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a:xfrm>
            <a:off x="685800" y="4400550"/>
            <a:ext cx="5486400" cy="3600450"/>
          </a:xfrm>
          <a:prstGeom prst="rect">
            <a:avLst/>
          </a:prstGeom>
        </p:spPr>
        <p:txBody>
          <a:bodyPr/>
          <a:lstStyle/>
          <a:p>
            <a:pPr marL="0" marR="0" indent="0" algn="l" defTabSz="914400" rtl="0" eaLnBrk="1" fontAlgn="auto" latinLnBrk="0" hangingPunct="1">
              <a:lnSpc>
                <a:spcPct val="100000"/>
              </a:lnSpc>
              <a:spcBef>
                <a:spcPts val="0"/>
              </a:spcBef>
              <a:spcAft>
                <a:spcPts val="0"/>
              </a:spcAft>
              <a:buClrTx/>
              <a:buSzTx/>
              <a:buFontTx/>
              <a:buNone/>
              <a:defRPr/>
            </a:pPr>
            <a:endParaRPr lang="zh-CN" altLang="en-US" dirty="0"/>
          </a:p>
        </p:txBody>
      </p:sp>
      <p:sp>
        <p:nvSpPr>
          <p:cNvPr id="5" name="页脚占位符 4"/>
          <p:cNvSpPr>
            <a:spLocks noGrp="1"/>
          </p:cNvSpPr>
          <p:nvPr>
            <p:ph type="ftr" sz="quarter" idx="11"/>
          </p:nvPr>
        </p:nvSpPr>
        <p:spPr>
          <a:xfrm>
            <a:off x="0" y="8685213"/>
            <a:ext cx="2971800" cy="458787"/>
          </a:xfrm>
          <a:prstGeom prst="rect">
            <a:avLst/>
          </a:prstGeom>
        </p:spPr>
        <p:txBody>
          <a:bodyPr/>
          <a:lstStyle/>
          <a:p>
            <a:r>
              <a:rPr lang="en-US" altLang="zh-CN" dirty="0"/>
              <a:t>www.yiritech.com</a:t>
            </a:r>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a:xfrm>
            <a:off x="685800" y="4400550"/>
            <a:ext cx="5486400" cy="3600450"/>
          </a:xfrm>
          <a:prstGeom prst="rect">
            <a:avLst/>
          </a:prstGeom>
        </p:spPr>
        <p:txBody>
          <a:bodyPr/>
          <a:lstStyle/>
          <a:p>
            <a:pPr marL="0" marR="0" indent="0" algn="l" defTabSz="914400" rtl="0" eaLnBrk="1" fontAlgn="auto" latinLnBrk="0" hangingPunct="1">
              <a:lnSpc>
                <a:spcPct val="100000"/>
              </a:lnSpc>
              <a:spcBef>
                <a:spcPts val="0"/>
              </a:spcBef>
              <a:spcAft>
                <a:spcPts val="0"/>
              </a:spcAft>
              <a:buClrTx/>
              <a:buSzTx/>
              <a:buFontTx/>
              <a:buNone/>
              <a:defRPr/>
            </a:pPr>
            <a:endParaRPr lang="zh-CN" altLang="en-US" dirty="0"/>
          </a:p>
        </p:txBody>
      </p:sp>
      <p:sp>
        <p:nvSpPr>
          <p:cNvPr id="5" name="页脚占位符 4"/>
          <p:cNvSpPr>
            <a:spLocks noGrp="1"/>
          </p:cNvSpPr>
          <p:nvPr>
            <p:ph type="ftr" sz="quarter" idx="11"/>
          </p:nvPr>
        </p:nvSpPr>
        <p:spPr>
          <a:xfrm>
            <a:off x="0" y="8685213"/>
            <a:ext cx="2971800" cy="458787"/>
          </a:xfrm>
          <a:prstGeom prst="rect">
            <a:avLst/>
          </a:prstGeom>
        </p:spPr>
        <p:txBody>
          <a:bodyPr/>
          <a:lstStyle/>
          <a:p>
            <a:r>
              <a:rPr lang="en-US" altLang="zh-CN" dirty="0"/>
              <a:t>www.yiritech.com</a:t>
            </a:r>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a:xfrm>
            <a:off x="685800" y="4400550"/>
            <a:ext cx="5486400" cy="3600450"/>
          </a:xfrm>
          <a:prstGeom prst="rect">
            <a:avLst/>
          </a:prstGeom>
        </p:spPr>
        <p:txBody>
          <a:bodyPr/>
          <a:lstStyle/>
          <a:p>
            <a:pPr marL="0" marR="0" indent="0" algn="l" defTabSz="914400" rtl="0" eaLnBrk="1" fontAlgn="auto" latinLnBrk="0" hangingPunct="1">
              <a:lnSpc>
                <a:spcPct val="100000"/>
              </a:lnSpc>
              <a:spcBef>
                <a:spcPts val="0"/>
              </a:spcBef>
              <a:spcAft>
                <a:spcPts val="0"/>
              </a:spcAft>
              <a:buClrTx/>
              <a:buSzTx/>
              <a:buFontTx/>
              <a:buNone/>
              <a:defRPr/>
            </a:pPr>
            <a:endParaRPr lang="zh-CN" altLang="en-US" dirty="0"/>
          </a:p>
        </p:txBody>
      </p:sp>
      <p:sp>
        <p:nvSpPr>
          <p:cNvPr id="5" name="页脚占位符 4"/>
          <p:cNvSpPr>
            <a:spLocks noGrp="1"/>
          </p:cNvSpPr>
          <p:nvPr>
            <p:ph type="ftr" sz="quarter" idx="11"/>
          </p:nvPr>
        </p:nvSpPr>
        <p:spPr>
          <a:xfrm>
            <a:off x="0" y="8685213"/>
            <a:ext cx="2971800" cy="458787"/>
          </a:xfrm>
          <a:prstGeom prst="rect">
            <a:avLst/>
          </a:prstGeom>
        </p:spPr>
        <p:txBody>
          <a:bodyPr/>
          <a:lstStyle/>
          <a:p>
            <a:r>
              <a:rPr lang="en-US" altLang="zh-CN" dirty="0"/>
              <a:t>www.yiritech.com</a:t>
            </a:r>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a:xfrm>
            <a:off x="685800" y="4400550"/>
            <a:ext cx="5486400" cy="3600450"/>
          </a:xfrm>
          <a:prstGeom prst="rect">
            <a:avLst/>
          </a:prstGeom>
        </p:spPr>
        <p:txBody>
          <a:bodyPr/>
          <a:lstStyle/>
          <a:p>
            <a:pPr marL="0" marR="0" indent="0" algn="l" defTabSz="914400" rtl="0" eaLnBrk="1" fontAlgn="auto" latinLnBrk="0" hangingPunct="1">
              <a:lnSpc>
                <a:spcPct val="100000"/>
              </a:lnSpc>
              <a:spcBef>
                <a:spcPts val="0"/>
              </a:spcBef>
              <a:spcAft>
                <a:spcPts val="0"/>
              </a:spcAft>
              <a:buClrTx/>
              <a:buSzTx/>
              <a:buFontTx/>
              <a:buNone/>
              <a:defRPr/>
            </a:pPr>
            <a:endParaRPr lang="zh-CN" altLang="en-US" dirty="0"/>
          </a:p>
        </p:txBody>
      </p:sp>
      <p:sp>
        <p:nvSpPr>
          <p:cNvPr id="5" name="页脚占位符 4"/>
          <p:cNvSpPr>
            <a:spLocks noGrp="1"/>
          </p:cNvSpPr>
          <p:nvPr>
            <p:ph type="ftr" sz="quarter" idx="11"/>
          </p:nvPr>
        </p:nvSpPr>
        <p:spPr>
          <a:xfrm>
            <a:off x="0" y="8685213"/>
            <a:ext cx="2971800" cy="458787"/>
          </a:xfrm>
          <a:prstGeom prst="rect">
            <a:avLst/>
          </a:prstGeom>
        </p:spPr>
        <p:txBody>
          <a:bodyPr/>
          <a:lstStyle/>
          <a:p>
            <a:r>
              <a:rPr lang="en-US" altLang="zh-CN" dirty="0"/>
              <a:t>www.yiritech.com</a:t>
            </a:r>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a:xfrm>
            <a:off x="685800" y="4400550"/>
            <a:ext cx="5486400" cy="3600450"/>
          </a:xfrm>
          <a:prstGeom prst="rect">
            <a:avLst/>
          </a:prstGeom>
        </p:spPr>
        <p:txBody>
          <a:bodyPr/>
          <a:lstStyle/>
          <a:p>
            <a:pPr marL="0" marR="0" indent="0" algn="l" defTabSz="914400" rtl="0" eaLnBrk="1" fontAlgn="auto" latinLnBrk="0" hangingPunct="1">
              <a:lnSpc>
                <a:spcPct val="100000"/>
              </a:lnSpc>
              <a:spcBef>
                <a:spcPts val="0"/>
              </a:spcBef>
              <a:spcAft>
                <a:spcPts val="0"/>
              </a:spcAft>
              <a:buClrTx/>
              <a:buSzTx/>
              <a:buFontTx/>
              <a:buNone/>
              <a:defRPr/>
            </a:pPr>
            <a:endParaRPr lang="zh-CN" altLang="en-US" dirty="0"/>
          </a:p>
        </p:txBody>
      </p:sp>
      <p:sp>
        <p:nvSpPr>
          <p:cNvPr id="5" name="页脚占位符 4"/>
          <p:cNvSpPr>
            <a:spLocks noGrp="1"/>
          </p:cNvSpPr>
          <p:nvPr>
            <p:ph type="ftr" sz="quarter" idx="11"/>
          </p:nvPr>
        </p:nvSpPr>
        <p:spPr>
          <a:xfrm>
            <a:off x="0" y="8685213"/>
            <a:ext cx="2971800" cy="458787"/>
          </a:xfrm>
          <a:prstGeom prst="rect">
            <a:avLst/>
          </a:prstGeom>
        </p:spPr>
        <p:txBody>
          <a:bodyPr/>
          <a:lstStyle/>
          <a:p>
            <a:r>
              <a:rPr lang="en-US" altLang="zh-CN" dirty="0"/>
              <a:t>www.yiritech.com</a:t>
            </a:r>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a:xfrm>
            <a:off x="685800" y="4400550"/>
            <a:ext cx="5486400" cy="3600450"/>
          </a:xfrm>
          <a:prstGeom prst="rect">
            <a:avLst/>
          </a:prstGeom>
        </p:spPr>
        <p:txBody>
          <a:bodyPr/>
          <a:lstStyle/>
          <a:p>
            <a:pPr marL="0" marR="0" indent="0" algn="l" defTabSz="914400" rtl="0" eaLnBrk="1" fontAlgn="auto" latinLnBrk="0" hangingPunct="1">
              <a:lnSpc>
                <a:spcPct val="100000"/>
              </a:lnSpc>
              <a:spcBef>
                <a:spcPts val="0"/>
              </a:spcBef>
              <a:spcAft>
                <a:spcPts val="0"/>
              </a:spcAft>
              <a:buClrTx/>
              <a:buSzTx/>
              <a:buFontTx/>
              <a:buNone/>
              <a:defRPr/>
            </a:pPr>
            <a:endParaRPr lang="zh-CN" altLang="en-US" dirty="0"/>
          </a:p>
        </p:txBody>
      </p:sp>
      <p:sp>
        <p:nvSpPr>
          <p:cNvPr id="5" name="页脚占位符 4"/>
          <p:cNvSpPr>
            <a:spLocks noGrp="1"/>
          </p:cNvSpPr>
          <p:nvPr>
            <p:ph type="ftr" sz="quarter" idx="11"/>
          </p:nvPr>
        </p:nvSpPr>
        <p:spPr>
          <a:xfrm>
            <a:off x="0" y="8685213"/>
            <a:ext cx="2971800" cy="458787"/>
          </a:xfrm>
          <a:prstGeom prst="rect">
            <a:avLst/>
          </a:prstGeom>
        </p:spPr>
        <p:txBody>
          <a:bodyPr/>
          <a:lstStyle/>
          <a:p>
            <a:r>
              <a:rPr lang="en-US" altLang="zh-CN" dirty="0"/>
              <a:t>www.yiritech.com</a:t>
            </a:r>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a:xfrm>
            <a:off x="685800" y="4400550"/>
            <a:ext cx="5486400" cy="3600450"/>
          </a:xfrm>
          <a:prstGeom prst="rect">
            <a:avLst/>
          </a:prstGeom>
        </p:spPr>
        <p:txBody>
          <a:bodyPr/>
          <a:lstStyle/>
          <a:p>
            <a:pPr marL="0" marR="0" indent="0" algn="l" defTabSz="914400" rtl="0" eaLnBrk="1" fontAlgn="auto" latinLnBrk="0" hangingPunct="1">
              <a:lnSpc>
                <a:spcPct val="100000"/>
              </a:lnSpc>
              <a:spcBef>
                <a:spcPts val="0"/>
              </a:spcBef>
              <a:spcAft>
                <a:spcPts val="0"/>
              </a:spcAft>
              <a:buClrTx/>
              <a:buSzTx/>
              <a:buFontTx/>
              <a:buNone/>
              <a:defRPr/>
            </a:pPr>
            <a:endParaRPr lang="zh-CN" altLang="en-US" dirty="0"/>
          </a:p>
        </p:txBody>
      </p:sp>
      <p:sp>
        <p:nvSpPr>
          <p:cNvPr id="5" name="页脚占位符 4"/>
          <p:cNvSpPr>
            <a:spLocks noGrp="1"/>
          </p:cNvSpPr>
          <p:nvPr>
            <p:ph type="ftr" sz="quarter" idx="11"/>
          </p:nvPr>
        </p:nvSpPr>
        <p:spPr>
          <a:xfrm>
            <a:off x="0" y="8685213"/>
            <a:ext cx="2971800" cy="458787"/>
          </a:xfrm>
          <a:prstGeom prst="rect">
            <a:avLst/>
          </a:prstGeom>
        </p:spPr>
        <p:txBody>
          <a:bodyPr/>
          <a:lstStyle/>
          <a:p>
            <a:r>
              <a:rPr lang="en-US" altLang="zh-CN" dirty="0"/>
              <a:t>www.yiritech.com</a:t>
            </a:r>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a:xfrm>
            <a:off x="685800" y="4400550"/>
            <a:ext cx="5486400" cy="3600450"/>
          </a:xfrm>
          <a:prstGeom prst="rect">
            <a:avLst/>
          </a:prstGeom>
        </p:spPr>
        <p:txBody>
          <a:bodyPr/>
          <a:lstStyle/>
          <a:p>
            <a:pPr marL="0" marR="0" indent="0" algn="l" defTabSz="914400" rtl="0" eaLnBrk="1" fontAlgn="auto" latinLnBrk="0" hangingPunct="1">
              <a:lnSpc>
                <a:spcPct val="100000"/>
              </a:lnSpc>
              <a:spcBef>
                <a:spcPts val="0"/>
              </a:spcBef>
              <a:spcAft>
                <a:spcPts val="0"/>
              </a:spcAft>
              <a:buClrTx/>
              <a:buSzTx/>
              <a:buFontTx/>
              <a:buNone/>
              <a:defRPr/>
            </a:pPr>
            <a:endParaRPr lang="zh-CN" altLang="en-US" dirty="0"/>
          </a:p>
        </p:txBody>
      </p:sp>
      <p:sp>
        <p:nvSpPr>
          <p:cNvPr id="5" name="页脚占位符 4"/>
          <p:cNvSpPr>
            <a:spLocks noGrp="1"/>
          </p:cNvSpPr>
          <p:nvPr>
            <p:ph type="ftr" sz="quarter" idx="11"/>
          </p:nvPr>
        </p:nvSpPr>
        <p:spPr>
          <a:xfrm>
            <a:off x="0" y="8685213"/>
            <a:ext cx="2971800" cy="458787"/>
          </a:xfrm>
          <a:prstGeom prst="rect">
            <a:avLst/>
          </a:prstGeom>
        </p:spPr>
        <p:txBody>
          <a:bodyPr/>
          <a:lstStyle/>
          <a:p>
            <a:r>
              <a:rPr lang="en-US" altLang="zh-CN" dirty="0"/>
              <a:t>www.yiritech.com</a:t>
            </a:r>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a:xfrm>
            <a:off x="685800" y="4400550"/>
            <a:ext cx="5486400" cy="3600450"/>
          </a:xfrm>
          <a:prstGeom prst="rect">
            <a:avLst/>
          </a:prstGeom>
        </p:spPr>
        <p:txBody>
          <a:bodyPr/>
          <a:lstStyle/>
          <a:p>
            <a:pPr marL="0" marR="0" indent="0" algn="l" defTabSz="914400" rtl="0" eaLnBrk="1" fontAlgn="auto" latinLnBrk="0" hangingPunct="1">
              <a:lnSpc>
                <a:spcPct val="100000"/>
              </a:lnSpc>
              <a:spcBef>
                <a:spcPts val="0"/>
              </a:spcBef>
              <a:spcAft>
                <a:spcPts val="0"/>
              </a:spcAft>
              <a:buClrTx/>
              <a:buSzTx/>
              <a:buFontTx/>
              <a:buNone/>
              <a:defRPr/>
            </a:pPr>
            <a:endParaRPr lang="zh-CN" altLang="en-US" dirty="0"/>
          </a:p>
        </p:txBody>
      </p:sp>
      <p:sp>
        <p:nvSpPr>
          <p:cNvPr id="5" name="页脚占位符 4"/>
          <p:cNvSpPr>
            <a:spLocks noGrp="1"/>
          </p:cNvSpPr>
          <p:nvPr>
            <p:ph type="ftr" sz="quarter" idx="11"/>
          </p:nvPr>
        </p:nvSpPr>
        <p:spPr>
          <a:xfrm>
            <a:off x="0" y="8685213"/>
            <a:ext cx="2971800" cy="458787"/>
          </a:xfrm>
          <a:prstGeom prst="rect">
            <a:avLst/>
          </a:prstGeom>
        </p:spPr>
        <p:txBody>
          <a:bodyPr/>
          <a:lstStyle/>
          <a:p>
            <a:r>
              <a:rPr lang="en-US" altLang="zh-CN" dirty="0"/>
              <a:t>www.yiritech.com</a:t>
            </a:r>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a:xfrm>
            <a:off x="685800" y="4400550"/>
            <a:ext cx="5486400" cy="3600450"/>
          </a:xfrm>
          <a:prstGeom prst="rect">
            <a:avLst/>
          </a:prstGeom>
        </p:spPr>
        <p:txBody>
          <a:bodyPr/>
          <a:lstStyle/>
          <a:p>
            <a:pPr marL="0" marR="0" indent="0" algn="l" defTabSz="914400" rtl="0" eaLnBrk="1" fontAlgn="auto" latinLnBrk="0" hangingPunct="1">
              <a:lnSpc>
                <a:spcPct val="100000"/>
              </a:lnSpc>
              <a:spcBef>
                <a:spcPts val="0"/>
              </a:spcBef>
              <a:spcAft>
                <a:spcPts val="0"/>
              </a:spcAft>
              <a:buClrTx/>
              <a:buSzTx/>
              <a:buFontTx/>
              <a:buNone/>
              <a:defRPr/>
            </a:pPr>
            <a:endParaRPr lang="zh-CN" altLang="en-US" dirty="0"/>
          </a:p>
        </p:txBody>
      </p:sp>
      <p:sp>
        <p:nvSpPr>
          <p:cNvPr id="5" name="页脚占位符 4"/>
          <p:cNvSpPr>
            <a:spLocks noGrp="1"/>
          </p:cNvSpPr>
          <p:nvPr>
            <p:ph type="ftr" sz="quarter" idx="11"/>
          </p:nvPr>
        </p:nvSpPr>
        <p:spPr>
          <a:xfrm>
            <a:off x="0" y="8685213"/>
            <a:ext cx="2971800" cy="458787"/>
          </a:xfrm>
          <a:prstGeom prst="rect">
            <a:avLst/>
          </a:prstGeom>
        </p:spPr>
        <p:txBody>
          <a:bodyPr/>
          <a:lstStyle/>
          <a:p>
            <a:r>
              <a:rPr lang="en-US" altLang="zh-CN" dirty="0"/>
              <a:t>www.yiritech.com</a:t>
            </a:r>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a:xfrm>
            <a:off x="685800" y="4400550"/>
            <a:ext cx="5486400" cy="3600450"/>
          </a:xfrm>
          <a:prstGeom prst="rect">
            <a:avLst/>
          </a:prstGeom>
        </p:spPr>
        <p:txBody>
          <a:bodyPr/>
          <a:lstStyle/>
          <a:p>
            <a:pPr marL="0" marR="0" indent="0" algn="l" defTabSz="914400" rtl="0" eaLnBrk="1" fontAlgn="auto" latinLnBrk="0" hangingPunct="1">
              <a:lnSpc>
                <a:spcPct val="100000"/>
              </a:lnSpc>
              <a:spcBef>
                <a:spcPts val="0"/>
              </a:spcBef>
              <a:spcAft>
                <a:spcPts val="0"/>
              </a:spcAft>
              <a:buClrTx/>
              <a:buSzTx/>
              <a:buFontTx/>
              <a:buNone/>
              <a:defRPr/>
            </a:pPr>
            <a:endParaRPr lang="zh-CN" altLang="en-US" dirty="0"/>
          </a:p>
        </p:txBody>
      </p:sp>
      <p:sp>
        <p:nvSpPr>
          <p:cNvPr id="5" name="页脚占位符 4"/>
          <p:cNvSpPr>
            <a:spLocks noGrp="1"/>
          </p:cNvSpPr>
          <p:nvPr>
            <p:ph type="ftr" sz="quarter" idx="11"/>
          </p:nvPr>
        </p:nvSpPr>
        <p:spPr>
          <a:xfrm>
            <a:off x="0" y="8685213"/>
            <a:ext cx="2971800" cy="458787"/>
          </a:xfrm>
          <a:prstGeom prst="rect">
            <a:avLst/>
          </a:prstGeom>
        </p:spPr>
        <p:txBody>
          <a:bodyPr/>
          <a:lstStyle/>
          <a:p>
            <a:r>
              <a:rPr lang="en-US" altLang="zh-CN" dirty="0"/>
              <a:t>www.yiritech.com</a:t>
            </a:r>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a:xfrm>
            <a:off x="685800" y="4400550"/>
            <a:ext cx="5486400" cy="3600450"/>
          </a:xfrm>
          <a:prstGeom prst="rect">
            <a:avLst/>
          </a:prstGeom>
        </p:spPr>
        <p:txBody>
          <a:bodyPr/>
          <a:lstStyle/>
          <a:p>
            <a:pPr marL="0" marR="0" indent="0" algn="l" defTabSz="914400" rtl="0" eaLnBrk="1" fontAlgn="auto" latinLnBrk="0" hangingPunct="1">
              <a:lnSpc>
                <a:spcPct val="100000"/>
              </a:lnSpc>
              <a:spcBef>
                <a:spcPts val="0"/>
              </a:spcBef>
              <a:spcAft>
                <a:spcPts val="0"/>
              </a:spcAft>
              <a:buClrTx/>
              <a:buSzTx/>
              <a:buFontTx/>
              <a:buNone/>
              <a:defRPr/>
            </a:pPr>
            <a:endParaRPr lang="zh-CN" altLang="en-US" dirty="0"/>
          </a:p>
        </p:txBody>
      </p:sp>
      <p:sp>
        <p:nvSpPr>
          <p:cNvPr id="5" name="页脚占位符 4"/>
          <p:cNvSpPr>
            <a:spLocks noGrp="1"/>
          </p:cNvSpPr>
          <p:nvPr>
            <p:ph type="ftr" sz="quarter" idx="11"/>
          </p:nvPr>
        </p:nvSpPr>
        <p:spPr>
          <a:xfrm>
            <a:off x="0" y="8685213"/>
            <a:ext cx="2971800" cy="458787"/>
          </a:xfrm>
          <a:prstGeom prst="rect">
            <a:avLst/>
          </a:prstGeom>
        </p:spPr>
        <p:txBody>
          <a:bodyPr/>
          <a:lstStyle/>
          <a:p>
            <a:r>
              <a:rPr lang="en-US" altLang="zh-CN" dirty="0"/>
              <a:t>www.yiritech.com</a:t>
            </a:r>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a:xfrm>
            <a:off x="685800" y="4400550"/>
            <a:ext cx="5486400" cy="3600450"/>
          </a:xfrm>
          <a:prstGeom prst="rect">
            <a:avLst/>
          </a:prstGeom>
        </p:spPr>
        <p:txBody>
          <a:bodyPr/>
          <a:lstStyle/>
          <a:p>
            <a:pPr marL="0" marR="0" indent="0" algn="l" defTabSz="914400" rtl="0" eaLnBrk="1" fontAlgn="auto" latinLnBrk="0" hangingPunct="1">
              <a:lnSpc>
                <a:spcPct val="100000"/>
              </a:lnSpc>
              <a:spcBef>
                <a:spcPts val="0"/>
              </a:spcBef>
              <a:spcAft>
                <a:spcPts val="0"/>
              </a:spcAft>
              <a:buClrTx/>
              <a:buSzTx/>
              <a:buFontTx/>
              <a:buNone/>
              <a:defRPr/>
            </a:pPr>
            <a:endParaRPr lang="zh-CN" altLang="en-US" dirty="0"/>
          </a:p>
        </p:txBody>
      </p:sp>
      <p:sp>
        <p:nvSpPr>
          <p:cNvPr id="5" name="页脚占位符 4"/>
          <p:cNvSpPr>
            <a:spLocks noGrp="1"/>
          </p:cNvSpPr>
          <p:nvPr>
            <p:ph type="ftr" sz="quarter" idx="11"/>
          </p:nvPr>
        </p:nvSpPr>
        <p:spPr>
          <a:xfrm>
            <a:off x="0" y="8685213"/>
            <a:ext cx="2971800" cy="458787"/>
          </a:xfrm>
          <a:prstGeom prst="rect">
            <a:avLst/>
          </a:prstGeom>
        </p:spPr>
        <p:txBody>
          <a:bodyPr/>
          <a:lstStyle/>
          <a:p>
            <a:r>
              <a:rPr lang="en-US" altLang="zh-CN" dirty="0"/>
              <a:t>www.yiritech.com</a:t>
            </a:r>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标题和内容">
    <p:spTree>
      <p:nvGrpSpPr>
        <p:cNvPr id="1" name=""/>
        <p:cNvGrpSpPr/>
        <p:nvPr/>
      </p:nvGrpSpPr>
      <p:grpSpPr>
        <a:xfrm>
          <a:off x="0" y="0"/>
          <a:ext cx="0" cy="0"/>
          <a:chOff x="0" y="0"/>
          <a:chExt cx="0" cy="0"/>
        </a:xfrm>
      </p:grpSpPr>
      <p:sp>
        <p:nvSpPr>
          <p:cNvPr id="8" name="文本框 7"/>
          <p:cNvSpPr txBox="1"/>
          <p:nvPr/>
        </p:nvSpPr>
        <p:spPr>
          <a:xfrm>
            <a:off x="10705687" y="6268613"/>
            <a:ext cx="1350959" cy="338554"/>
          </a:xfrm>
          <a:prstGeom prst="rect">
            <a:avLst/>
          </a:prstGeom>
          <a:noFill/>
        </p:spPr>
        <p:txBody>
          <a:bodyPr wrap="square" rtlCol="0">
            <a:spAutoFit/>
          </a:bodyPr>
          <a:lstStyle/>
          <a:p>
            <a:pPr algn="r"/>
            <a:fld id="{33A045F8-79ED-45ED-86C1-5C85490E02FE}" type="slidenum">
              <a:rPr lang="en-US" altLang="zh-CN" sz="1600" smtClean="0">
                <a:solidFill>
                  <a:schemeClr val="bg1">
                    <a:lumMod val="50000"/>
                  </a:schemeClr>
                </a:solidFill>
                <a:ea typeface="+mj-ea"/>
              </a:rPr>
            </a:fld>
            <a:endParaRPr lang="zh-CN" altLang="en-US" sz="1600" dirty="0">
              <a:solidFill>
                <a:schemeClr val="bg1">
                  <a:lumMod val="50000"/>
                </a:schemeClr>
              </a:solidFill>
              <a:ea typeface="+mj-ea"/>
            </a:endParaRPr>
          </a:p>
        </p:txBody>
      </p:sp>
      <p:cxnSp>
        <p:nvCxnSpPr>
          <p:cNvPr id="9" name="直接连接符 8"/>
          <p:cNvCxnSpPr/>
          <p:nvPr/>
        </p:nvCxnSpPr>
        <p:spPr>
          <a:xfrm>
            <a:off x="959126" y="6437890"/>
            <a:ext cx="9332844"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random/>
  </p:transition>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12.xml"/><Relationship Id="rId2" Type="http://schemas.openxmlformats.org/officeDocument/2006/relationships/image" Target="../media/image4.png"/><Relationship Id="rId1" Type="http://schemas.openxmlformats.org/officeDocument/2006/relationships/image" Target="../media/image2.png"/></Relationships>
</file>

<file path=ppt/slides/_rels/slide11.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12.xml"/><Relationship Id="rId2" Type="http://schemas.openxmlformats.org/officeDocument/2006/relationships/image" Target="../media/image8.jpeg"/><Relationship Id="rId1" Type="http://schemas.openxmlformats.org/officeDocument/2006/relationships/image" Target="../media/image2.png"/></Relationships>
</file>

<file path=ppt/slides/_rels/slide12.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12.xml"/><Relationship Id="rId2" Type="http://schemas.openxmlformats.org/officeDocument/2006/relationships/image" Target="../media/image4.png"/><Relationship Id="rId1" Type="http://schemas.openxmlformats.org/officeDocument/2006/relationships/image" Target="../media/image2.png"/></Relationships>
</file>

<file path=ppt/slides/_rels/slide13.xml.rels><?xml version="1.0" encoding="UTF-8" standalone="yes"?>
<Relationships xmlns="http://schemas.openxmlformats.org/package/2006/relationships"><Relationship Id="rId4" Type="http://schemas.openxmlformats.org/officeDocument/2006/relationships/notesSlide" Target="../notesSlides/notesSlide10.xml"/><Relationship Id="rId3" Type="http://schemas.openxmlformats.org/officeDocument/2006/relationships/slideLayout" Target="../slideLayouts/slideLayout12.xml"/><Relationship Id="rId2" Type="http://schemas.openxmlformats.org/officeDocument/2006/relationships/image" Target="../media/image4.png"/><Relationship Id="rId1" Type="http://schemas.openxmlformats.org/officeDocument/2006/relationships/image" Target="../media/image2.png"/></Relationships>
</file>

<file path=ppt/slides/_rels/slide14.xml.rels><?xml version="1.0" encoding="UTF-8" standalone="yes"?>
<Relationships xmlns="http://schemas.openxmlformats.org/package/2006/relationships"><Relationship Id="rId4" Type="http://schemas.openxmlformats.org/officeDocument/2006/relationships/notesSlide" Target="../notesSlides/notesSlide11.xml"/><Relationship Id="rId3" Type="http://schemas.openxmlformats.org/officeDocument/2006/relationships/slideLayout" Target="../slideLayouts/slideLayout12.xml"/><Relationship Id="rId2" Type="http://schemas.openxmlformats.org/officeDocument/2006/relationships/tags" Target="../tags/tag10.xml"/><Relationship Id="rId1" Type="http://schemas.openxmlformats.org/officeDocument/2006/relationships/image" Target="../media/image2.png"/></Relationships>
</file>

<file path=ppt/slides/_rels/slide15.xml.rels><?xml version="1.0" encoding="UTF-8" standalone="yes"?>
<Relationships xmlns="http://schemas.openxmlformats.org/package/2006/relationships"><Relationship Id="rId6" Type="http://schemas.openxmlformats.org/officeDocument/2006/relationships/notesSlide" Target="../notesSlides/notesSlide12.xml"/><Relationship Id="rId5" Type="http://schemas.openxmlformats.org/officeDocument/2006/relationships/slideLayout" Target="../slideLayouts/slideLayout12.xml"/><Relationship Id="rId4" Type="http://schemas.openxmlformats.org/officeDocument/2006/relationships/tags" Target="../tags/tag12.xml"/><Relationship Id="rId3" Type="http://schemas.openxmlformats.org/officeDocument/2006/relationships/tags" Target="../tags/tag11.xml"/><Relationship Id="rId2" Type="http://schemas.openxmlformats.org/officeDocument/2006/relationships/image" Target="../media/image4.png"/><Relationship Id="rId1" Type="http://schemas.openxmlformats.org/officeDocument/2006/relationships/image" Target="../media/image2.png"/></Relationships>
</file>

<file path=ppt/slides/_rels/slide16.xml.rels><?xml version="1.0" encoding="UTF-8" standalone="yes"?>
<Relationships xmlns="http://schemas.openxmlformats.org/package/2006/relationships"><Relationship Id="rId5" Type="http://schemas.openxmlformats.org/officeDocument/2006/relationships/notesSlide" Target="../notesSlides/notesSlide13.xml"/><Relationship Id="rId4" Type="http://schemas.openxmlformats.org/officeDocument/2006/relationships/slideLayout" Target="../slideLayouts/slideLayout12.xml"/><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image" Target="../media/image2.png"/></Relationships>
</file>

<file path=ppt/slides/_rels/slide17.xml.rels><?xml version="1.0" encoding="UTF-8" standalone="yes"?>
<Relationships xmlns="http://schemas.openxmlformats.org/package/2006/relationships"><Relationship Id="rId4" Type="http://schemas.openxmlformats.org/officeDocument/2006/relationships/notesSlide" Target="../notesSlides/notesSlide14.xml"/><Relationship Id="rId3" Type="http://schemas.openxmlformats.org/officeDocument/2006/relationships/slideLayout" Target="../slideLayouts/slideLayout12.xml"/><Relationship Id="rId2" Type="http://schemas.openxmlformats.org/officeDocument/2006/relationships/image" Target="../media/image4.png"/><Relationship Id="rId1"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2.xml"/><Relationship Id="rId1"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2.xml"/><Relationship Id="rId1" Type="http://schemas.openxmlformats.org/officeDocument/2006/relationships/image" Target="../media/image2.png"/></Relationships>
</file>

<file path=ppt/slides/_rels/slide2.xml.rels><?xml version="1.0" encoding="UTF-8" standalone="yes"?>
<Relationships xmlns="http://schemas.openxmlformats.org/package/2006/relationships"><Relationship Id="rId9" Type="http://schemas.openxmlformats.org/officeDocument/2006/relationships/tags" Target="../tags/tag9.xml"/><Relationship Id="rId8" Type="http://schemas.openxmlformats.org/officeDocument/2006/relationships/tags" Target="../tags/tag8.xml"/><Relationship Id="rId7" Type="http://schemas.openxmlformats.org/officeDocument/2006/relationships/tags" Target="../tags/tag7.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tags" Target="../tags/tag2.xml"/><Relationship Id="rId10" Type="http://schemas.openxmlformats.org/officeDocument/2006/relationships/slideLayout" Target="../slideLayouts/slideLayout2.xml"/><Relationship Id="rId1"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2.xml"/><Relationship Id="rId1" Type="http://schemas.openxmlformats.org/officeDocument/2006/relationships/image" Target="../media/image2.png"/></Relationships>
</file>

<file path=ppt/slides/_rels/slide21.xml.rels><?xml version="1.0" encoding="UTF-8" standalone="yes"?>
<Relationships xmlns="http://schemas.openxmlformats.org/package/2006/relationships"><Relationship Id="rId4" Type="http://schemas.openxmlformats.org/officeDocument/2006/relationships/notesSlide" Target="../notesSlides/notesSlide18.xml"/><Relationship Id="rId3" Type="http://schemas.openxmlformats.org/officeDocument/2006/relationships/slideLayout" Target="../slideLayouts/slideLayout12.xml"/><Relationship Id="rId2" Type="http://schemas.openxmlformats.org/officeDocument/2006/relationships/image" Target="../media/image11.png"/><Relationship Id="rId1" Type="http://schemas.openxmlformats.org/officeDocument/2006/relationships/image" Target="../media/image2.png"/></Relationships>
</file>

<file path=ppt/slides/_rels/slide22.xml.rels><?xml version="1.0" encoding="UTF-8" standalone="yes"?>
<Relationships xmlns="http://schemas.openxmlformats.org/package/2006/relationships"><Relationship Id="rId5" Type="http://schemas.openxmlformats.org/officeDocument/2006/relationships/notesSlide" Target="../notesSlides/notesSlide19.xml"/><Relationship Id="rId4" Type="http://schemas.openxmlformats.org/officeDocument/2006/relationships/slideLayout" Target="../slideLayouts/slideLayout12.xml"/><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image" Target="../media/image2.png"/></Relationships>
</file>

<file path=ppt/slides/_rels/slide23.xml.rels><?xml version="1.0" encoding="UTF-8" standalone="yes"?>
<Relationships xmlns="http://schemas.openxmlformats.org/package/2006/relationships"><Relationship Id="rId9" Type="http://schemas.openxmlformats.org/officeDocument/2006/relationships/tags" Target="../tags/tag20.xml"/><Relationship Id="rId8" Type="http://schemas.openxmlformats.org/officeDocument/2006/relationships/image" Target="../media/image13.jpeg"/><Relationship Id="rId7" Type="http://schemas.openxmlformats.org/officeDocument/2006/relationships/tags" Target="../tags/tag19.xml"/><Relationship Id="rId6" Type="http://schemas.openxmlformats.org/officeDocument/2006/relationships/tags" Target="../tags/tag18.xml"/><Relationship Id="rId5" Type="http://schemas.openxmlformats.org/officeDocument/2006/relationships/tags" Target="../tags/tag17.xml"/><Relationship Id="rId4" Type="http://schemas.openxmlformats.org/officeDocument/2006/relationships/image" Target="../media/image12.jpeg"/><Relationship Id="rId3" Type="http://schemas.openxmlformats.org/officeDocument/2006/relationships/tags" Target="../tags/tag16.xml"/><Relationship Id="rId2" Type="http://schemas.openxmlformats.org/officeDocument/2006/relationships/tags" Target="../tags/tag15.xml"/><Relationship Id="rId18" Type="http://schemas.openxmlformats.org/officeDocument/2006/relationships/notesSlide" Target="../notesSlides/notesSlide20.xml"/><Relationship Id="rId17" Type="http://schemas.openxmlformats.org/officeDocument/2006/relationships/slideLayout" Target="../slideLayouts/slideLayout12.xml"/><Relationship Id="rId16" Type="http://schemas.openxmlformats.org/officeDocument/2006/relationships/tags" Target="../tags/tag27.xml"/><Relationship Id="rId15" Type="http://schemas.openxmlformats.org/officeDocument/2006/relationships/tags" Target="../tags/tag26.xml"/><Relationship Id="rId14" Type="http://schemas.openxmlformats.org/officeDocument/2006/relationships/tags" Target="../tags/tag25.xml"/><Relationship Id="rId13" Type="http://schemas.openxmlformats.org/officeDocument/2006/relationships/tags" Target="../tags/tag24.xml"/><Relationship Id="rId12" Type="http://schemas.openxmlformats.org/officeDocument/2006/relationships/tags" Target="../tags/tag23.xml"/><Relationship Id="rId11" Type="http://schemas.openxmlformats.org/officeDocument/2006/relationships/tags" Target="../tags/tag22.xml"/><Relationship Id="rId10" Type="http://schemas.openxmlformats.org/officeDocument/2006/relationships/tags" Target="../tags/tag21.xml"/><Relationship Id="rId1" Type="http://schemas.openxmlformats.org/officeDocument/2006/relationships/image" Target="../media/image2.png"/></Relationships>
</file>

<file path=ppt/slides/_rels/slide24.xml.rels><?xml version="1.0" encoding="UTF-8" standalone="yes"?>
<Relationships xmlns="http://schemas.openxmlformats.org/package/2006/relationships"><Relationship Id="rId9" Type="http://schemas.openxmlformats.org/officeDocument/2006/relationships/notesSlide" Target="../notesSlides/notesSlide21.xml"/><Relationship Id="rId8" Type="http://schemas.openxmlformats.org/officeDocument/2006/relationships/slideLayout" Target="../slideLayouts/slideLayout12.xml"/><Relationship Id="rId7" Type="http://schemas.microsoft.com/office/2007/relationships/diagramDrawing" Target="../diagrams/drawing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3" Type="http://schemas.openxmlformats.org/officeDocument/2006/relationships/diagramData" Target="../diagrams/data1.xml"/><Relationship Id="rId2" Type="http://schemas.openxmlformats.org/officeDocument/2006/relationships/tags" Target="../tags/tag28.xml"/><Relationship Id="rId1"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2.xml"/><Relationship Id="rId1"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2.xml"/><Relationship Id="rId2" Type="http://schemas.openxmlformats.org/officeDocument/2006/relationships/image" Target="../media/image3.png"/><Relationship Id="rId1" Type="http://schemas.openxmlformats.org/officeDocument/2006/relationships/image" Target="../media/image2.png"/></Relationships>
</file>

<file path=ppt/slides/_rels/slide5.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12.xml"/><Relationship Id="rId3" Type="http://schemas.openxmlformats.org/officeDocument/2006/relationships/image" Target="../media/image2.png"/><Relationship Id="rId2" Type="http://schemas.openxmlformats.org/officeDocument/2006/relationships/image" Target="../media/image5.svg"/><Relationship Id="rId1" Type="http://schemas.openxmlformats.org/officeDocument/2006/relationships/image" Target="../media/image4.png"/></Relationships>
</file>

<file path=ppt/slides/_rels/slide6.xml.rels><?xml version="1.0" encoding="UTF-8" standalone="yes"?>
<Relationships xmlns="http://schemas.openxmlformats.org/package/2006/relationships"><Relationship Id="rId5" Type="http://schemas.openxmlformats.org/officeDocument/2006/relationships/notesSlide" Target="../notesSlides/notesSlide3.xml"/><Relationship Id="rId4" Type="http://schemas.openxmlformats.org/officeDocument/2006/relationships/slideLayout" Target="../slideLayouts/slideLayout12.xml"/><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image" Target="../media/image2.png"/></Relationships>
</file>

<file path=ppt/slides/_rels/slide7.xml.rels><?xml version="1.0" encoding="UTF-8" standalone="yes"?>
<Relationships xmlns="http://schemas.openxmlformats.org/package/2006/relationships"><Relationship Id="rId5" Type="http://schemas.openxmlformats.org/officeDocument/2006/relationships/notesSlide" Target="../notesSlides/notesSlide4.xml"/><Relationship Id="rId4" Type="http://schemas.openxmlformats.org/officeDocument/2006/relationships/slideLayout" Target="../slideLayouts/slideLayout12.xml"/><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image" Target="../media/image2.png"/></Relationships>
</file>

<file path=ppt/slides/_rels/slide8.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12.xml"/><Relationship Id="rId2" Type="http://schemas.openxmlformats.org/officeDocument/2006/relationships/image" Target="../media/image6.jpeg"/><Relationship Id="rId1" Type="http://schemas.openxmlformats.org/officeDocument/2006/relationships/image" Target="../media/image2.png"/></Relationships>
</file>

<file path=ppt/slides/_rels/slide9.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12.xml"/><Relationship Id="rId2" Type="http://schemas.openxmlformats.org/officeDocument/2006/relationships/image" Target="../media/image7.jpeg"/><Relationship Id="rId1"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7" name="未知 6"/>
          <p:cNvSpPr/>
          <p:nvPr>
            <p:custDataLst>
              <p:tags r:id="rId2"/>
            </p:custDataLst>
          </p:nvPr>
        </p:nvSpPr>
        <p:spPr>
          <a:xfrm>
            <a:off x="-2" y="-1"/>
            <a:ext cx="12192000" cy="6858000"/>
          </a:xfrm>
          <a:prstGeom prst="rect">
            <a:avLst/>
          </a:prstGeom>
          <a:gradFill>
            <a:gsLst>
              <a:gs pos="50000">
                <a:srgbClr val="71D7D3">
                  <a:alpha val="50000"/>
                </a:srgbClr>
              </a:gs>
              <a:gs pos="0">
                <a:srgbClr val="B8C2AE">
                  <a:alpha val="50000"/>
                </a:srgbClr>
              </a:gs>
              <a:gs pos="99000">
                <a:srgbClr val="1FEEFE">
                  <a:alpha val="50000"/>
                </a:srgbClr>
              </a:gs>
            </a:gsLst>
            <a:lin ang="18900000"/>
          </a:gradFill>
        </p:spPr>
      </p:sp>
      <p:sp>
        <p:nvSpPr>
          <p:cNvPr id="2" name="标题 1"/>
          <p:cNvSpPr>
            <a:spLocks noGrp="1"/>
          </p:cNvSpPr>
          <p:nvPr>
            <p:ph type="ctrTitle"/>
          </p:nvPr>
        </p:nvSpPr>
        <p:spPr>
          <a:xfrm>
            <a:off x="497205" y="1680210"/>
            <a:ext cx="11197590" cy="2860040"/>
          </a:xfrm>
          <a:solidFill>
            <a:schemeClr val="accent1">
              <a:lumMod val="40000"/>
              <a:lumOff val="60000"/>
              <a:alpha val="70000"/>
            </a:schemeClr>
          </a:solidFill>
          <a:effectLst>
            <a:glow rad="228600">
              <a:schemeClr val="accent1">
                <a:satMod val="175000"/>
                <a:alpha val="40000"/>
              </a:schemeClr>
            </a:glow>
          </a:effectLst>
          <a:scene3d>
            <a:camera prst="orthographicFront"/>
            <a:lightRig rig="flood" dir="t">
              <a:rot lat="0" lon="0" rev="0"/>
            </a:lightRig>
          </a:scene3d>
          <a:sp3d prstMaterial="softEdge"/>
        </p:spPr>
        <p:style>
          <a:lnRef idx="1">
            <a:schemeClr val="accent5"/>
          </a:lnRef>
          <a:fillRef idx="2">
            <a:schemeClr val="accent5"/>
          </a:fillRef>
          <a:effectRef idx="1">
            <a:schemeClr val="accent5"/>
          </a:effectRef>
          <a:fontRef idx="minor">
            <a:schemeClr val="dk1"/>
          </a:fontRef>
        </p:style>
        <p:txBody>
          <a:bodyPr anchor="ctr" anchorCtr="0">
            <a:normAutofit fontScale="90000"/>
          </a:bodyPr>
          <a:p>
            <a:pPr fontAlgn="t">
              <a:lnSpc>
                <a:spcPts val="10000"/>
              </a:lnSpc>
            </a:pPr>
            <a:br>
              <a:rPr lang="zh-CN" altLang="en-US">
                <a:solidFill>
                  <a:srgbClr val="002060"/>
                </a:solidFill>
                <a:effectLst>
                  <a:outerShdw blurRad="38100" dist="25400" dir="5400000" algn="ctr" rotWithShape="0">
                    <a:srgbClr val="6E747A">
                      <a:alpha val="43000"/>
                    </a:srgbClr>
                  </a:outerShdw>
                </a:effectLst>
                <a:latin typeface="黑体" panose="02010609060101010101" charset="-122"/>
                <a:ea typeface="黑体" panose="02010609060101010101" charset="-122"/>
                <a:cs typeface="黑体" panose="02010609060101010101" charset="-122"/>
                <a:sym typeface="+mn-ea"/>
              </a:rPr>
            </a:br>
            <a:r>
              <a:rPr lang="zh-CN" altLang="en-US">
                <a:ln w="22225">
                  <a:solidFill>
                    <a:schemeClr val="accent2"/>
                  </a:solidFill>
                  <a:prstDash val="solid"/>
                </a:ln>
                <a:solidFill>
                  <a:schemeClr val="accent2">
                    <a:lumMod val="40000"/>
                    <a:lumOff val="60000"/>
                  </a:schemeClr>
                </a:solidFill>
                <a:effectLst/>
                <a:latin typeface="黑体" panose="02010609060101010101" charset="-122"/>
                <a:ea typeface="黑体" panose="02010609060101010101" charset="-122"/>
                <a:cs typeface="黑体" panose="02010609060101010101" charset="-122"/>
                <a:sym typeface="+mn-ea"/>
              </a:rPr>
              <a:t>一图读懂</a:t>
            </a:r>
            <a:br>
              <a:rPr lang="zh-CN" altLang="en-US">
                <a:ln w="22225">
                  <a:solidFill>
                    <a:schemeClr val="accent2"/>
                  </a:solidFill>
                  <a:prstDash val="solid"/>
                </a:ln>
                <a:solidFill>
                  <a:schemeClr val="accent2">
                    <a:lumMod val="40000"/>
                    <a:lumOff val="60000"/>
                  </a:schemeClr>
                </a:solidFill>
                <a:effectLst/>
                <a:latin typeface="黑体" panose="02010609060101010101" charset="-122"/>
                <a:ea typeface="黑体" panose="02010609060101010101" charset="-122"/>
                <a:cs typeface="黑体" panose="02010609060101010101" charset="-122"/>
              </a:rPr>
            </a:br>
            <a:r>
              <a:rPr lang="zh-CN" altLang="en-US">
                <a:ln w="22225">
                  <a:solidFill>
                    <a:schemeClr val="accent2"/>
                  </a:solidFill>
                  <a:prstDash val="solid"/>
                </a:ln>
                <a:solidFill>
                  <a:schemeClr val="accent2">
                    <a:lumMod val="40000"/>
                    <a:lumOff val="60000"/>
                  </a:schemeClr>
                </a:solidFill>
                <a:effectLst/>
                <a:latin typeface="黑体" panose="02010609060101010101" charset="-122"/>
                <a:ea typeface="黑体" panose="02010609060101010101" charset="-122"/>
                <a:cs typeface="黑体" panose="02010609060101010101" charset="-122"/>
              </a:rPr>
              <a:t>招贤矿业公司</a:t>
            </a:r>
            <a:r>
              <a:rPr lang="en-US" altLang="zh-CN">
                <a:ln w="22225">
                  <a:solidFill>
                    <a:schemeClr val="accent2"/>
                  </a:solidFill>
                  <a:prstDash val="solid"/>
                </a:ln>
                <a:solidFill>
                  <a:schemeClr val="accent2">
                    <a:lumMod val="40000"/>
                    <a:lumOff val="60000"/>
                  </a:schemeClr>
                </a:solidFill>
                <a:effectLst/>
                <a:latin typeface="黑体" panose="02010609060101010101" charset="-122"/>
                <a:ea typeface="黑体" panose="02010609060101010101" charset="-122"/>
                <a:cs typeface="黑体" panose="02010609060101010101" charset="-122"/>
              </a:rPr>
              <a:t>2023</a:t>
            </a:r>
            <a:r>
              <a:rPr lang="zh-CN" altLang="en-US">
                <a:ln w="22225">
                  <a:solidFill>
                    <a:schemeClr val="accent2"/>
                  </a:solidFill>
                  <a:prstDash val="solid"/>
                </a:ln>
                <a:solidFill>
                  <a:schemeClr val="accent2">
                    <a:lumMod val="40000"/>
                    <a:lumOff val="60000"/>
                  </a:schemeClr>
                </a:solidFill>
                <a:effectLst/>
                <a:latin typeface="黑体" panose="02010609060101010101" charset="-122"/>
                <a:ea typeface="黑体" panose="02010609060101010101" charset="-122"/>
                <a:cs typeface="黑体" panose="02010609060101010101" charset="-122"/>
              </a:rPr>
              <a:t>年</a:t>
            </a:r>
            <a:r>
              <a:rPr lang="en-US" altLang="zh-CN">
                <a:ln w="22225">
                  <a:solidFill>
                    <a:schemeClr val="accent2"/>
                  </a:solidFill>
                  <a:prstDash val="solid"/>
                </a:ln>
                <a:solidFill>
                  <a:schemeClr val="accent2">
                    <a:lumMod val="40000"/>
                    <a:lumOff val="60000"/>
                  </a:schemeClr>
                </a:solidFill>
                <a:effectLst/>
                <a:latin typeface="黑体" panose="02010609060101010101" charset="-122"/>
                <a:ea typeface="黑体" panose="02010609060101010101" charset="-122"/>
                <a:cs typeface="黑体" panose="02010609060101010101" charset="-122"/>
              </a:rPr>
              <a:t>1</a:t>
            </a:r>
            <a:r>
              <a:rPr lang="zh-CN" altLang="en-US">
                <a:ln w="22225">
                  <a:solidFill>
                    <a:schemeClr val="accent2"/>
                  </a:solidFill>
                  <a:prstDash val="solid"/>
                </a:ln>
                <a:solidFill>
                  <a:schemeClr val="accent2">
                    <a:lumMod val="40000"/>
                    <a:lumOff val="60000"/>
                  </a:schemeClr>
                </a:solidFill>
                <a:effectLst/>
                <a:latin typeface="黑体" panose="02010609060101010101" charset="-122"/>
                <a:ea typeface="黑体" panose="02010609060101010101" charset="-122"/>
                <a:cs typeface="黑体" panose="02010609060101010101" charset="-122"/>
              </a:rPr>
              <a:t>号文</a:t>
            </a:r>
            <a:br>
              <a:rPr lang="zh-CN" altLang="en-US">
                <a:solidFill>
                  <a:srgbClr val="002060"/>
                </a:solidFill>
                <a:effectLst>
                  <a:outerShdw blurRad="38100" dist="25400" dir="5400000" algn="ctr" rotWithShape="0">
                    <a:srgbClr val="6E747A">
                      <a:alpha val="43000"/>
                    </a:srgbClr>
                  </a:outerShdw>
                </a:effectLst>
                <a:latin typeface="黑体" panose="02010609060101010101" charset="-122"/>
                <a:ea typeface="黑体" panose="02010609060101010101" charset="-122"/>
                <a:cs typeface="黑体" panose="02010609060101010101" charset="-122"/>
              </a:rPr>
            </a:br>
            <a:endParaRPr lang="zh-CN" altLang="en-US">
              <a:solidFill>
                <a:srgbClr val="002060"/>
              </a:solidFill>
              <a:effectLst>
                <a:outerShdw blurRad="38100" dist="25400" dir="5400000" algn="ctr" rotWithShape="0">
                  <a:srgbClr val="6E747A">
                    <a:alpha val="43000"/>
                  </a:srgbClr>
                </a:outerShdw>
              </a:effectLst>
              <a:latin typeface="黑体" panose="02010609060101010101" charset="-122"/>
              <a:ea typeface="黑体" panose="02010609060101010101" charset="-122"/>
              <a:cs typeface="黑体" panose="02010609060101010101"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文本框 22"/>
          <p:cNvSpPr>
            <a:spLocks noChangeArrowheads="1"/>
          </p:cNvSpPr>
          <p:nvPr/>
        </p:nvSpPr>
        <p:spPr bwMode="auto">
          <a:xfrm>
            <a:off x="3969385" y="200660"/>
            <a:ext cx="6579870" cy="521970"/>
          </a:xfrm>
          <a:prstGeom prst="rect">
            <a:avLst/>
          </a:prstGeom>
          <a:noFill/>
          <a:ln w="9525">
            <a:noFill/>
            <a:miter lim="800000"/>
          </a:ln>
        </p:spPr>
        <p:txBody>
          <a:bodyPr wrap="square">
            <a:spAutoFit/>
          </a:bodyPr>
          <a:lstStyle/>
          <a:p>
            <a:r>
              <a:rPr lang="en-US" altLang="zh-CN" sz="2800" b="1" dirty="0">
                <a:solidFill>
                  <a:srgbClr val="0070C0"/>
                </a:solidFill>
                <a:latin typeface="微软雅黑" panose="020B0503020204020204" charset="-122"/>
                <a:ea typeface="微软雅黑" panose="020B0503020204020204" charset="-122"/>
                <a:sym typeface="微软雅黑" panose="020B0503020204020204" charset="-122"/>
              </a:rPr>
              <a:t>7.</a:t>
            </a:r>
            <a:r>
              <a:rPr lang="zh-CN" sz="2800" b="1" dirty="0">
                <a:solidFill>
                  <a:srgbClr val="0070C0"/>
                </a:solidFill>
                <a:latin typeface="微软雅黑" panose="020B0503020204020204" charset="-122"/>
                <a:ea typeface="微软雅黑" panose="020B0503020204020204" charset="-122"/>
                <a:sym typeface="微软雅黑" panose="020B0503020204020204" charset="-122"/>
              </a:rPr>
              <a:t>事故迟报、谎报、瞒报的责任追究</a:t>
            </a:r>
            <a:endParaRPr lang="zh-CN" sz="2800" b="1" dirty="0">
              <a:solidFill>
                <a:srgbClr val="0070C0"/>
              </a:solidFill>
              <a:latin typeface="微软雅黑" panose="020B0503020204020204" charset="-122"/>
              <a:ea typeface="微软雅黑" panose="020B0503020204020204" charset="-122"/>
              <a:sym typeface="微软雅黑" panose="020B0503020204020204" charset="-122"/>
            </a:endParaRPr>
          </a:p>
        </p:txBody>
      </p:sp>
      <p:sp>
        <p:nvSpPr>
          <p:cNvPr id="8" name="object 2"/>
          <p:cNvSpPr/>
          <p:nvPr/>
        </p:nvSpPr>
        <p:spPr>
          <a:xfrm>
            <a:off x="0" y="6429755"/>
            <a:ext cx="12192000" cy="428244"/>
          </a:xfrm>
          <a:prstGeom prst="rect">
            <a:avLst/>
          </a:prstGeom>
          <a:blipFill>
            <a:blip r:embed="rId1" cstate="print"/>
            <a:stretch>
              <a:fillRect/>
            </a:stretch>
          </a:blipFill>
        </p:spPr>
        <p:txBody>
          <a:bodyPr wrap="square" lIns="0" tIns="0" rIns="0" bIns="0" rtlCol="0"/>
          <a:p/>
        </p:txBody>
      </p:sp>
      <p:sp>
        <p:nvSpPr>
          <p:cNvPr id="9" name="object 3"/>
          <p:cNvSpPr/>
          <p:nvPr/>
        </p:nvSpPr>
        <p:spPr>
          <a:xfrm>
            <a:off x="0" y="338455"/>
            <a:ext cx="3324860" cy="474980"/>
          </a:xfrm>
          <a:custGeom>
            <a:avLst/>
            <a:gdLst/>
            <a:ahLst/>
            <a:cxnLst/>
            <a:rect l="l" t="t" r="r" b="b"/>
            <a:pathLst>
              <a:path w="2438400" h="474980">
                <a:moveTo>
                  <a:pt x="0" y="474472"/>
                </a:moveTo>
                <a:lnTo>
                  <a:pt x="2438400" y="474472"/>
                </a:lnTo>
                <a:lnTo>
                  <a:pt x="2438400" y="0"/>
                </a:lnTo>
                <a:lnTo>
                  <a:pt x="0" y="0"/>
                </a:lnTo>
                <a:lnTo>
                  <a:pt x="0" y="474472"/>
                </a:lnTo>
                <a:close/>
              </a:path>
            </a:pathLst>
          </a:custGeom>
          <a:solidFill>
            <a:srgbClr val="2D75B6"/>
          </a:solidFill>
        </p:spPr>
        <p:txBody>
          <a:bodyPr wrap="square" lIns="0" tIns="0" rIns="0" bIns="0" rtlCol="0"/>
          <a:p/>
        </p:txBody>
      </p:sp>
      <p:sp>
        <p:nvSpPr>
          <p:cNvPr id="10" name="object 5"/>
          <p:cNvSpPr/>
          <p:nvPr/>
        </p:nvSpPr>
        <p:spPr>
          <a:xfrm>
            <a:off x="3324860" y="338200"/>
            <a:ext cx="586740" cy="490855"/>
          </a:xfrm>
          <a:custGeom>
            <a:avLst/>
            <a:gdLst/>
            <a:ahLst/>
            <a:cxnLst/>
            <a:rect l="l" t="t" r="r" b="b"/>
            <a:pathLst>
              <a:path w="586739" h="490855">
                <a:moveTo>
                  <a:pt x="586739" y="490728"/>
                </a:moveTo>
                <a:lnTo>
                  <a:pt x="0" y="490728"/>
                </a:lnTo>
                <a:lnTo>
                  <a:pt x="0" y="0"/>
                </a:lnTo>
                <a:lnTo>
                  <a:pt x="586739" y="490728"/>
                </a:lnTo>
                <a:close/>
              </a:path>
            </a:pathLst>
          </a:custGeom>
          <a:solidFill>
            <a:srgbClr val="2D75B6"/>
          </a:solidFill>
        </p:spPr>
        <p:txBody>
          <a:bodyPr wrap="square" lIns="0" tIns="0" rIns="0" bIns="0" rtlCol="0"/>
          <a:p/>
        </p:txBody>
      </p:sp>
      <p:sp>
        <p:nvSpPr>
          <p:cNvPr id="11" name="object 6"/>
          <p:cNvSpPr/>
          <p:nvPr/>
        </p:nvSpPr>
        <p:spPr>
          <a:xfrm>
            <a:off x="0" y="850900"/>
            <a:ext cx="12192000" cy="0"/>
          </a:xfrm>
          <a:custGeom>
            <a:avLst/>
            <a:gdLst/>
            <a:ahLst/>
            <a:cxnLst/>
            <a:rect l="l" t="t" r="r" b="b"/>
            <a:pathLst>
              <a:path w="12192000">
                <a:moveTo>
                  <a:pt x="0" y="0"/>
                </a:moveTo>
                <a:lnTo>
                  <a:pt x="12192000" y="0"/>
                </a:lnTo>
              </a:path>
            </a:pathLst>
          </a:custGeom>
          <a:ln w="76200">
            <a:solidFill>
              <a:srgbClr val="BEBEBE"/>
            </a:solidFill>
          </a:ln>
        </p:spPr>
        <p:txBody>
          <a:bodyPr wrap="square" lIns="0" tIns="0" rIns="0" bIns="0" rtlCol="0"/>
          <a:p/>
        </p:txBody>
      </p:sp>
      <p:sp>
        <p:nvSpPr>
          <p:cNvPr id="14" name="流程图: 过程 13"/>
          <p:cNvSpPr/>
          <p:nvPr/>
        </p:nvSpPr>
        <p:spPr>
          <a:xfrm>
            <a:off x="299085" y="1657350"/>
            <a:ext cx="1143000" cy="430530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400">
                <a:solidFill>
                  <a:srgbClr val="FF9D00"/>
                </a:solidFill>
              </a:rPr>
              <a:t>迟报</a:t>
            </a:r>
            <a:endParaRPr lang="zh-CN" altLang="en-US" sz="2400">
              <a:solidFill>
                <a:srgbClr val="FF9D00"/>
              </a:solidFill>
            </a:endParaRPr>
          </a:p>
          <a:p>
            <a:pPr algn="ctr">
              <a:lnSpc>
                <a:spcPct val="170000"/>
              </a:lnSpc>
            </a:pPr>
            <a:r>
              <a:rPr lang="zh-CN" altLang="en-US" sz="2400">
                <a:solidFill>
                  <a:srgbClr val="FF9D00"/>
                </a:solidFill>
              </a:rPr>
              <a:t>谎报</a:t>
            </a:r>
            <a:endParaRPr lang="zh-CN" altLang="en-US" sz="2400">
              <a:solidFill>
                <a:srgbClr val="FF9D00"/>
              </a:solidFill>
            </a:endParaRPr>
          </a:p>
          <a:p>
            <a:pPr algn="ctr">
              <a:lnSpc>
                <a:spcPct val="170000"/>
              </a:lnSpc>
            </a:pPr>
            <a:r>
              <a:rPr lang="zh-CN" altLang="en-US" sz="2400">
                <a:solidFill>
                  <a:srgbClr val="FF9D00"/>
                </a:solidFill>
              </a:rPr>
              <a:t>瞒报</a:t>
            </a:r>
            <a:endParaRPr lang="zh-CN" altLang="en-US" sz="2400">
              <a:solidFill>
                <a:srgbClr val="FF9D00"/>
              </a:solidFill>
            </a:endParaRPr>
          </a:p>
          <a:p>
            <a:pPr algn="ctr">
              <a:lnSpc>
                <a:spcPct val="170000"/>
              </a:lnSpc>
            </a:pPr>
            <a:r>
              <a:rPr lang="zh-CN" altLang="en-US" sz="2400">
                <a:solidFill>
                  <a:srgbClr val="FF9D00"/>
                </a:solidFill>
                <a:sym typeface="+mn-ea"/>
              </a:rPr>
              <a:t>事故</a:t>
            </a:r>
            <a:endParaRPr lang="zh-CN" altLang="en-US" sz="2400">
              <a:solidFill>
                <a:srgbClr val="FF9D00"/>
              </a:solidFill>
              <a:sym typeface="+mn-ea"/>
            </a:endParaRPr>
          </a:p>
        </p:txBody>
      </p:sp>
      <p:cxnSp>
        <p:nvCxnSpPr>
          <p:cNvPr id="15" name="直接连接符 14"/>
          <p:cNvCxnSpPr/>
          <p:nvPr/>
        </p:nvCxnSpPr>
        <p:spPr>
          <a:xfrm>
            <a:off x="1435100" y="3942715"/>
            <a:ext cx="424815" cy="5715"/>
          </a:xfrm>
          <a:prstGeom prst="line">
            <a:avLst/>
          </a:prstGeom>
          <a:ln w="38100"/>
        </p:spPr>
        <p:style>
          <a:lnRef idx="3">
            <a:schemeClr val="accent1"/>
          </a:lnRef>
          <a:fillRef idx="0">
            <a:schemeClr val="accent1"/>
          </a:fillRef>
          <a:effectRef idx="2">
            <a:schemeClr val="accent1"/>
          </a:effectRef>
          <a:fontRef idx="minor">
            <a:schemeClr val="tx1"/>
          </a:fontRef>
        </p:style>
      </p:cxnSp>
      <p:cxnSp>
        <p:nvCxnSpPr>
          <p:cNvPr id="16" name="直接连接符 15"/>
          <p:cNvCxnSpPr/>
          <p:nvPr/>
        </p:nvCxnSpPr>
        <p:spPr>
          <a:xfrm flipH="1">
            <a:off x="1849755" y="1480185"/>
            <a:ext cx="10160" cy="456438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7" name="矩形 16"/>
          <p:cNvSpPr/>
          <p:nvPr/>
        </p:nvSpPr>
        <p:spPr>
          <a:xfrm>
            <a:off x="2402840" y="1101725"/>
            <a:ext cx="7865745" cy="793115"/>
          </a:xfrm>
          <a:prstGeom prst="rect">
            <a:avLst/>
          </a:prstGeom>
          <a:solidFill>
            <a:schemeClr val="accent1">
              <a:lumMod val="60000"/>
              <a:lumOff val="40000"/>
            </a:schemeClr>
          </a:solidFill>
          <a:ln w="12700">
            <a:solidFill>
              <a:schemeClr val="accent1">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scene3d>
              <a:camera prst="orthographicFront"/>
              <a:lightRig rig="threePt" dir="t"/>
            </a:scene3d>
          </a:bodyPr>
          <a:p>
            <a:pPr eaLnBrk="0" hangingPunct="0">
              <a:lnSpc>
                <a:spcPct val="120000"/>
              </a:lnSpc>
              <a:spcBef>
                <a:spcPts val="0"/>
              </a:spcBef>
              <a:spcAft>
                <a:spcPts val="0"/>
              </a:spcAft>
            </a:pPr>
            <a:r>
              <a:rPr sz="1300" b="1" dirty="0">
                <a:solidFill>
                  <a:schemeClr val="tx1"/>
                </a:solidFill>
                <a:latin typeface="仿宋" panose="02010609060101010101" charset="-122"/>
                <a:ea typeface="仿宋" panose="02010609060101010101" charset="-122"/>
                <a:cs typeface="仿宋" panose="02010609060101010101" charset="-122"/>
                <a:sym typeface="+mn-ea"/>
              </a:rPr>
              <a:t>在发生事故后，超过10分钟向公司调度进行报告的，因责任人个人原因造成的，分别扣除责任人绩效工资 2000元。因单位管理人员原因造成的，分别扣除事故单位党政负责人、相关责任人绩效工资各3000元，情节严重的，给予责任人警告直至降级处分</a:t>
            </a:r>
            <a:r>
              <a:rPr lang="zh-CN" sz="1300" b="1" dirty="0">
                <a:solidFill>
                  <a:schemeClr val="tx1"/>
                </a:solidFill>
                <a:latin typeface="仿宋" panose="02010609060101010101" charset="-122"/>
                <a:ea typeface="仿宋" panose="02010609060101010101" charset="-122"/>
                <a:cs typeface="仿宋" panose="02010609060101010101" charset="-122"/>
                <a:sym typeface="+mn-ea"/>
              </a:rPr>
              <a:t>。</a:t>
            </a:r>
            <a:endParaRPr lang="zh-CN" sz="1300" b="1" dirty="0">
              <a:solidFill>
                <a:schemeClr val="tx1"/>
              </a:solidFill>
              <a:latin typeface="仿宋" panose="02010609060101010101" charset="-122"/>
              <a:ea typeface="仿宋" panose="02010609060101010101" charset="-122"/>
              <a:cs typeface="仿宋" panose="02010609060101010101" charset="-122"/>
              <a:sym typeface="+mn-ea"/>
            </a:endParaRPr>
          </a:p>
        </p:txBody>
      </p:sp>
      <p:sp>
        <p:nvSpPr>
          <p:cNvPr id="18" name="矩形 17"/>
          <p:cNvSpPr/>
          <p:nvPr/>
        </p:nvSpPr>
        <p:spPr>
          <a:xfrm>
            <a:off x="2406015" y="4589145"/>
            <a:ext cx="7863840" cy="992505"/>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eaLnBrk="0" hangingPunct="0">
              <a:lnSpc>
                <a:spcPct val="120000"/>
              </a:lnSpc>
              <a:spcBef>
                <a:spcPts val="0"/>
              </a:spcBef>
              <a:spcAft>
                <a:spcPts val="0"/>
              </a:spcAft>
              <a:buClrTx/>
              <a:buSzTx/>
              <a:buNone/>
              <a:tabLst>
                <a:tab pos="8521700" algn="r"/>
              </a:tabLst>
            </a:pPr>
            <a:r>
              <a:rPr sz="1400" b="1" dirty="0">
                <a:solidFill>
                  <a:schemeClr val="accent2">
                    <a:lumMod val="75000"/>
                  </a:schemeClr>
                </a:solidFill>
                <a:latin typeface="仿宋" panose="02010609060101010101" charset="-122"/>
                <a:ea typeface="仿宋" panose="02010609060101010101" charset="-122"/>
                <a:cs typeface="仿宋" panose="02010609060101010101" charset="-122"/>
                <a:sym typeface="+mn-ea"/>
              </a:rPr>
              <a:t>发现破坏事故现场、歪曲事故真相、搞攻守同盟、统一口径作假证等妨碍事故调查行为的，除进行正常的事故追查处理外，同时扣除责任人、事故单位党政负责人绩效工资各3000元，当事人全部按严重“三违”处罚，造成严重后果的相关责任人给予待岗、降级、撤职处理。触犯相关法律的，依法追究相关法律责任。</a:t>
            </a:r>
            <a:endParaRPr sz="1400" b="1" dirty="0">
              <a:solidFill>
                <a:schemeClr val="accent2">
                  <a:lumMod val="75000"/>
                </a:schemeClr>
              </a:solidFill>
              <a:latin typeface="仿宋" panose="02010609060101010101" charset="-122"/>
              <a:ea typeface="仿宋" panose="02010609060101010101" charset="-122"/>
              <a:cs typeface="仿宋" panose="02010609060101010101" charset="-122"/>
              <a:sym typeface="+mn-ea"/>
            </a:endParaRPr>
          </a:p>
        </p:txBody>
      </p:sp>
      <p:cxnSp>
        <p:nvCxnSpPr>
          <p:cNvPr id="19" name="直接连接符 18"/>
          <p:cNvCxnSpPr/>
          <p:nvPr/>
        </p:nvCxnSpPr>
        <p:spPr>
          <a:xfrm flipH="1">
            <a:off x="1860550" y="1497965"/>
            <a:ext cx="536575" cy="635"/>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 name="矩形 1"/>
          <p:cNvSpPr/>
          <p:nvPr/>
        </p:nvSpPr>
        <p:spPr>
          <a:xfrm>
            <a:off x="2406015" y="2148840"/>
            <a:ext cx="7865110" cy="1195705"/>
          </a:xfrm>
          <a:prstGeom prst="rect">
            <a:avLst/>
          </a:prstGeom>
          <a:solidFill>
            <a:schemeClr val="accent1">
              <a:lumMod val="40000"/>
              <a:lumOff val="60000"/>
            </a:schemeClr>
          </a:solidFill>
          <a:ln w="12700">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scene3d>
              <a:camera prst="orthographicFront"/>
              <a:lightRig rig="threePt" dir="t"/>
            </a:scene3d>
          </a:bodyPr>
          <a:p>
            <a:pPr lvl="0" algn="l" eaLnBrk="0" hangingPunct="0">
              <a:lnSpc>
                <a:spcPct val="120000"/>
              </a:lnSpc>
              <a:spcBef>
                <a:spcPts val="0"/>
              </a:spcBef>
              <a:spcAft>
                <a:spcPts val="0"/>
              </a:spcAft>
              <a:buClrTx/>
              <a:buSzTx/>
              <a:buFontTx/>
              <a:buNone/>
            </a:pPr>
            <a:r>
              <a:rPr lang="zh-CN" altLang="en-US" sz="1400" b="1" dirty="0">
                <a:solidFill>
                  <a:schemeClr val="tx1"/>
                </a:solidFill>
                <a:latin typeface="仿宋" panose="02010609060101010101" charset="-122"/>
                <a:ea typeface="仿宋" panose="02010609060101010101" charset="-122"/>
                <a:cs typeface="仿宋" panose="02010609060101010101" charset="-122"/>
                <a:sym typeface="+mn-ea"/>
              </a:rPr>
              <a:t>在事故发生后，超过24小时向公司进行报告的，或瞒报、谎报事故的，因责任人个人原因造成的，扣除责任人绩效工资3000～5000元；因单位管理人员原因造成的，扣除事故单位党政负责人、相关责任人绩效工资8000～10000元，情节严重的，负直接责任的管理人员给予降级直至撤职处分。 </a:t>
            </a:r>
            <a:endParaRPr lang="zh-CN" altLang="en-US" sz="1400" b="1" dirty="0">
              <a:solidFill>
                <a:schemeClr val="bg1"/>
              </a:solidFill>
              <a:latin typeface="宋体" panose="02010600030101010101" pitchFamily="2" charset="-122"/>
              <a:ea typeface="宋体" panose="02010600030101010101" pitchFamily="2" charset="-122"/>
              <a:cs typeface="方正楷体_GB2312" panose="02000000000000000000" charset="-122"/>
              <a:sym typeface="+mn-ea"/>
            </a:endParaRPr>
          </a:p>
        </p:txBody>
      </p:sp>
      <p:sp>
        <p:nvSpPr>
          <p:cNvPr id="4" name="矩形 3"/>
          <p:cNvSpPr/>
          <p:nvPr/>
        </p:nvSpPr>
        <p:spPr>
          <a:xfrm>
            <a:off x="2406015" y="5822950"/>
            <a:ext cx="7862570" cy="4019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lvl="0">
              <a:lnSpc>
                <a:spcPct val="80000"/>
              </a:lnSpc>
              <a:spcBef>
                <a:spcPts val="0"/>
              </a:spcBef>
              <a:spcAft>
                <a:spcPts val="35"/>
              </a:spcAft>
            </a:pPr>
            <a:r>
              <a:rPr lang="zh-CN" altLang="en-US" sz="1400" b="1" dirty="0">
                <a:solidFill>
                  <a:srgbClr val="C00000"/>
                </a:solidFill>
                <a:latin typeface="仿宋" panose="02010609060101010101" charset="-122"/>
                <a:ea typeface="仿宋" panose="02010609060101010101" charset="-122"/>
                <a:cs typeface="方正楷体_GB2312" panose="02000000000000000000" charset="-122"/>
                <a:sym typeface="+mn-ea"/>
              </a:rPr>
              <a:t>未能及时传达事故信息，贻误抢险救援，追究相关人员责任，扣除绩效工资1000～5000元。</a:t>
            </a:r>
            <a:endParaRPr lang="zh-CN" altLang="en-US" sz="1400" b="1" dirty="0">
              <a:solidFill>
                <a:srgbClr val="C00000"/>
              </a:solidFill>
              <a:latin typeface="仿宋" panose="02010609060101010101" charset="-122"/>
              <a:ea typeface="仿宋" panose="02010609060101010101" charset="-122"/>
              <a:cs typeface="方正楷体_GB2312" panose="02000000000000000000" charset="-122"/>
              <a:sym typeface="+mn-ea"/>
            </a:endParaRPr>
          </a:p>
        </p:txBody>
      </p:sp>
      <p:cxnSp>
        <p:nvCxnSpPr>
          <p:cNvPr id="5" name="直接连接符 4"/>
          <p:cNvCxnSpPr/>
          <p:nvPr/>
        </p:nvCxnSpPr>
        <p:spPr>
          <a:xfrm flipH="1">
            <a:off x="1840865" y="6033770"/>
            <a:ext cx="565150" cy="317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flipH="1">
            <a:off x="1866900" y="2745740"/>
            <a:ext cx="548005" cy="1905"/>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3" name="圆角矩形 12"/>
          <p:cNvSpPr/>
          <p:nvPr/>
        </p:nvSpPr>
        <p:spPr>
          <a:xfrm>
            <a:off x="10426700" y="1657350"/>
            <a:ext cx="1647190" cy="4357370"/>
          </a:xfrm>
          <a:prstGeom prst="roundRect">
            <a:avLst>
              <a:gd name="adj" fmla="val 9450"/>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2927" tIns="41463" rIns="82927" bIns="41463" rtlCol="0" anchor="ctr"/>
          <a:p>
            <a:pPr algn="ctr"/>
            <a:endParaRPr lang="zh-CN" altLang="en-US"/>
          </a:p>
        </p:txBody>
      </p:sp>
      <p:sp>
        <p:nvSpPr>
          <p:cNvPr id="66" name="TextBox 29"/>
          <p:cNvSpPr txBox="1"/>
          <p:nvPr/>
        </p:nvSpPr>
        <p:spPr>
          <a:xfrm>
            <a:off x="10549255" y="3001010"/>
            <a:ext cx="1402715" cy="1249045"/>
          </a:xfrm>
          <a:prstGeom prst="rect">
            <a:avLst/>
          </a:prstGeom>
          <a:noFill/>
        </p:spPr>
        <p:txBody>
          <a:bodyPr wrap="square" lIns="0" tIns="0" rIns="0" bIns="0" rtlCol="0">
            <a:spAutoFit/>
          </a:bodyPr>
          <a:p>
            <a:pPr indent="304800" fontAlgn="base">
              <a:lnSpc>
                <a:spcPct val="120000"/>
              </a:lnSpc>
              <a:spcBef>
                <a:spcPts val="0"/>
              </a:spcBef>
              <a:spcAft>
                <a:spcPts val="0"/>
              </a:spcAft>
            </a:pPr>
            <a:r>
              <a:rPr sz="1400" b="1">
                <a:solidFill>
                  <a:srgbClr val="FF0000"/>
                </a:solidFill>
                <a:latin typeface="仿宋" panose="02010609060101010101" charset="-122"/>
                <a:ea typeface="仿宋" panose="02010609060101010101" charset="-122"/>
              </a:rPr>
              <a:t>迟报、漏报、瞒报、谎报处罚与事故处罚</a:t>
            </a:r>
            <a:r>
              <a:rPr lang="zh-CN" sz="1400" b="1">
                <a:solidFill>
                  <a:srgbClr val="FF0000"/>
                </a:solidFill>
                <a:latin typeface="仿宋" panose="02010609060101010101" charset="-122"/>
                <a:ea typeface="仿宋" panose="02010609060101010101" charset="-122"/>
              </a:rPr>
              <a:t>合并</a:t>
            </a:r>
            <a:r>
              <a:rPr sz="1400" b="1">
                <a:solidFill>
                  <a:srgbClr val="FF0000"/>
                </a:solidFill>
                <a:latin typeface="仿宋" panose="02010609060101010101" charset="-122"/>
                <a:ea typeface="仿宋" panose="02010609060101010101" charset="-122"/>
              </a:rPr>
              <a:t>执行。</a:t>
            </a:r>
            <a:endParaRPr sz="1400" b="1">
              <a:solidFill>
                <a:srgbClr val="FF0000"/>
              </a:solidFill>
              <a:latin typeface="仿宋" panose="02010609060101010101" charset="-122"/>
              <a:ea typeface="仿宋" panose="02010609060101010101" charset="-122"/>
            </a:endParaRPr>
          </a:p>
          <a:p>
            <a:pPr indent="304800" fontAlgn="base">
              <a:spcBef>
                <a:spcPct val="0"/>
              </a:spcBef>
              <a:spcAft>
                <a:spcPct val="0"/>
              </a:spcAft>
            </a:pPr>
            <a:endParaRPr lang="zh-CN" altLang="en-US" sz="1400" b="1" dirty="0">
              <a:solidFill>
                <a:srgbClr val="FF0000"/>
              </a:solidFill>
              <a:latin typeface="仿宋" panose="02010609060101010101" charset="-122"/>
              <a:ea typeface="仿宋" panose="02010609060101010101" charset="-122"/>
              <a:cs typeface="宋体" panose="02010600030101010101" pitchFamily="2" charset="-122"/>
            </a:endParaRPr>
          </a:p>
        </p:txBody>
      </p:sp>
      <p:pic>
        <p:nvPicPr>
          <p:cNvPr id="25" name="图片 24" descr="303b32313537343431303bb8d0ccbebac5"/>
          <p:cNvPicPr>
            <a:picLocks noChangeAspect="1"/>
          </p:cNvPicPr>
          <p:nvPr/>
        </p:nvPicPr>
        <p:blipFill>
          <a:blip r:embed="rId2"/>
          <a:stretch>
            <a:fillRect/>
          </a:stretch>
        </p:blipFill>
        <p:spPr>
          <a:xfrm>
            <a:off x="10394315" y="524510"/>
            <a:ext cx="1711325" cy="1711325"/>
          </a:xfrm>
          <a:prstGeom prst="rect">
            <a:avLst/>
          </a:prstGeom>
        </p:spPr>
      </p:pic>
      <p:sp>
        <p:nvSpPr>
          <p:cNvPr id="3" name="矩形 2"/>
          <p:cNvSpPr/>
          <p:nvPr/>
        </p:nvSpPr>
        <p:spPr>
          <a:xfrm>
            <a:off x="2407285" y="3590925"/>
            <a:ext cx="7863840" cy="695960"/>
          </a:xfrm>
          <a:prstGeom prst="rect">
            <a:avLst/>
          </a:prstGeom>
          <a:solidFill>
            <a:schemeClr val="accent1">
              <a:lumMod val="40000"/>
              <a:lumOff val="60000"/>
            </a:schemeClr>
          </a:solidFill>
          <a:ln w="12700">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scene3d>
              <a:camera prst="orthographicFront"/>
              <a:lightRig rig="threePt" dir="t"/>
            </a:scene3d>
          </a:bodyPr>
          <a:p>
            <a:pPr eaLnBrk="0" hangingPunct="0">
              <a:lnSpc>
                <a:spcPct val="120000"/>
              </a:lnSpc>
              <a:spcBef>
                <a:spcPts val="0"/>
              </a:spcBef>
              <a:spcAft>
                <a:spcPts val="0"/>
              </a:spcAft>
            </a:pPr>
            <a:r>
              <a:rPr lang="zh-CN" altLang="en-US" sz="1400" b="1" dirty="0">
                <a:solidFill>
                  <a:schemeClr val="accent2">
                    <a:lumMod val="75000"/>
                  </a:schemeClr>
                </a:solidFill>
                <a:latin typeface="仿宋" panose="02010609060101010101" charset="-122"/>
                <a:ea typeface="仿宋" panose="02010609060101010101" charset="-122"/>
                <a:cs typeface="仿宋" panose="02010609060101010101" charset="-122"/>
                <a:sym typeface="+mn-ea"/>
              </a:rPr>
              <a:t>发生事故的单位和个人，未在井下施工现场向调度汇报，人员升井后向调度汇报的，无法证明伤害是在井下施工现场造成的，因此发生的医疗费用由事故责任人个人承担。</a:t>
            </a:r>
            <a:endParaRPr lang="zh-CN" altLang="en-US" sz="1400" b="1" dirty="0">
              <a:solidFill>
                <a:schemeClr val="accent2">
                  <a:lumMod val="75000"/>
                </a:schemeClr>
              </a:solidFill>
              <a:latin typeface="仿宋" panose="02010609060101010101" charset="-122"/>
              <a:ea typeface="仿宋" panose="02010609060101010101" charset="-122"/>
              <a:cs typeface="仿宋" panose="02010609060101010101" charset="-122"/>
              <a:sym typeface="+mn-ea"/>
            </a:endParaRPr>
          </a:p>
        </p:txBody>
      </p:sp>
      <p:cxnSp>
        <p:nvCxnSpPr>
          <p:cNvPr id="12" name="直接连接符 11"/>
          <p:cNvCxnSpPr>
            <a:stCxn id="3" idx="1"/>
          </p:cNvCxnSpPr>
          <p:nvPr/>
        </p:nvCxnSpPr>
        <p:spPr>
          <a:xfrm flipH="1">
            <a:off x="1849120" y="3938905"/>
            <a:ext cx="558165" cy="190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flipH="1" flipV="1">
            <a:off x="1866900" y="5086350"/>
            <a:ext cx="540385" cy="1270"/>
          </a:xfrm>
          <a:prstGeom prst="line">
            <a:avLst/>
          </a:prstGeom>
          <a:ln w="38100"/>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文本框 22"/>
          <p:cNvSpPr>
            <a:spLocks noChangeArrowheads="1"/>
          </p:cNvSpPr>
          <p:nvPr/>
        </p:nvSpPr>
        <p:spPr bwMode="auto">
          <a:xfrm>
            <a:off x="3969689" y="200557"/>
            <a:ext cx="5241151" cy="521970"/>
          </a:xfrm>
          <a:prstGeom prst="rect">
            <a:avLst/>
          </a:prstGeom>
          <a:noFill/>
          <a:ln w="9525">
            <a:noFill/>
            <a:miter lim="800000"/>
          </a:ln>
        </p:spPr>
        <p:txBody>
          <a:bodyPr wrap="square">
            <a:spAutoFit/>
          </a:bodyPr>
          <a:lstStyle/>
          <a:p>
            <a:r>
              <a:rPr lang="en-US" altLang="zh-CN" sz="2800" b="1" dirty="0">
                <a:solidFill>
                  <a:srgbClr val="0070C0"/>
                </a:solidFill>
                <a:latin typeface="微软雅黑" panose="020B0503020204020204" charset="-122"/>
                <a:ea typeface="微软雅黑" panose="020B0503020204020204" charset="-122"/>
                <a:sym typeface="微软雅黑" panose="020B0503020204020204" charset="-122"/>
              </a:rPr>
              <a:t>8.</a:t>
            </a:r>
            <a:r>
              <a:rPr lang="zh-CN" sz="2800" b="1" dirty="0">
                <a:solidFill>
                  <a:srgbClr val="0070C0"/>
                </a:solidFill>
                <a:latin typeface="微软雅黑" panose="020B0503020204020204" charset="-122"/>
                <a:ea typeface="微软雅黑" panose="020B0503020204020204" charset="-122"/>
                <a:sym typeface="微软雅黑" panose="020B0503020204020204" charset="-122"/>
              </a:rPr>
              <a:t>“三违”处罚</a:t>
            </a:r>
            <a:endParaRPr lang="zh-CN" sz="2800" b="1" dirty="0">
              <a:solidFill>
                <a:srgbClr val="0070C0"/>
              </a:solidFill>
              <a:latin typeface="微软雅黑" panose="020B0503020204020204" charset="-122"/>
              <a:ea typeface="微软雅黑" panose="020B0503020204020204" charset="-122"/>
              <a:sym typeface="微软雅黑" panose="020B0503020204020204" charset="-122"/>
            </a:endParaRPr>
          </a:p>
        </p:txBody>
      </p:sp>
      <p:sp>
        <p:nvSpPr>
          <p:cNvPr id="8" name="object 2"/>
          <p:cNvSpPr/>
          <p:nvPr/>
        </p:nvSpPr>
        <p:spPr>
          <a:xfrm>
            <a:off x="0" y="6429755"/>
            <a:ext cx="12192000" cy="428244"/>
          </a:xfrm>
          <a:prstGeom prst="rect">
            <a:avLst/>
          </a:prstGeom>
          <a:blipFill>
            <a:blip r:embed="rId1" cstate="print"/>
            <a:stretch>
              <a:fillRect/>
            </a:stretch>
          </a:blipFill>
        </p:spPr>
        <p:txBody>
          <a:bodyPr wrap="square" lIns="0" tIns="0" rIns="0" bIns="0" rtlCol="0"/>
          <a:p/>
        </p:txBody>
      </p:sp>
      <p:sp>
        <p:nvSpPr>
          <p:cNvPr id="9" name="object 3"/>
          <p:cNvSpPr/>
          <p:nvPr/>
        </p:nvSpPr>
        <p:spPr>
          <a:xfrm>
            <a:off x="0" y="338455"/>
            <a:ext cx="3324860" cy="474980"/>
          </a:xfrm>
          <a:custGeom>
            <a:avLst/>
            <a:gdLst/>
            <a:ahLst/>
            <a:cxnLst/>
            <a:rect l="l" t="t" r="r" b="b"/>
            <a:pathLst>
              <a:path w="2438400" h="474980">
                <a:moveTo>
                  <a:pt x="0" y="474472"/>
                </a:moveTo>
                <a:lnTo>
                  <a:pt x="2438400" y="474472"/>
                </a:lnTo>
                <a:lnTo>
                  <a:pt x="2438400" y="0"/>
                </a:lnTo>
                <a:lnTo>
                  <a:pt x="0" y="0"/>
                </a:lnTo>
                <a:lnTo>
                  <a:pt x="0" y="474472"/>
                </a:lnTo>
                <a:close/>
              </a:path>
            </a:pathLst>
          </a:custGeom>
          <a:solidFill>
            <a:srgbClr val="2D75B6"/>
          </a:solidFill>
        </p:spPr>
        <p:txBody>
          <a:bodyPr wrap="square" lIns="0" tIns="0" rIns="0" bIns="0" rtlCol="0"/>
          <a:p/>
        </p:txBody>
      </p:sp>
      <p:sp>
        <p:nvSpPr>
          <p:cNvPr id="10" name="object 5"/>
          <p:cNvSpPr/>
          <p:nvPr/>
        </p:nvSpPr>
        <p:spPr>
          <a:xfrm>
            <a:off x="3324860" y="338200"/>
            <a:ext cx="586740" cy="490855"/>
          </a:xfrm>
          <a:custGeom>
            <a:avLst/>
            <a:gdLst/>
            <a:ahLst/>
            <a:cxnLst/>
            <a:rect l="l" t="t" r="r" b="b"/>
            <a:pathLst>
              <a:path w="586739" h="490855">
                <a:moveTo>
                  <a:pt x="586739" y="490728"/>
                </a:moveTo>
                <a:lnTo>
                  <a:pt x="0" y="490728"/>
                </a:lnTo>
                <a:lnTo>
                  <a:pt x="0" y="0"/>
                </a:lnTo>
                <a:lnTo>
                  <a:pt x="586739" y="490728"/>
                </a:lnTo>
                <a:close/>
              </a:path>
            </a:pathLst>
          </a:custGeom>
          <a:solidFill>
            <a:srgbClr val="2D75B6"/>
          </a:solidFill>
        </p:spPr>
        <p:txBody>
          <a:bodyPr wrap="square" lIns="0" tIns="0" rIns="0" bIns="0" rtlCol="0"/>
          <a:p/>
        </p:txBody>
      </p:sp>
      <p:sp>
        <p:nvSpPr>
          <p:cNvPr id="11" name="object 6"/>
          <p:cNvSpPr/>
          <p:nvPr/>
        </p:nvSpPr>
        <p:spPr>
          <a:xfrm>
            <a:off x="0" y="850900"/>
            <a:ext cx="12192000" cy="0"/>
          </a:xfrm>
          <a:custGeom>
            <a:avLst/>
            <a:gdLst/>
            <a:ahLst/>
            <a:cxnLst/>
            <a:rect l="l" t="t" r="r" b="b"/>
            <a:pathLst>
              <a:path w="12192000">
                <a:moveTo>
                  <a:pt x="0" y="0"/>
                </a:moveTo>
                <a:lnTo>
                  <a:pt x="12192000" y="0"/>
                </a:lnTo>
              </a:path>
            </a:pathLst>
          </a:custGeom>
          <a:ln w="76200">
            <a:solidFill>
              <a:srgbClr val="BEBEBE"/>
            </a:solidFill>
          </a:ln>
        </p:spPr>
        <p:txBody>
          <a:bodyPr wrap="square" lIns="0" tIns="0" rIns="0" bIns="0" rtlCol="0"/>
          <a:p/>
        </p:txBody>
      </p:sp>
      <p:sp>
        <p:nvSpPr>
          <p:cNvPr id="14" name="流程图: 过程 13"/>
          <p:cNvSpPr/>
          <p:nvPr/>
        </p:nvSpPr>
        <p:spPr>
          <a:xfrm>
            <a:off x="299085" y="1432560"/>
            <a:ext cx="1143000" cy="430530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lnSpc>
                <a:spcPct val="230000"/>
              </a:lnSpc>
            </a:pPr>
            <a:r>
              <a:rPr lang="zh-CN" altLang="en-US" sz="2400">
                <a:solidFill>
                  <a:srgbClr val="FFFF00"/>
                </a:solidFill>
              </a:rPr>
              <a:t>“三违”处罚</a:t>
            </a:r>
            <a:endParaRPr lang="zh-CN" altLang="en-US" sz="2400">
              <a:solidFill>
                <a:srgbClr val="FFFF00"/>
              </a:solidFill>
            </a:endParaRPr>
          </a:p>
        </p:txBody>
      </p:sp>
      <p:cxnSp>
        <p:nvCxnSpPr>
          <p:cNvPr id="15" name="直接连接符 14"/>
          <p:cNvCxnSpPr>
            <a:stCxn id="14" idx="3"/>
          </p:cNvCxnSpPr>
          <p:nvPr/>
        </p:nvCxnSpPr>
        <p:spPr>
          <a:xfrm>
            <a:off x="1442085" y="3585210"/>
            <a:ext cx="424815" cy="5715"/>
          </a:xfrm>
          <a:prstGeom prst="line">
            <a:avLst/>
          </a:prstGeom>
          <a:ln w="38100"/>
        </p:spPr>
        <p:style>
          <a:lnRef idx="3">
            <a:schemeClr val="accent1"/>
          </a:lnRef>
          <a:fillRef idx="0">
            <a:schemeClr val="accent1"/>
          </a:fillRef>
          <a:effectRef idx="2">
            <a:schemeClr val="accent1"/>
          </a:effectRef>
          <a:fontRef idx="minor">
            <a:schemeClr val="tx1"/>
          </a:fontRef>
        </p:style>
      </p:cxnSp>
      <p:cxnSp>
        <p:nvCxnSpPr>
          <p:cNvPr id="16" name="直接连接符 15"/>
          <p:cNvCxnSpPr/>
          <p:nvPr/>
        </p:nvCxnSpPr>
        <p:spPr>
          <a:xfrm flipH="1">
            <a:off x="1842770" y="2047875"/>
            <a:ext cx="19050" cy="305943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7" name="矩形 16"/>
          <p:cNvSpPr/>
          <p:nvPr/>
        </p:nvSpPr>
        <p:spPr>
          <a:xfrm>
            <a:off x="2412365" y="1703705"/>
            <a:ext cx="5156200" cy="752475"/>
          </a:xfrm>
          <a:prstGeom prst="rect">
            <a:avLst/>
          </a:prstGeom>
          <a:solidFill>
            <a:schemeClr val="accent1">
              <a:lumMod val="40000"/>
              <a:lumOff val="60000"/>
            </a:schemeClr>
          </a:solidFill>
          <a:ln w="12700">
            <a:solidFill>
              <a:schemeClr val="accent1">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scene3d>
              <a:camera prst="orthographicFront"/>
              <a:lightRig rig="threePt" dir="t"/>
            </a:scene3d>
          </a:bodyPr>
          <a:p>
            <a:pPr eaLnBrk="0" hangingPunct="0">
              <a:lnSpc>
                <a:spcPct val="120000"/>
              </a:lnSpc>
              <a:spcBef>
                <a:spcPts val="0"/>
              </a:spcBef>
              <a:spcAft>
                <a:spcPts val="0"/>
              </a:spcAft>
            </a:pPr>
            <a:r>
              <a:rPr sz="1600" b="1" dirty="0">
                <a:solidFill>
                  <a:srgbClr val="C00000"/>
                </a:solidFill>
                <a:latin typeface="仿宋" panose="02010609060101010101" charset="-122"/>
                <a:ea typeface="仿宋" panose="02010609060101010101" charset="-122"/>
                <a:cs typeface="仿宋" panose="02010609060101010101" charset="-122"/>
                <a:sym typeface="+mn-ea"/>
              </a:rPr>
              <a:t>除缴纳学习费、进“三违”学习班以外，员工个人在月度内发生一般“三违”1次，扣除月度安全绩效的25%</a:t>
            </a:r>
            <a:r>
              <a:rPr lang="zh-CN" sz="1600" b="1" dirty="0">
                <a:solidFill>
                  <a:srgbClr val="C00000"/>
                </a:solidFill>
                <a:latin typeface="仿宋" panose="02010609060101010101" charset="-122"/>
                <a:ea typeface="仿宋" panose="02010609060101010101" charset="-122"/>
                <a:cs typeface="仿宋" panose="02010609060101010101" charset="-122"/>
                <a:sym typeface="+mn-ea"/>
              </a:rPr>
              <a:t>。</a:t>
            </a:r>
            <a:endParaRPr lang="zh-CN" sz="1600" b="1" dirty="0">
              <a:solidFill>
                <a:srgbClr val="C00000"/>
              </a:solidFill>
              <a:latin typeface="仿宋" panose="02010609060101010101" charset="-122"/>
              <a:ea typeface="仿宋" panose="02010609060101010101" charset="-122"/>
              <a:cs typeface="仿宋" panose="02010609060101010101" charset="-122"/>
              <a:sym typeface="+mn-ea"/>
            </a:endParaRPr>
          </a:p>
        </p:txBody>
      </p:sp>
      <p:cxnSp>
        <p:nvCxnSpPr>
          <p:cNvPr id="20" name="直接连接符 19"/>
          <p:cNvCxnSpPr/>
          <p:nvPr/>
        </p:nvCxnSpPr>
        <p:spPr>
          <a:xfrm flipH="1">
            <a:off x="1845310" y="5087620"/>
            <a:ext cx="567055" cy="254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 name="矩形 1"/>
          <p:cNvSpPr/>
          <p:nvPr/>
        </p:nvSpPr>
        <p:spPr>
          <a:xfrm>
            <a:off x="2391410" y="4626610"/>
            <a:ext cx="5154295" cy="916940"/>
          </a:xfrm>
          <a:prstGeom prst="rect">
            <a:avLst/>
          </a:prstGeom>
          <a:solidFill>
            <a:schemeClr val="accent1">
              <a:lumMod val="60000"/>
              <a:lumOff val="40000"/>
            </a:schemeClr>
          </a:solidFill>
          <a:ln w="12700">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scene3d>
              <a:camera prst="orthographicFront"/>
              <a:lightRig rig="threePt" dir="t"/>
            </a:scene3d>
          </a:bodyPr>
          <a:p>
            <a:pPr eaLnBrk="0" hangingPunct="0">
              <a:lnSpc>
                <a:spcPct val="120000"/>
              </a:lnSpc>
              <a:spcBef>
                <a:spcPts val="0"/>
              </a:spcBef>
              <a:spcAft>
                <a:spcPts val="0"/>
              </a:spcAft>
            </a:pPr>
            <a:r>
              <a:rPr lang="zh-CN" altLang="en-US" sz="1600" b="1" dirty="0">
                <a:solidFill>
                  <a:srgbClr val="C00000"/>
                </a:solidFill>
                <a:latin typeface="仿宋" panose="02010609060101010101" charset="-122"/>
                <a:ea typeface="仿宋" panose="02010609060101010101" charset="-122"/>
                <a:cs typeface="仿宋" panose="02010609060101010101" charset="-122"/>
                <a:sym typeface="+mn-ea"/>
              </a:rPr>
              <a:t>在季度内发生一般“三违”4次或严重“三违”2次，全</a:t>
            </a:r>
            <a:endParaRPr lang="zh-CN" altLang="en-US" sz="1600" b="1" dirty="0">
              <a:solidFill>
                <a:srgbClr val="C00000"/>
              </a:solidFill>
              <a:latin typeface="仿宋" panose="02010609060101010101" charset="-122"/>
              <a:ea typeface="仿宋" panose="02010609060101010101" charset="-122"/>
              <a:cs typeface="仿宋" panose="02010609060101010101" charset="-122"/>
              <a:sym typeface="+mn-ea"/>
            </a:endParaRPr>
          </a:p>
          <a:p>
            <a:pPr eaLnBrk="0" hangingPunct="0">
              <a:lnSpc>
                <a:spcPct val="120000"/>
              </a:lnSpc>
              <a:spcBef>
                <a:spcPts val="0"/>
              </a:spcBef>
              <a:spcAft>
                <a:spcPts val="0"/>
              </a:spcAft>
            </a:pPr>
            <a:r>
              <a:rPr lang="zh-CN" altLang="en-US" sz="1600" b="1" dirty="0">
                <a:solidFill>
                  <a:srgbClr val="C00000"/>
                </a:solidFill>
                <a:latin typeface="仿宋" panose="02010609060101010101" charset="-122"/>
                <a:ea typeface="仿宋" panose="02010609060101010101" charset="-122"/>
                <a:cs typeface="仿宋" panose="02010609060101010101" charset="-122"/>
                <a:sym typeface="+mn-ea"/>
              </a:rPr>
              <a:t>额扣除季度安全绩效</a:t>
            </a:r>
            <a:r>
              <a:rPr lang="zh-CN" altLang="en-US" sz="1600" b="1" dirty="0">
                <a:solidFill>
                  <a:srgbClr val="C00000"/>
                </a:solidFill>
                <a:latin typeface="仿宋" panose="02010609060101010101" charset="-122"/>
                <a:ea typeface="仿宋" panose="02010609060101010101" charset="-122"/>
                <a:cs typeface="仿宋" panose="02010609060101010101" charset="-122"/>
                <a:sym typeface="+mn-ea"/>
              </a:rPr>
              <a:t>工资。</a:t>
            </a:r>
            <a:r>
              <a:rPr lang="zh-CN" altLang="en-US" sz="1400" b="1" dirty="0">
                <a:solidFill>
                  <a:schemeClr val="tx1"/>
                </a:solidFill>
                <a:latin typeface="仿宋" panose="02010609060101010101" charset="-122"/>
                <a:ea typeface="仿宋" panose="02010609060101010101" charset="-122"/>
                <a:cs typeface="仿宋" panose="02010609060101010101" charset="-122"/>
                <a:sym typeface="+mn-ea"/>
              </a:rPr>
              <a:t>  </a:t>
            </a:r>
            <a:endParaRPr lang="zh-CN" altLang="en-US" sz="1400" b="1" dirty="0">
              <a:solidFill>
                <a:schemeClr val="bg1"/>
              </a:solidFill>
              <a:latin typeface="宋体" panose="02010600030101010101" pitchFamily="2" charset="-122"/>
              <a:ea typeface="宋体" panose="02010600030101010101" pitchFamily="2" charset="-122"/>
              <a:cs typeface="方正楷体_GB2312" panose="02000000000000000000" charset="-122"/>
              <a:sym typeface="+mn-ea"/>
            </a:endParaRPr>
          </a:p>
        </p:txBody>
      </p:sp>
      <p:cxnSp>
        <p:nvCxnSpPr>
          <p:cNvPr id="6" name="直接连接符 5"/>
          <p:cNvCxnSpPr/>
          <p:nvPr/>
        </p:nvCxnSpPr>
        <p:spPr>
          <a:xfrm flipH="1" flipV="1">
            <a:off x="1859915" y="2068830"/>
            <a:ext cx="552450" cy="254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 name="矩形 2"/>
          <p:cNvSpPr/>
          <p:nvPr/>
        </p:nvSpPr>
        <p:spPr>
          <a:xfrm>
            <a:off x="2389505" y="2893060"/>
            <a:ext cx="5129530" cy="1398270"/>
          </a:xfrm>
          <a:prstGeom prst="rect">
            <a:avLst/>
          </a:prstGeom>
          <a:solidFill>
            <a:schemeClr val="accent1">
              <a:lumMod val="40000"/>
              <a:lumOff val="60000"/>
            </a:schemeClr>
          </a:solidFill>
          <a:ln w="12700">
            <a:solidFill>
              <a:schemeClr val="accent1">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scene3d>
              <a:camera prst="orthographicFront"/>
              <a:lightRig rig="threePt" dir="t"/>
            </a:scene3d>
          </a:bodyPr>
          <a:p>
            <a:pPr eaLnBrk="0" hangingPunct="0">
              <a:lnSpc>
                <a:spcPct val="150000"/>
              </a:lnSpc>
              <a:spcBef>
                <a:spcPts val="0"/>
              </a:spcBef>
              <a:spcAft>
                <a:spcPts val="0"/>
              </a:spcAft>
            </a:pPr>
            <a:r>
              <a:rPr sz="1600" b="1" dirty="0">
                <a:solidFill>
                  <a:srgbClr val="C00000"/>
                </a:solidFill>
                <a:latin typeface="仿宋" panose="02010609060101010101" charset="-122"/>
                <a:ea typeface="仿宋" panose="02010609060101010101" charset="-122"/>
                <a:cs typeface="仿宋" panose="02010609060101010101" charset="-122"/>
                <a:sym typeface="+mn-ea"/>
              </a:rPr>
              <a:t>员工个人在月度内发生一般“三违”2次或严重“三违”1次，扣除当月安全绩效50%</a:t>
            </a:r>
            <a:r>
              <a:rPr lang="zh-CN" sz="1600" b="1" dirty="0">
                <a:solidFill>
                  <a:srgbClr val="C00000"/>
                </a:solidFill>
                <a:latin typeface="仿宋" panose="02010609060101010101" charset="-122"/>
                <a:ea typeface="仿宋" panose="02010609060101010101" charset="-122"/>
                <a:cs typeface="仿宋" panose="02010609060101010101" charset="-122"/>
                <a:sym typeface="+mn-ea"/>
              </a:rPr>
              <a:t>。</a:t>
            </a:r>
            <a:endParaRPr sz="1600" b="1" dirty="0">
              <a:solidFill>
                <a:srgbClr val="C00000"/>
              </a:solidFill>
              <a:latin typeface="仿宋" panose="02010609060101010101" charset="-122"/>
              <a:ea typeface="仿宋" panose="02010609060101010101" charset="-122"/>
              <a:cs typeface="仿宋" panose="02010609060101010101" charset="-122"/>
              <a:sym typeface="+mn-ea"/>
            </a:endParaRPr>
          </a:p>
          <a:p>
            <a:pPr eaLnBrk="0" hangingPunct="0">
              <a:lnSpc>
                <a:spcPct val="150000"/>
              </a:lnSpc>
              <a:spcBef>
                <a:spcPts val="0"/>
              </a:spcBef>
              <a:spcAft>
                <a:spcPts val="0"/>
              </a:spcAft>
            </a:pPr>
            <a:r>
              <a:rPr sz="1600" b="1" dirty="0">
                <a:solidFill>
                  <a:srgbClr val="C00000"/>
                </a:solidFill>
                <a:latin typeface="仿宋" panose="02010609060101010101" charset="-122"/>
                <a:ea typeface="仿宋" panose="02010609060101010101" charset="-122"/>
                <a:cs typeface="仿宋" panose="02010609060101010101" charset="-122"/>
                <a:sym typeface="+mn-ea"/>
              </a:rPr>
              <a:t>员工个人在月度内发生一般“三违”3次，</a:t>
            </a:r>
            <a:r>
              <a:rPr lang="zh-CN" sz="1600" b="1" dirty="0">
                <a:solidFill>
                  <a:srgbClr val="C00000"/>
                </a:solidFill>
                <a:latin typeface="仿宋" panose="02010609060101010101" charset="-122"/>
                <a:ea typeface="仿宋" panose="02010609060101010101" charset="-122"/>
                <a:cs typeface="仿宋" panose="02010609060101010101" charset="-122"/>
                <a:sym typeface="+mn-ea"/>
              </a:rPr>
              <a:t>全额扣除</a:t>
            </a:r>
            <a:r>
              <a:rPr sz="1600" b="1" dirty="0">
                <a:solidFill>
                  <a:srgbClr val="C00000"/>
                </a:solidFill>
                <a:latin typeface="仿宋" panose="02010609060101010101" charset="-122"/>
                <a:ea typeface="仿宋" panose="02010609060101010101" charset="-122"/>
                <a:cs typeface="仿宋" panose="02010609060101010101" charset="-122"/>
                <a:sym typeface="+mn-ea"/>
              </a:rPr>
              <a:t>月度安全绩效；</a:t>
            </a:r>
            <a:endParaRPr sz="1600" b="1" dirty="0">
              <a:solidFill>
                <a:srgbClr val="C00000"/>
              </a:solidFill>
              <a:latin typeface="仿宋" panose="02010609060101010101" charset="-122"/>
              <a:ea typeface="仿宋" panose="02010609060101010101" charset="-122"/>
              <a:cs typeface="仿宋" panose="02010609060101010101" charset="-122"/>
              <a:sym typeface="+mn-ea"/>
            </a:endParaRPr>
          </a:p>
        </p:txBody>
      </p:sp>
      <p:cxnSp>
        <p:nvCxnSpPr>
          <p:cNvPr id="5" name="直接连接符 4"/>
          <p:cNvCxnSpPr/>
          <p:nvPr/>
        </p:nvCxnSpPr>
        <p:spPr>
          <a:xfrm flipH="1">
            <a:off x="1834515" y="3581400"/>
            <a:ext cx="567055" cy="254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12" name="图片 11" descr="查隐患杜绝事故1"/>
          <p:cNvPicPr>
            <a:picLocks noChangeAspect="1"/>
          </p:cNvPicPr>
          <p:nvPr/>
        </p:nvPicPr>
        <p:blipFill>
          <a:blip r:embed="rId2"/>
          <a:stretch>
            <a:fillRect/>
          </a:stretch>
        </p:blipFill>
        <p:spPr>
          <a:xfrm>
            <a:off x="7548245" y="1346835"/>
            <a:ext cx="4259580" cy="479933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文本框 22"/>
          <p:cNvSpPr>
            <a:spLocks noChangeArrowheads="1"/>
          </p:cNvSpPr>
          <p:nvPr/>
        </p:nvSpPr>
        <p:spPr bwMode="auto">
          <a:xfrm>
            <a:off x="3969385" y="200660"/>
            <a:ext cx="6579870" cy="521970"/>
          </a:xfrm>
          <a:prstGeom prst="rect">
            <a:avLst/>
          </a:prstGeom>
          <a:noFill/>
          <a:ln w="9525">
            <a:noFill/>
            <a:miter lim="800000"/>
          </a:ln>
        </p:spPr>
        <p:txBody>
          <a:bodyPr wrap="square">
            <a:spAutoFit/>
          </a:bodyPr>
          <a:lstStyle/>
          <a:p>
            <a:r>
              <a:rPr lang="en-US" altLang="zh-CN" sz="2800" b="1" dirty="0">
                <a:solidFill>
                  <a:srgbClr val="0070C0"/>
                </a:solidFill>
                <a:latin typeface="微软雅黑" panose="020B0503020204020204" charset="-122"/>
                <a:ea typeface="微软雅黑" panose="020B0503020204020204" charset="-122"/>
                <a:sym typeface="微软雅黑" panose="020B0503020204020204" charset="-122"/>
              </a:rPr>
              <a:t>9.</a:t>
            </a:r>
            <a:r>
              <a:rPr lang="zh-CN" sz="2800" b="1" dirty="0">
                <a:solidFill>
                  <a:srgbClr val="0070C0"/>
                </a:solidFill>
                <a:latin typeface="微软雅黑" panose="020B0503020204020204" charset="-122"/>
                <a:ea typeface="微软雅黑" panose="020B0503020204020204" charset="-122"/>
                <a:sym typeface="微软雅黑" panose="020B0503020204020204" charset="-122"/>
              </a:rPr>
              <a:t>停止作业责任追究</a:t>
            </a:r>
            <a:endParaRPr lang="zh-CN" sz="2800" b="1" dirty="0">
              <a:solidFill>
                <a:srgbClr val="0070C0"/>
              </a:solidFill>
              <a:latin typeface="微软雅黑" panose="020B0503020204020204" charset="-122"/>
              <a:ea typeface="微软雅黑" panose="020B0503020204020204" charset="-122"/>
              <a:sym typeface="微软雅黑" panose="020B0503020204020204" charset="-122"/>
            </a:endParaRPr>
          </a:p>
        </p:txBody>
      </p:sp>
      <p:sp>
        <p:nvSpPr>
          <p:cNvPr id="8" name="object 2"/>
          <p:cNvSpPr/>
          <p:nvPr/>
        </p:nvSpPr>
        <p:spPr>
          <a:xfrm>
            <a:off x="0" y="6429755"/>
            <a:ext cx="12192000" cy="428244"/>
          </a:xfrm>
          <a:prstGeom prst="rect">
            <a:avLst/>
          </a:prstGeom>
          <a:blipFill>
            <a:blip r:embed="rId1" cstate="print"/>
            <a:stretch>
              <a:fillRect/>
            </a:stretch>
          </a:blipFill>
        </p:spPr>
        <p:txBody>
          <a:bodyPr wrap="square" lIns="0" tIns="0" rIns="0" bIns="0" rtlCol="0"/>
          <a:p/>
        </p:txBody>
      </p:sp>
      <p:sp>
        <p:nvSpPr>
          <p:cNvPr id="9" name="object 3"/>
          <p:cNvSpPr/>
          <p:nvPr/>
        </p:nvSpPr>
        <p:spPr>
          <a:xfrm>
            <a:off x="0" y="338455"/>
            <a:ext cx="3324860" cy="474980"/>
          </a:xfrm>
          <a:custGeom>
            <a:avLst/>
            <a:gdLst/>
            <a:ahLst/>
            <a:cxnLst/>
            <a:rect l="l" t="t" r="r" b="b"/>
            <a:pathLst>
              <a:path w="2438400" h="474980">
                <a:moveTo>
                  <a:pt x="0" y="474472"/>
                </a:moveTo>
                <a:lnTo>
                  <a:pt x="2438400" y="474472"/>
                </a:lnTo>
                <a:lnTo>
                  <a:pt x="2438400" y="0"/>
                </a:lnTo>
                <a:lnTo>
                  <a:pt x="0" y="0"/>
                </a:lnTo>
                <a:lnTo>
                  <a:pt x="0" y="474472"/>
                </a:lnTo>
                <a:close/>
              </a:path>
            </a:pathLst>
          </a:custGeom>
          <a:solidFill>
            <a:srgbClr val="2D75B6"/>
          </a:solidFill>
        </p:spPr>
        <p:txBody>
          <a:bodyPr wrap="square" lIns="0" tIns="0" rIns="0" bIns="0" rtlCol="0"/>
          <a:p/>
        </p:txBody>
      </p:sp>
      <p:sp>
        <p:nvSpPr>
          <p:cNvPr id="10" name="object 5"/>
          <p:cNvSpPr/>
          <p:nvPr/>
        </p:nvSpPr>
        <p:spPr>
          <a:xfrm>
            <a:off x="3324860" y="338200"/>
            <a:ext cx="586740" cy="490855"/>
          </a:xfrm>
          <a:custGeom>
            <a:avLst/>
            <a:gdLst/>
            <a:ahLst/>
            <a:cxnLst/>
            <a:rect l="l" t="t" r="r" b="b"/>
            <a:pathLst>
              <a:path w="586739" h="490855">
                <a:moveTo>
                  <a:pt x="586739" y="490728"/>
                </a:moveTo>
                <a:lnTo>
                  <a:pt x="0" y="490728"/>
                </a:lnTo>
                <a:lnTo>
                  <a:pt x="0" y="0"/>
                </a:lnTo>
                <a:lnTo>
                  <a:pt x="586739" y="490728"/>
                </a:lnTo>
                <a:close/>
              </a:path>
            </a:pathLst>
          </a:custGeom>
          <a:solidFill>
            <a:srgbClr val="2D75B6"/>
          </a:solidFill>
        </p:spPr>
        <p:txBody>
          <a:bodyPr wrap="square" lIns="0" tIns="0" rIns="0" bIns="0" rtlCol="0"/>
          <a:p/>
        </p:txBody>
      </p:sp>
      <p:sp>
        <p:nvSpPr>
          <p:cNvPr id="11" name="object 6"/>
          <p:cNvSpPr/>
          <p:nvPr/>
        </p:nvSpPr>
        <p:spPr>
          <a:xfrm>
            <a:off x="0" y="850900"/>
            <a:ext cx="12192000" cy="0"/>
          </a:xfrm>
          <a:custGeom>
            <a:avLst/>
            <a:gdLst/>
            <a:ahLst/>
            <a:cxnLst/>
            <a:rect l="l" t="t" r="r" b="b"/>
            <a:pathLst>
              <a:path w="12192000">
                <a:moveTo>
                  <a:pt x="0" y="0"/>
                </a:moveTo>
                <a:lnTo>
                  <a:pt x="12192000" y="0"/>
                </a:lnTo>
              </a:path>
            </a:pathLst>
          </a:custGeom>
          <a:ln w="76200">
            <a:solidFill>
              <a:srgbClr val="BEBEBE"/>
            </a:solidFill>
          </a:ln>
        </p:spPr>
        <p:txBody>
          <a:bodyPr wrap="square" lIns="0" tIns="0" rIns="0" bIns="0" rtlCol="0"/>
          <a:p/>
        </p:txBody>
      </p:sp>
      <p:sp>
        <p:nvSpPr>
          <p:cNvPr id="14" name="流程图: 过程 13"/>
          <p:cNvSpPr/>
          <p:nvPr/>
        </p:nvSpPr>
        <p:spPr>
          <a:xfrm>
            <a:off x="299085" y="1432560"/>
            <a:ext cx="1143000" cy="430530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400">
                <a:solidFill>
                  <a:srgbClr val="FF9D00"/>
                </a:solidFill>
              </a:rPr>
              <a:t>停止</a:t>
            </a:r>
            <a:endParaRPr lang="zh-CN" altLang="en-US" sz="2400">
              <a:solidFill>
                <a:srgbClr val="FF9D00"/>
              </a:solidFill>
            </a:endParaRPr>
          </a:p>
          <a:p>
            <a:pPr algn="ctr">
              <a:lnSpc>
                <a:spcPct val="180000"/>
              </a:lnSpc>
            </a:pPr>
            <a:r>
              <a:rPr lang="zh-CN" altLang="en-US" sz="2400">
                <a:solidFill>
                  <a:srgbClr val="FF9D00"/>
                </a:solidFill>
              </a:rPr>
              <a:t>作业</a:t>
            </a:r>
            <a:endParaRPr lang="zh-CN" altLang="en-US" sz="2400">
              <a:solidFill>
                <a:srgbClr val="FF9D00"/>
              </a:solidFill>
            </a:endParaRPr>
          </a:p>
          <a:p>
            <a:pPr algn="ctr">
              <a:lnSpc>
                <a:spcPct val="180000"/>
              </a:lnSpc>
            </a:pPr>
            <a:r>
              <a:rPr lang="zh-CN" altLang="en-US" sz="2400">
                <a:solidFill>
                  <a:srgbClr val="FF9D00"/>
                </a:solidFill>
              </a:rPr>
              <a:t>责任</a:t>
            </a:r>
            <a:endParaRPr lang="zh-CN" altLang="en-US" sz="2400">
              <a:solidFill>
                <a:srgbClr val="FF9D00"/>
              </a:solidFill>
            </a:endParaRPr>
          </a:p>
          <a:p>
            <a:pPr algn="ctr">
              <a:lnSpc>
                <a:spcPct val="180000"/>
              </a:lnSpc>
            </a:pPr>
            <a:r>
              <a:rPr lang="zh-CN" altLang="en-US" sz="2400">
                <a:solidFill>
                  <a:srgbClr val="FF9D00"/>
                </a:solidFill>
              </a:rPr>
              <a:t>追究</a:t>
            </a:r>
            <a:endParaRPr lang="zh-CN" altLang="en-US" sz="2400">
              <a:solidFill>
                <a:srgbClr val="FF9D00"/>
              </a:solidFill>
            </a:endParaRPr>
          </a:p>
        </p:txBody>
      </p:sp>
      <p:cxnSp>
        <p:nvCxnSpPr>
          <p:cNvPr id="15" name="直接连接符 14"/>
          <p:cNvCxnSpPr>
            <a:stCxn id="14" idx="3"/>
          </p:cNvCxnSpPr>
          <p:nvPr/>
        </p:nvCxnSpPr>
        <p:spPr>
          <a:xfrm>
            <a:off x="1442085" y="3585210"/>
            <a:ext cx="424815" cy="5715"/>
          </a:xfrm>
          <a:prstGeom prst="line">
            <a:avLst/>
          </a:prstGeom>
          <a:ln w="38100"/>
        </p:spPr>
        <p:style>
          <a:lnRef idx="3">
            <a:schemeClr val="accent1"/>
          </a:lnRef>
          <a:fillRef idx="0">
            <a:schemeClr val="accent1"/>
          </a:fillRef>
          <a:effectRef idx="2">
            <a:schemeClr val="accent1"/>
          </a:effectRef>
          <a:fontRef idx="minor">
            <a:schemeClr val="tx1"/>
          </a:fontRef>
        </p:style>
      </p:cxnSp>
      <p:cxnSp>
        <p:nvCxnSpPr>
          <p:cNvPr id="16" name="直接连接符 15"/>
          <p:cNvCxnSpPr/>
          <p:nvPr/>
        </p:nvCxnSpPr>
        <p:spPr>
          <a:xfrm flipH="1">
            <a:off x="1847850" y="1604010"/>
            <a:ext cx="9525" cy="400050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7" name="矩形 16"/>
          <p:cNvSpPr/>
          <p:nvPr/>
        </p:nvSpPr>
        <p:spPr>
          <a:xfrm>
            <a:off x="2413000" y="1227455"/>
            <a:ext cx="7865745" cy="793115"/>
          </a:xfrm>
          <a:prstGeom prst="rect">
            <a:avLst/>
          </a:prstGeom>
          <a:solidFill>
            <a:schemeClr val="accent1">
              <a:lumMod val="60000"/>
              <a:lumOff val="40000"/>
            </a:schemeClr>
          </a:solidFill>
          <a:ln w="12700">
            <a:solidFill>
              <a:schemeClr val="accent1">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scene3d>
              <a:camera prst="orthographicFront"/>
              <a:lightRig rig="threePt" dir="t"/>
            </a:scene3d>
          </a:bodyPr>
          <a:p>
            <a:pPr eaLnBrk="0" hangingPunct="0">
              <a:lnSpc>
                <a:spcPct val="120000"/>
              </a:lnSpc>
              <a:spcBef>
                <a:spcPts val="0"/>
              </a:spcBef>
              <a:spcAft>
                <a:spcPts val="0"/>
              </a:spcAft>
            </a:pPr>
            <a:r>
              <a:rPr sz="1300" b="1" dirty="0">
                <a:solidFill>
                  <a:schemeClr val="tx1"/>
                </a:solidFill>
                <a:latin typeface="仿宋" panose="02010609060101010101" charset="-122"/>
                <a:ea typeface="仿宋" panose="02010609060101010101" charset="-122"/>
                <a:cs typeface="仿宋" panose="02010609060101010101" charset="-122"/>
                <a:sym typeface="+mn-ea"/>
              </a:rPr>
              <a:t>在公司内部检查中，采掘工作面被责令停止作业的，扣除责任单位绩效工资8000元/次，扣除责任单位党政负责人、分管副职、队长绩效工资</a:t>
            </a:r>
            <a:r>
              <a:rPr lang="zh-CN" sz="1300" b="1" dirty="0">
                <a:solidFill>
                  <a:schemeClr val="tx1"/>
                </a:solidFill>
                <a:latin typeface="仿宋" panose="02010609060101010101" charset="-122"/>
                <a:ea typeface="仿宋" panose="02010609060101010101" charset="-122"/>
                <a:cs typeface="仿宋" panose="02010609060101010101" charset="-122"/>
                <a:sym typeface="+mn-ea"/>
              </a:rPr>
              <a:t>各</a:t>
            </a:r>
            <a:r>
              <a:rPr sz="1300" b="1" dirty="0">
                <a:solidFill>
                  <a:schemeClr val="tx1"/>
                </a:solidFill>
                <a:latin typeface="仿宋" panose="02010609060101010101" charset="-122"/>
                <a:ea typeface="仿宋" panose="02010609060101010101" charset="-122"/>
                <a:cs typeface="仿宋" panose="02010609060101010101" charset="-122"/>
                <a:sym typeface="+mn-ea"/>
              </a:rPr>
              <a:t>1500元/次。</a:t>
            </a:r>
            <a:endParaRPr sz="1300" b="1" dirty="0">
              <a:solidFill>
                <a:schemeClr val="tx1"/>
              </a:solidFill>
              <a:latin typeface="仿宋" panose="02010609060101010101" charset="-122"/>
              <a:ea typeface="仿宋" panose="02010609060101010101" charset="-122"/>
              <a:cs typeface="仿宋" panose="02010609060101010101" charset="-122"/>
              <a:sym typeface="+mn-ea"/>
            </a:endParaRPr>
          </a:p>
        </p:txBody>
      </p:sp>
      <p:sp>
        <p:nvSpPr>
          <p:cNvPr id="18" name="矩形 17"/>
          <p:cNvSpPr/>
          <p:nvPr/>
        </p:nvSpPr>
        <p:spPr>
          <a:xfrm>
            <a:off x="2397125" y="5205095"/>
            <a:ext cx="7863840" cy="708025"/>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eaLnBrk="0" hangingPunct="0">
              <a:lnSpc>
                <a:spcPct val="120000"/>
              </a:lnSpc>
              <a:spcBef>
                <a:spcPts val="0"/>
              </a:spcBef>
              <a:spcAft>
                <a:spcPts val="0"/>
              </a:spcAft>
              <a:buClrTx/>
              <a:buSzTx/>
              <a:buNone/>
              <a:tabLst>
                <a:tab pos="8521700" algn="r"/>
              </a:tabLst>
            </a:pPr>
            <a:r>
              <a:rPr sz="1400" b="1" dirty="0">
                <a:solidFill>
                  <a:srgbClr val="C00000"/>
                </a:solidFill>
                <a:latin typeface="仿宋" panose="02010609060101010101" charset="-122"/>
                <a:ea typeface="仿宋" panose="02010609060101010101" charset="-122"/>
                <a:cs typeface="仿宋" panose="02010609060101010101" charset="-122"/>
                <a:sym typeface="+mn-ea"/>
              </a:rPr>
              <a:t>因单位管理责任存在问题，被上级或行业监管部门停止作业，按上款规定1.5倍进行考核。</a:t>
            </a:r>
            <a:endParaRPr sz="1400" b="1" dirty="0">
              <a:solidFill>
                <a:srgbClr val="C00000"/>
              </a:solidFill>
              <a:latin typeface="仿宋" panose="02010609060101010101" charset="-122"/>
              <a:ea typeface="仿宋" panose="02010609060101010101" charset="-122"/>
              <a:cs typeface="仿宋" panose="02010609060101010101" charset="-122"/>
              <a:sym typeface="+mn-ea"/>
            </a:endParaRPr>
          </a:p>
        </p:txBody>
      </p:sp>
      <p:cxnSp>
        <p:nvCxnSpPr>
          <p:cNvPr id="19" name="直接连接符 18"/>
          <p:cNvCxnSpPr/>
          <p:nvPr/>
        </p:nvCxnSpPr>
        <p:spPr>
          <a:xfrm flipH="1">
            <a:off x="1878330" y="1623695"/>
            <a:ext cx="536575" cy="635"/>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 name="矩形 1"/>
          <p:cNvSpPr/>
          <p:nvPr/>
        </p:nvSpPr>
        <p:spPr>
          <a:xfrm>
            <a:off x="2407285" y="2418715"/>
            <a:ext cx="7865110" cy="655320"/>
          </a:xfrm>
          <a:prstGeom prst="rect">
            <a:avLst/>
          </a:prstGeom>
          <a:solidFill>
            <a:schemeClr val="accent1">
              <a:lumMod val="40000"/>
              <a:lumOff val="60000"/>
            </a:schemeClr>
          </a:solidFill>
          <a:ln w="12700">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scene3d>
              <a:camera prst="orthographicFront"/>
              <a:lightRig rig="threePt" dir="t"/>
            </a:scene3d>
          </a:bodyPr>
          <a:p>
            <a:pPr lvl="0" algn="l" eaLnBrk="0" hangingPunct="0">
              <a:lnSpc>
                <a:spcPct val="120000"/>
              </a:lnSpc>
              <a:spcBef>
                <a:spcPts val="0"/>
              </a:spcBef>
              <a:spcAft>
                <a:spcPts val="0"/>
              </a:spcAft>
              <a:buClrTx/>
              <a:buSzTx/>
              <a:buFontTx/>
              <a:buNone/>
            </a:pPr>
            <a:r>
              <a:rPr lang="zh-CN" altLang="en-US" sz="1400" b="1" dirty="0">
                <a:solidFill>
                  <a:schemeClr val="tx1"/>
                </a:solidFill>
                <a:latin typeface="仿宋" panose="02010609060101010101" charset="-122"/>
                <a:ea typeface="仿宋" panose="02010609060101010101" charset="-122"/>
                <a:cs typeface="仿宋" panose="02010609060101010101" charset="-122"/>
                <a:sym typeface="+mn-ea"/>
              </a:rPr>
              <a:t>设备被责令停止作业的，扣除责任单位绩效工资5000元/次，扣除责任单位党政负责人、分管副职、队长绩效工资</a:t>
            </a:r>
            <a:r>
              <a:rPr lang="zh-CN" altLang="en-US" sz="1400" b="1" dirty="0">
                <a:solidFill>
                  <a:schemeClr val="tx1"/>
                </a:solidFill>
                <a:latin typeface="仿宋" panose="02010609060101010101" charset="-122"/>
                <a:ea typeface="仿宋" panose="02010609060101010101" charset="-122"/>
                <a:cs typeface="仿宋" panose="02010609060101010101" charset="-122"/>
                <a:sym typeface="+mn-ea"/>
              </a:rPr>
              <a:t>各1000元/次。</a:t>
            </a:r>
            <a:endParaRPr lang="zh-CN" altLang="en-US" sz="1400" b="1" dirty="0">
              <a:solidFill>
                <a:schemeClr val="tx1"/>
              </a:solidFill>
              <a:latin typeface="仿宋" panose="02010609060101010101" charset="-122"/>
              <a:ea typeface="仿宋" panose="02010609060101010101" charset="-122"/>
              <a:cs typeface="仿宋" panose="02010609060101010101" charset="-122"/>
              <a:sym typeface="+mn-ea"/>
            </a:endParaRPr>
          </a:p>
        </p:txBody>
      </p:sp>
      <p:cxnSp>
        <p:nvCxnSpPr>
          <p:cNvPr id="7" name="直接连接符 6"/>
          <p:cNvCxnSpPr/>
          <p:nvPr/>
        </p:nvCxnSpPr>
        <p:spPr>
          <a:xfrm flipH="1">
            <a:off x="1866900" y="2745740"/>
            <a:ext cx="548005" cy="1905"/>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3" name="圆角矩形 12"/>
          <p:cNvSpPr/>
          <p:nvPr/>
        </p:nvSpPr>
        <p:spPr>
          <a:xfrm>
            <a:off x="10426700" y="1657350"/>
            <a:ext cx="1647190" cy="4357370"/>
          </a:xfrm>
          <a:prstGeom prst="roundRect">
            <a:avLst>
              <a:gd name="adj" fmla="val 9450"/>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2927" tIns="41463" rIns="82927" bIns="41463" rtlCol="0" anchor="ctr"/>
          <a:p>
            <a:pPr algn="ctr"/>
            <a:endParaRPr lang="zh-CN" altLang="en-US"/>
          </a:p>
        </p:txBody>
      </p:sp>
      <p:sp>
        <p:nvSpPr>
          <p:cNvPr id="66" name="TextBox 29"/>
          <p:cNvSpPr txBox="1"/>
          <p:nvPr/>
        </p:nvSpPr>
        <p:spPr>
          <a:xfrm>
            <a:off x="10548620" y="2235835"/>
            <a:ext cx="1403350" cy="1550035"/>
          </a:xfrm>
          <a:prstGeom prst="rect">
            <a:avLst/>
          </a:prstGeom>
          <a:noFill/>
        </p:spPr>
        <p:txBody>
          <a:bodyPr wrap="square" lIns="0" tIns="0" rIns="0" bIns="0" rtlCol="0">
            <a:spAutoFit/>
          </a:bodyPr>
          <a:p>
            <a:pPr indent="304800" algn="just" fontAlgn="base">
              <a:lnSpc>
                <a:spcPct val="120000"/>
              </a:lnSpc>
              <a:spcBef>
                <a:spcPts val="0"/>
              </a:spcBef>
              <a:spcAft>
                <a:spcPts val="0"/>
              </a:spcAft>
            </a:pPr>
            <a:r>
              <a:rPr sz="1400" b="1">
                <a:solidFill>
                  <a:srgbClr val="FF0000"/>
                </a:solidFill>
                <a:latin typeface="仿宋" panose="02010609060101010101" charset="-122"/>
                <a:ea typeface="仿宋" panose="02010609060101010101" charset="-122"/>
              </a:rPr>
              <a:t>属职能科室技术指导或监管不到位导致的，追究职能科室管理责任，按失职问责给予处罚。</a:t>
            </a:r>
            <a:endParaRPr sz="1400" b="1">
              <a:solidFill>
                <a:srgbClr val="FF0000"/>
              </a:solidFill>
              <a:latin typeface="仿宋" panose="02010609060101010101" charset="-122"/>
              <a:ea typeface="仿宋" panose="02010609060101010101" charset="-122"/>
            </a:endParaRPr>
          </a:p>
        </p:txBody>
      </p:sp>
      <p:pic>
        <p:nvPicPr>
          <p:cNvPr id="25" name="图片 24" descr="303b32313537343431303bb8d0ccbebac5"/>
          <p:cNvPicPr>
            <a:picLocks noChangeAspect="1"/>
          </p:cNvPicPr>
          <p:nvPr/>
        </p:nvPicPr>
        <p:blipFill>
          <a:blip r:embed="rId2"/>
          <a:stretch>
            <a:fillRect/>
          </a:stretch>
        </p:blipFill>
        <p:spPr>
          <a:xfrm>
            <a:off x="10394315" y="524510"/>
            <a:ext cx="1711325" cy="1711325"/>
          </a:xfrm>
          <a:prstGeom prst="rect">
            <a:avLst/>
          </a:prstGeom>
        </p:spPr>
      </p:pic>
      <p:sp>
        <p:nvSpPr>
          <p:cNvPr id="3" name="矩形 2"/>
          <p:cNvSpPr/>
          <p:nvPr/>
        </p:nvSpPr>
        <p:spPr>
          <a:xfrm>
            <a:off x="2414905" y="3510280"/>
            <a:ext cx="7863840" cy="1180465"/>
          </a:xfrm>
          <a:prstGeom prst="rect">
            <a:avLst/>
          </a:prstGeom>
          <a:solidFill>
            <a:schemeClr val="accent1">
              <a:lumMod val="40000"/>
              <a:lumOff val="60000"/>
            </a:schemeClr>
          </a:solidFill>
          <a:ln w="12700">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scene3d>
              <a:camera prst="orthographicFront"/>
              <a:lightRig rig="threePt" dir="t"/>
            </a:scene3d>
          </a:bodyPr>
          <a:p>
            <a:pPr eaLnBrk="0" hangingPunct="0">
              <a:lnSpc>
                <a:spcPct val="120000"/>
              </a:lnSpc>
              <a:spcBef>
                <a:spcPts val="0"/>
              </a:spcBef>
              <a:spcAft>
                <a:spcPts val="0"/>
              </a:spcAft>
            </a:pPr>
            <a:r>
              <a:rPr lang="zh-CN" altLang="en-US" sz="1400" b="1" dirty="0">
                <a:solidFill>
                  <a:srgbClr val="0070C0"/>
                </a:solidFill>
                <a:latin typeface="仿宋" panose="02010609060101010101" charset="-122"/>
                <a:ea typeface="仿宋" panose="02010609060101010101" charset="-122"/>
                <a:cs typeface="仿宋" panose="02010609060101010101" charset="-122"/>
                <a:sym typeface="+mn-ea"/>
              </a:rPr>
              <a:t>通风系统不完善、瓦斯治理工程不到位、抽采不达标、消冲措施落实不到位、防灭火措施落实不到位、防治水措施或工程落实不到位被停止作业，扣除责任单位绩效工资10000元/次，扣除责任单位党政负责人绩效工资各3000元/次，扣除分管副职、技术负责人、队长绩效工资各1500元/次。</a:t>
            </a:r>
            <a:endParaRPr lang="zh-CN" altLang="en-US" sz="1400" b="1" dirty="0">
              <a:solidFill>
                <a:srgbClr val="0070C0"/>
              </a:solidFill>
              <a:latin typeface="仿宋" panose="02010609060101010101" charset="-122"/>
              <a:ea typeface="仿宋" panose="02010609060101010101" charset="-122"/>
              <a:cs typeface="仿宋" panose="02010609060101010101" charset="-122"/>
              <a:sym typeface="+mn-ea"/>
            </a:endParaRPr>
          </a:p>
        </p:txBody>
      </p:sp>
      <p:cxnSp>
        <p:nvCxnSpPr>
          <p:cNvPr id="12" name="直接连接符 11"/>
          <p:cNvCxnSpPr>
            <a:stCxn id="3" idx="1"/>
          </p:cNvCxnSpPr>
          <p:nvPr/>
        </p:nvCxnSpPr>
        <p:spPr>
          <a:xfrm flipH="1">
            <a:off x="1856740" y="4100830"/>
            <a:ext cx="558165" cy="190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1" name="直接连接符 20"/>
          <p:cNvCxnSpPr>
            <a:stCxn id="18" idx="1"/>
          </p:cNvCxnSpPr>
          <p:nvPr/>
        </p:nvCxnSpPr>
        <p:spPr>
          <a:xfrm flipH="1" flipV="1">
            <a:off x="1847215" y="5558155"/>
            <a:ext cx="549910" cy="1270"/>
          </a:xfrm>
          <a:prstGeom prst="line">
            <a:avLst/>
          </a:prstGeom>
          <a:ln w="38100"/>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文本框 22"/>
          <p:cNvSpPr>
            <a:spLocks noChangeArrowheads="1"/>
          </p:cNvSpPr>
          <p:nvPr/>
        </p:nvSpPr>
        <p:spPr bwMode="auto">
          <a:xfrm>
            <a:off x="3969385" y="200660"/>
            <a:ext cx="6579870" cy="521970"/>
          </a:xfrm>
          <a:prstGeom prst="rect">
            <a:avLst/>
          </a:prstGeom>
          <a:noFill/>
          <a:ln w="9525">
            <a:noFill/>
            <a:miter lim="800000"/>
          </a:ln>
        </p:spPr>
        <p:txBody>
          <a:bodyPr wrap="square">
            <a:spAutoFit/>
          </a:bodyPr>
          <a:lstStyle/>
          <a:p>
            <a:r>
              <a:rPr lang="en-US" altLang="zh-CN" sz="2800" b="1" dirty="0">
                <a:solidFill>
                  <a:srgbClr val="0070C0"/>
                </a:solidFill>
                <a:latin typeface="微软雅黑" panose="020B0503020204020204" charset="-122"/>
                <a:ea typeface="微软雅黑" panose="020B0503020204020204" charset="-122"/>
                <a:sym typeface="微软雅黑" panose="020B0503020204020204" charset="-122"/>
              </a:rPr>
              <a:t>10.</a:t>
            </a:r>
            <a:r>
              <a:rPr lang="zh-CN" sz="2800" b="1" dirty="0">
                <a:solidFill>
                  <a:srgbClr val="0070C0"/>
                </a:solidFill>
                <a:latin typeface="微软雅黑" panose="020B0503020204020204" charset="-122"/>
                <a:ea typeface="微软雅黑" panose="020B0503020204020204" charset="-122"/>
                <a:sym typeface="微软雅黑" panose="020B0503020204020204" charset="-122"/>
              </a:rPr>
              <a:t>设备（产品）安全管理责任追究</a:t>
            </a:r>
            <a:endParaRPr lang="zh-CN" sz="2800" b="1" dirty="0">
              <a:solidFill>
                <a:srgbClr val="0070C0"/>
              </a:solidFill>
              <a:latin typeface="微软雅黑" panose="020B0503020204020204" charset="-122"/>
              <a:ea typeface="微软雅黑" panose="020B0503020204020204" charset="-122"/>
              <a:sym typeface="微软雅黑" panose="020B0503020204020204" charset="-122"/>
            </a:endParaRPr>
          </a:p>
        </p:txBody>
      </p:sp>
      <p:sp>
        <p:nvSpPr>
          <p:cNvPr id="8" name="object 2"/>
          <p:cNvSpPr/>
          <p:nvPr/>
        </p:nvSpPr>
        <p:spPr>
          <a:xfrm>
            <a:off x="0" y="6429755"/>
            <a:ext cx="12192000" cy="428244"/>
          </a:xfrm>
          <a:prstGeom prst="rect">
            <a:avLst/>
          </a:prstGeom>
          <a:blipFill>
            <a:blip r:embed="rId1" cstate="print"/>
            <a:stretch>
              <a:fillRect/>
            </a:stretch>
          </a:blipFill>
        </p:spPr>
        <p:txBody>
          <a:bodyPr wrap="square" lIns="0" tIns="0" rIns="0" bIns="0" rtlCol="0"/>
          <a:p/>
        </p:txBody>
      </p:sp>
      <p:sp>
        <p:nvSpPr>
          <p:cNvPr id="9" name="object 3"/>
          <p:cNvSpPr/>
          <p:nvPr/>
        </p:nvSpPr>
        <p:spPr>
          <a:xfrm>
            <a:off x="0" y="338455"/>
            <a:ext cx="3324860" cy="474980"/>
          </a:xfrm>
          <a:custGeom>
            <a:avLst/>
            <a:gdLst/>
            <a:ahLst/>
            <a:cxnLst/>
            <a:rect l="l" t="t" r="r" b="b"/>
            <a:pathLst>
              <a:path w="2438400" h="474980">
                <a:moveTo>
                  <a:pt x="0" y="474472"/>
                </a:moveTo>
                <a:lnTo>
                  <a:pt x="2438400" y="474472"/>
                </a:lnTo>
                <a:lnTo>
                  <a:pt x="2438400" y="0"/>
                </a:lnTo>
                <a:lnTo>
                  <a:pt x="0" y="0"/>
                </a:lnTo>
                <a:lnTo>
                  <a:pt x="0" y="474472"/>
                </a:lnTo>
                <a:close/>
              </a:path>
            </a:pathLst>
          </a:custGeom>
          <a:solidFill>
            <a:srgbClr val="2D75B6"/>
          </a:solidFill>
        </p:spPr>
        <p:txBody>
          <a:bodyPr wrap="square" lIns="0" tIns="0" rIns="0" bIns="0" rtlCol="0"/>
          <a:p/>
        </p:txBody>
      </p:sp>
      <p:sp>
        <p:nvSpPr>
          <p:cNvPr id="10" name="object 5"/>
          <p:cNvSpPr/>
          <p:nvPr/>
        </p:nvSpPr>
        <p:spPr>
          <a:xfrm>
            <a:off x="3324860" y="338200"/>
            <a:ext cx="586740" cy="490855"/>
          </a:xfrm>
          <a:custGeom>
            <a:avLst/>
            <a:gdLst/>
            <a:ahLst/>
            <a:cxnLst/>
            <a:rect l="l" t="t" r="r" b="b"/>
            <a:pathLst>
              <a:path w="586739" h="490855">
                <a:moveTo>
                  <a:pt x="586739" y="490728"/>
                </a:moveTo>
                <a:lnTo>
                  <a:pt x="0" y="490728"/>
                </a:lnTo>
                <a:lnTo>
                  <a:pt x="0" y="0"/>
                </a:lnTo>
                <a:lnTo>
                  <a:pt x="586739" y="490728"/>
                </a:lnTo>
                <a:close/>
              </a:path>
            </a:pathLst>
          </a:custGeom>
          <a:solidFill>
            <a:srgbClr val="2D75B6"/>
          </a:solidFill>
        </p:spPr>
        <p:txBody>
          <a:bodyPr wrap="square" lIns="0" tIns="0" rIns="0" bIns="0" rtlCol="0"/>
          <a:p/>
        </p:txBody>
      </p:sp>
      <p:sp>
        <p:nvSpPr>
          <p:cNvPr id="11" name="object 6"/>
          <p:cNvSpPr/>
          <p:nvPr/>
        </p:nvSpPr>
        <p:spPr>
          <a:xfrm>
            <a:off x="0" y="850900"/>
            <a:ext cx="12192000" cy="0"/>
          </a:xfrm>
          <a:custGeom>
            <a:avLst/>
            <a:gdLst/>
            <a:ahLst/>
            <a:cxnLst/>
            <a:rect l="l" t="t" r="r" b="b"/>
            <a:pathLst>
              <a:path w="12192000">
                <a:moveTo>
                  <a:pt x="0" y="0"/>
                </a:moveTo>
                <a:lnTo>
                  <a:pt x="12192000" y="0"/>
                </a:lnTo>
              </a:path>
            </a:pathLst>
          </a:custGeom>
          <a:ln w="76200">
            <a:solidFill>
              <a:srgbClr val="BEBEBE"/>
            </a:solidFill>
          </a:ln>
        </p:spPr>
        <p:txBody>
          <a:bodyPr wrap="square" lIns="0" tIns="0" rIns="0" bIns="0" rtlCol="0"/>
          <a:p/>
        </p:txBody>
      </p:sp>
      <p:sp>
        <p:nvSpPr>
          <p:cNvPr id="14" name="流程图: 过程 13"/>
          <p:cNvSpPr/>
          <p:nvPr/>
        </p:nvSpPr>
        <p:spPr>
          <a:xfrm>
            <a:off x="299085" y="1432560"/>
            <a:ext cx="1143000" cy="430530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solidFill>
                <a:srgbClr val="FF9D00"/>
              </a:solidFill>
            </a:endParaRPr>
          </a:p>
          <a:p>
            <a:pPr algn="ctr">
              <a:lnSpc>
                <a:spcPct val="180000"/>
              </a:lnSpc>
            </a:pPr>
            <a:r>
              <a:rPr lang="zh-CN" altLang="en-US" sz="2400">
                <a:solidFill>
                  <a:srgbClr val="FF9D00"/>
                </a:solidFill>
              </a:rPr>
              <a:t>设备（产品）安全</a:t>
            </a:r>
            <a:endParaRPr lang="zh-CN" altLang="en-US" sz="2400">
              <a:solidFill>
                <a:srgbClr val="FF9D00"/>
              </a:solidFill>
            </a:endParaRPr>
          </a:p>
          <a:p>
            <a:pPr algn="ctr">
              <a:lnSpc>
                <a:spcPct val="180000"/>
              </a:lnSpc>
            </a:pPr>
            <a:r>
              <a:rPr lang="zh-CN" altLang="en-US" sz="2400">
                <a:solidFill>
                  <a:srgbClr val="FF9D00"/>
                </a:solidFill>
              </a:rPr>
              <a:t>管理</a:t>
            </a:r>
            <a:endParaRPr lang="zh-CN" altLang="en-US" sz="2400">
              <a:solidFill>
                <a:srgbClr val="FF9D00"/>
              </a:solidFill>
            </a:endParaRPr>
          </a:p>
          <a:p>
            <a:pPr algn="ctr">
              <a:lnSpc>
                <a:spcPct val="180000"/>
              </a:lnSpc>
            </a:pPr>
            <a:r>
              <a:rPr lang="zh-CN" altLang="en-US" sz="2400">
                <a:solidFill>
                  <a:srgbClr val="FF9D00"/>
                </a:solidFill>
              </a:rPr>
              <a:t>责任</a:t>
            </a:r>
            <a:endParaRPr lang="zh-CN" altLang="en-US" sz="2400">
              <a:solidFill>
                <a:srgbClr val="FF9D00"/>
              </a:solidFill>
            </a:endParaRPr>
          </a:p>
          <a:p>
            <a:pPr algn="ctr">
              <a:lnSpc>
                <a:spcPct val="180000"/>
              </a:lnSpc>
            </a:pPr>
            <a:r>
              <a:rPr lang="zh-CN" altLang="en-US" sz="2400">
                <a:solidFill>
                  <a:srgbClr val="FF9D00"/>
                </a:solidFill>
              </a:rPr>
              <a:t>追究</a:t>
            </a:r>
            <a:endParaRPr lang="zh-CN" altLang="en-US" sz="2400">
              <a:solidFill>
                <a:srgbClr val="FF9D00"/>
              </a:solidFill>
            </a:endParaRPr>
          </a:p>
        </p:txBody>
      </p:sp>
      <p:sp>
        <p:nvSpPr>
          <p:cNvPr id="4" name="矩形 3"/>
          <p:cNvSpPr/>
          <p:nvPr/>
        </p:nvSpPr>
        <p:spPr>
          <a:xfrm>
            <a:off x="3090545" y="3319780"/>
            <a:ext cx="5353050" cy="1809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0" name="文本框 19"/>
          <p:cNvSpPr txBox="1"/>
          <p:nvPr/>
        </p:nvSpPr>
        <p:spPr>
          <a:xfrm>
            <a:off x="2096135" y="3060700"/>
            <a:ext cx="800100" cy="737235"/>
          </a:xfrm>
          <a:prstGeom prst="rect">
            <a:avLst/>
          </a:prstGeom>
          <a:noFill/>
        </p:spPr>
        <p:txBody>
          <a:bodyPr wrap="square" rtlCol="0" anchor="t">
            <a:spAutoFit/>
          </a:bodyPr>
          <a:p>
            <a:r>
              <a:rPr lang="zh-CN" altLang="en-US" sz="1400"/>
              <a:t>存在以下情形之一</a:t>
            </a:r>
            <a:endParaRPr lang="zh-CN" altLang="en-US" sz="1400"/>
          </a:p>
        </p:txBody>
      </p:sp>
      <p:cxnSp>
        <p:nvCxnSpPr>
          <p:cNvPr id="22" name="直接连接符 21"/>
          <p:cNvCxnSpPr/>
          <p:nvPr/>
        </p:nvCxnSpPr>
        <p:spPr>
          <a:xfrm>
            <a:off x="2086610" y="2787650"/>
            <a:ext cx="9525" cy="1219200"/>
          </a:xfrm>
          <a:prstGeom prst="line">
            <a:avLst/>
          </a:prstGeom>
          <a:ln w="34925">
            <a:solidFill>
              <a:schemeClr val="accent1">
                <a:lumMod val="75000"/>
              </a:schemeClr>
            </a:solidFill>
          </a:ln>
        </p:spPr>
        <p:style>
          <a:lnRef idx="3">
            <a:schemeClr val="accent5"/>
          </a:lnRef>
          <a:fillRef idx="0">
            <a:schemeClr val="accent5"/>
          </a:fillRef>
          <a:effectRef idx="2">
            <a:schemeClr val="accent5"/>
          </a:effectRef>
          <a:fontRef idx="minor">
            <a:schemeClr val="tx1"/>
          </a:fontRef>
        </p:style>
      </p:cxnSp>
      <p:cxnSp>
        <p:nvCxnSpPr>
          <p:cNvPr id="28" name="直接连接符 27"/>
          <p:cNvCxnSpPr/>
          <p:nvPr/>
        </p:nvCxnSpPr>
        <p:spPr>
          <a:xfrm>
            <a:off x="3086735" y="3257550"/>
            <a:ext cx="0" cy="304800"/>
          </a:xfrm>
          <a:prstGeom prst="line">
            <a:avLst/>
          </a:prstGeom>
          <a:ln w="34925"/>
        </p:spPr>
        <p:style>
          <a:lnRef idx="3">
            <a:schemeClr val="accent5"/>
          </a:lnRef>
          <a:fillRef idx="0">
            <a:schemeClr val="accent5"/>
          </a:fillRef>
          <a:effectRef idx="2">
            <a:schemeClr val="accent5"/>
          </a:effectRef>
          <a:fontRef idx="minor">
            <a:schemeClr val="tx1"/>
          </a:fontRef>
        </p:style>
      </p:cxnSp>
      <p:cxnSp>
        <p:nvCxnSpPr>
          <p:cNvPr id="29" name="直接连接符 28"/>
          <p:cNvCxnSpPr/>
          <p:nvPr/>
        </p:nvCxnSpPr>
        <p:spPr>
          <a:xfrm>
            <a:off x="2086610" y="2787650"/>
            <a:ext cx="1003935" cy="472440"/>
          </a:xfrm>
          <a:prstGeom prst="line">
            <a:avLst/>
          </a:prstGeom>
          <a:ln w="34925">
            <a:solidFill>
              <a:schemeClr val="accent1">
                <a:lumMod val="75000"/>
              </a:schemeClr>
            </a:solidFill>
          </a:ln>
        </p:spPr>
        <p:style>
          <a:lnRef idx="3">
            <a:schemeClr val="accent5"/>
          </a:lnRef>
          <a:fillRef idx="0">
            <a:schemeClr val="accent5"/>
          </a:fillRef>
          <a:effectRef idx="2">
            <a:schemeClr val="accent5"/>
          </a:effectRef>
          <a:fontRef idx="minor">
            <a:schemeClr val="tx1"/>
          </a:fontRef>
        </p:style>
      </p:cxnSp>
      <p:cxnSp>
        <p:nvCxnSpPr>
          <p:cNvPr id="30" name="直接连接符 29"/>
          <p:cNvCxnSpPr/>
          <p:nvPr/>
        </p:nvCxnSpPr>
        <p:spPr>
          <a:xfrm flipV="1">
            <a:off x="2092960" y="3562350"/>
            <a:ext cx="998220" cy="440690"/>
          </a:xfrm>
          <a:prstGeom prst="line">
            <a:avLst/>
          </a:prstGeom>
          <a:ln w="34925">
            <a:solidFill>
              <a:schemeClr val="accent1">
                <a:lumMod val="75000"/>
              </a:schemeClr>
            </a:solidFill>
          </a:ln>
        </p:spPr>
        <p:style>
          <a:lnRef idx="3">
            <a:schemeClr val="accent5"/>
          </a:lnRef>
          <a:fillRef idx="0">
            <a:schemeClr val="accent5"/>
          </a:fillRef>
          <a:effectRef idx="2">
            <a:schemeClr val="accent5"/>
          </a:effectRef>
          <a:fontRef idx="minor">
            <a:schemeClr val="tx1"/>
          </a:fontRef>
        </p:style>
      </p:cxnSp>
      <p:cxnSp>
        <p:nvCxnSpPr>
          <p:cNvPr id="31" name="直接连接符 30"/>
          <p:cNvCxnSpPr/>
          <p:nvPr/>
        </p:nvCxnSpPr>
        <p:spPr>
          <a:xfrm>
            <a:off x="4057650" y="2538730"/>
            <a:ext cx="657225" cy="78105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a:off x="5572125" y="2386330"/>
            <a:ext cx="695325" cy="93345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a:off x="6915150" y="2305050"/>
            <a:ext cx="714375" cy="990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flipV="1">
            <a:off x="4123055" y="3500755"/>
            <a:ext cx="904875" cy="83312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flipV="1">
            <a:off x="6369050" y="3481705"/>
            <a:ext cx="809625" cy="852170"/>
          </a:xfrm>
          <a:prstGeom prst="line">
            <a:avLst/>
          </a:prstGeom>
        </p:spPr>
        <p:style>
          <a:lnRef idx="1">
            <a:schemeClr val="accent1"/>
          </a:lnRef>
          <a:fillRef idx="0">
            <a:schemeClr val="accent1"/>
          </a:fillRef>
          <a:effectRef idx="0">
            <a:schemeClr val="accent1"/>
          </a:effectRef>
          <a:fontRef idx="minor">
            <a:schemeClr val="tx1"/>
          </a:fontRef>
        </p:style>
      </p:cxnSp>
      <p:sp>
        <p:nvSpPr>
          <p:cNvPr id="38" name="等腰三角形 37"/>
          <p:cNvSpPr/>
          <p:nvPr/>
        </p:nvSpPr>
        <p:spPr>
          <a:xfrm rot="5400000">
            <a:off x="8328025" y="2894965"/>
            <a:ext cx="1259840" cy="102933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0" name="圆角矩形 39"/>
          <p:cNvSpPr/>
          <p:nvPr/>
        </p:nvSpPr>
        <p:spPr>
          <a:xfrm>
            <a:off x="9841865" y="1932305"/>
            <a:ext cx="1945640" cy="3700780"/>
          </a:xfrm>
          <a:prstGeom prst="roundRect">
            <a:avLst>
              <a:gd name="adj" fmla="val 9450"/>
            </a:avLst>
          </a:prstGeom>
          <a:solidFill>
            <a:schemeClr val="accent1">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2927" tIns="41463" rIns="82927" bIns="41463" rtlCol="0" anchor="ctr"/>
          <a:p>
            <a:pPr algn="ctr"/>
            <a:endParaRPr lang="zh-CN" altLang="en-US"/>
          </a:p>
        </p:txBody>
      </p:sp>
      <p:sp>
        <p:nvSpPr>
          <p:cNvPr id="41" name="TextBox 29"/>
          <p:cNvSpPr txBox="1"/>
          <p:nvPr/>
        </p:nvSpPr>
        <p:spPr>
          <a:xfrm>
            <a:off x="9996170" y="2305050"/>
            <a:ext cx="1630680" cy="3519170"/>
          </a:xfrm>
          <a:prstGeom prst="rect">
            <a:avLst/>
          </a:prstGeom>
          <a:noFill/>
        </p:spPr>
        <p:txBody>
          <a:bodyPr wrap="square" lIns="0" tIns="0" rIns="0" bIns="0" rtlCol="0">
            <a:spAutoFit/>
          </a:bodyPr>
          <a:p>
            <a:pPr indent="304800" algn="just" fontAlgn="base">
              <a:lnSpc>
                <a:spcPct val="130000"/>
              </a:lnSpc>
              <a:spcBef>
                <a:spcPts val="0"/>
              </a:spcBef>
              <a:spcAft>
                <a:spcPts val="0"/>
              </a:spcAft>
            </a:pPr>
            <a:r>
              <a:rPr sz="1600" b="1">
                <a:solidFill>
                  <a:srgbClr val="FFFF00"/>
                </a:solidFill>
                <a:latin typeface="仿宋" panose="02010609060101010101" charset="-122"/>
                <a:ea typeface="仿宋" panose="02010609060101010101" charset="-122"/>
              </a:rPr>
              <a:t>情节较轻的，给予相关责任人通报批评，扣除绩效工资1000-5000元</a:t>
            </a:r>
            <a:r>
              <a:rPr sz="1600" b="1">
                <a:solidFill>
                  <a:srgbClr val="FF0000"/>
                </a:solidFill>
                <a:latin typeface="仿宋" panose="02010609060101010101" charset="-122"/>
                <a:ea typeface="仿宋" panose="02010609060101010101" charset="-122"/>
              </a:rPr>
              <a:t>；情节严重的，给予行政警告处分；造成事故的，给予行政记过直至撤职处分。</a:t>
            </a:r>
            <a:endParaRPr sz="1600" b="1">
              <a:solidFill>
                <a:srgbClr val="FF0000"/>
              </a:solidFill>
              <a:latin typeface="仿宋" panose="02010609060101010101" charset="-122"/>
              <a:ea typeface="仿宋" panose="02010609060101010101" charset="-122"/>
            </a:endParaRPr>
          </a:p>
          <a:p>
            <a:pPr indent="304800" algn="just" fontAlgn="base">
              <a:lnSpc>
                <a:spcPct val="130000"/>
              </a:lnSpc>
              <a:spcBef>
                <a:spcPct val="0"/>
              </a:spcBef>
              <a:spcAft>
                <a:spcPct val="0"/>
              </a:spcAft>
            </a:pPr>
            <a:endParaRPr lang="zh-CN" altLang="en-US" sz="1600" b="1" dirty="0">
              <a:solidFill>
                <a:srgbClr val="FF0000"/>
              </a:solidFill>
              <a:latin typeface="仿宋" panose="02010609060101010101" charset="-122"/>
              <a:ea typeface="仿宋" panose="02010609060101010101" charset="-122"/>
              <a:cs typeface="宋体" panose="02010600030101010101" pitchFamily="2" charset="-122"/>
            </a:endParaRPr>
          </a:p>
        </p:txBody>
      </p:sp>
      <p:pic>
        <p:nvPicPr>
          <p:cNvPr id="42" name="图片 41" descr="303b32313537343431303bb8d0ccbebac5"/>
          <p:cNvPicPr>
            <a:picLocks noChangeAspect="1"/>
          </p:cNvPicPr>
          <p:nvPr/>
        </p:nvPicPr>
        <p:blipFill>
          <a:blip r:embed="rId2"/>
          <a:stretch>
            <a:fillRect/>
          </a:stretch>
        </p:blipFill>
        <p:spPr>
          <a:xfrm>
            <a:off x="9959340" y="813435"/>
            <a:ext cx="1711325" cy="1711325"/>
          </a:xfrm>
          <a:prstGeom prst="rect">
            <a:avLst/>
          </a:prstGeom>
        </p:spPr>
      </p:pic>
      <p:sp>
        <p:nvSpPr>
          <p:cNvPr id="46" name="TextBox 29"/>
          <p:cNvSpPr txBox="1"/>
          <p:nvPr/>
        </p:nvSpPr>
        <p:spPr>
          <a:xfrm>
            <a:off x="2703195" y="1432560"/>
            <a:ext cx="1354455" cy="1118235"/>
          </a:xfrm>
          <a:prstGeom prst="rect">
            <a:avLst/>
          </a:prstGeom>
          <a:noFill/>
          <a:ln w="19050">
            <a:solidFill>
              <a:srgbClr val="00B050"/>
            </a:solidFill>
          </a:ln>
        </p:spPr>
        <p:txBody>
          <a:bodyPr wrap="square" lIns="0" tIns="0" rIns="0" bIns="0" rtlCol="0">
            <a:spAutoFit/>
          </a:bodyPr>
          <a:p>
            <a:pPr indent="0" algn="just" fontAlgn="base">
              <a:lnSpc>
                <a:spcPct val="130000"/>
              </a:lnSpc>
              <a:spcBef>
                <a:spcPts val="0"/>
              </a:spcBef>
              <a:spcAft>
                <a:spcPts val="0"/>
              </a:spcAft>
            </a:pPr>
            <a:r>
              <a:rPr sz="1400" b="1">
                <a:solidFill>
                  <a:srgbClr val="1D41D5"/>
                </a:solidFill>
                <a:uFillTx/>
                <a:latin typeface="仿宋" panose="02010609060101010101" charset="-122"/>
                <a:ea typeface="仿宋" panose="02010609060101010101" charset="-122"/>
              </a:rPr>
              <a:t>安全设备内修、外修没有检验合格证，未进行相关性能测试的。</a:t>
            </a:r>
            <a:endParaRPr lang="zh-CN" altLang="en-US" sz="1400" b="1" dirty="0">
              <a:solidFill>
                <a:srgbClr val="1D41D5"/>
              </a:solidFill>
              <a:uFillTx/>
              <a:latin typeface="仿宋" panose="02010609060101010101" charset="-122"/>
              <a:ea typeface="仿宋" panose="02010609060101010101" charset="-122"/>
              <a:cs typeface="宋体" panose="02010600030101010101" pitchFamily="2" charset="-122"/>
            </a:endParaRPr>
          </a:p>
        </p:txBody>
      </p:sp>
      <p:sp>
        <p:nvSpPr>
          <p:cNvPr id="47" name="TextBox 29"/>
          <p:cNvSpPr txBox="1"/>
          <p:nvPr/>
        </p:nvSpPr>
        <p:spPr>
          <a:xfrm>
            <a:off x="3458845" y="4333875"/>
            <a:ext cx="1354455" cy="1118235"/>
          </a:xfrm>
          <a:prstGeom prst="rect">
            <a:avLst/>
          </a:prstGeom>
          <a:noFill/>
          <a:ln w="19050">
            <a:solidFill>
              <a:srgbClr val="1D41D5"/>
            </a:solidFill>
          </a:ln>
        </p:spPr>
        <p:txBody>
          <a:bodyPr wrap="square" lIns="0" tIns="0" rIns="0" bIns="0" rtlCol="0">
            <a:spAutoFit/>
          </a:bodyPr>
          <a:p>
            <a:pPr indent="0" algn="just" fontAlgn="base">
              <a:lnSpc>
                <a:spcPct val="130000"/>
              </a:lnSpc>
              <a:spcBef>
                <a:spcPts val="0"/>
              </a:spcBef>
              <a:spcAft>
                <a:spcPts val="0"/>
              </a:spcAft>
            </a:pPr>
            <a:r>
              <a:rPr sz="1400" b="1">
                <a:solidFill>
                  <a:srgbClr val="1D41D5"/>
                </a:solidFill>
                <a:latin typeface="仿宋" panose="02010609060101010101" charset="-122"/>
                <a:ea typeface="仿宋" panose="02010609060101010101" charset="-122"/>
              </a:rPr>
              <a:t>未按照相关规定及时送检的，造成被停止作业和立案查处的。</a:t>
            </a:r>
            <a:endParaRPr lang="zh-CN" altLang="en-US" sz="1400" b="1" dirty="0">
              <a:solidFill>
                <a:srgbClr val="1D41D5"/>
              </a:solidFill>
              <a:latin typeface="仿宋" panose="02010609060101010101" charset="-122"/>
              <a:ea typeface="仿宋" panose="02010609060101010101" charset="-122"/>
              <a:cs typeface="宋体" panose="02010600030101010101" pitchFamily="2" charset="-122"/>
            </a:endParaRPr>
          </a:p>
        </p:txBody>
      </p:sp>
      <p:sp>
        <p:nvSpPr>
          <p:cNvPr id="48" name="TextBox 29"/>
          <p:cNvSpPr txBox="1"/>
          <p:nvPr/>
        </p:nvSpPr>
        <p:spPr>
          <a:xfrm>
            <a:off x="4535170" y="1548130"/>
            <a:ext cx="1036955" cy="838200"/>
          </a:xfrm>
          <a:prstGeom prst="rect">
            <a:avLst/>
          </a:prstGeom>
          <a:noFill/>
          <a:ln w="19050">
            <a:solidFill>
              <a:srgbClr val="00B050"/>
            </a:solidFill>
          </a:ln>
        </p:spPr>
        <p:txBody>
          <a:bodyPr wrap="square" lIns="0" tIns="0" rIns="0" bIns="0" rtlCol="0">
            <a:spAutoFit/>
          </a:bodyPr>
          <a:p>
            <a:pPr indent="0" algn="just" fontAlgn="base">
              <a:lnSpc>
                <a:spcPct val="130000"/>
              </a:lnSpc>
              <a:spcBef>
                <a:spcPts val="0"/>
              </a:spcBef>
              <a:spcAft>
                <a:spcPts val="0"/>
              </a:spcAft>
            </a:pPr>
            <a:r>
              <a:rPr sz="1400" b="1">
                <a:solidFill>
                  <a:srgbClr val="1D41D5"/>
                </a:solidFill>
                <a:latin typeface="仿宋" panose="02010609060101010101" charset="-122"/>
                <a:ea typeface="仿宋" panose="02010609060101010101" charset="-122"/>
              </a:rPr>
              <a:t>违规储存、运输、使用、处置危险品。</a:t>
            </a:r>
            <a:endParaRPr lang="zh-CN" altLang="en-US" sz="1400" b="1" dirty="0">
              <a:solidFill>
                <a:srgbClr val="1D41D5"/>
              </a:solidFill>
              <a:latin typeface="仿宋" panose="02010609060101010101" charset="-122"/>
              <a:ea typeface="仿宋" panose="02010609060101010101" charset="-122"/>
              <a:cs typeface="宋体" panose="02010600030101010101" pitchFamily="2" charset="-122"/>
            </a:endParaRPr>
          </a:p>
        </p:txBody>
      </p:sp>
      <p:sp>
        <p:nvSpPr>
          <p:cNvPr id="49" name="TextBox 29"/>
          <p:cNvSpPr txBox="1"/>
          <p:nvPr/>
        </p:nvSpPr>
        <p:spPr>
          <a:xfrm>
            <a:off x="5694680" y="4333875"/>
            <a:ext cx="1354455" cy="1397635"/>
          </a:xfrm>
          <a:prstGeom prst="rect">
            <a:avLst/>
          </a:prstGeom>
          <a:noFill/>
          <a:ln w="19050">
            <a:solidFill>
              <a:srgbClr val="1D41D5"/>
            </a:solidFill>
          </a:ln>
        </p:spPr>
        <p:txBody>
          <a:bodyPr wrap="square" lIns="0" tIns="0" rIns="0" bIns="0" rtlCol="0">
            <a:spAutoFit/>
          </a:bodyPr>
          <a:p>
            <a:pPr indent="0" algn="just" fontAlgn="base">
              <a:lnSpc>
                <a:spcPct val="130000"/>
              </a:lnSpc>
              <a:spcBef>
                <a:spcPts val="0"/>
              </a:spcBef>
              <a:spcAft>
                <a:spcPts val="0"/>
              </a:spcAft>
            </a:pPr>
            <a:r>
              <a:rPr sz="1400" b="1">
                <a:solidFill>
                  <a:srgbClr val="1D41D5"/>
                </a:solidFill>
                <a:latin typeface="仿宋" panose="02010609060101010101" charset="-122"/>
                <a:ea typeface="仿宋" panose="02010609060101010101" charset="-122"/>
              </a:rPr>
              <a:t>违反提升运输设备、电气设备、支护设备、钻探设备、采掘机械等入井。</a:t>
            </a:r>
            <a:endParaRPr lang="zh-CN" altLang="en-US" sz="1400" b="1" dirty="0">
              <a:solidFill>
                <a:srgbClr val="1D41D5"/>
              </a:solidFill>
              <a:latin typeface="仿宋" panose="02010609060101010101" charset="-122"/>
              <a:ea typeface="仿宋" panose="02010609060101010101" charset="-122"/>
              <a:cs typeface="宋体" panose="02010600030101010101" pitchFamily="2" charset="-122"/>
            </a:endParaRPr>
          </a:p>
        </p:txBody>
      </p:sp>
      <p:sp>
        <p:nvSpPr>
          <p:cNvPr id="50" name="TextBox 29"/>
          <p:cNvSpPr txBox="1"/>
          <p:nvPr/>
        </p:nvSpPr>
        <p:spPr>
          <a:xfrm>
            <a:off x="6017895" y="1586230"/>
            <a:ext cx="897255" cy="718820"/>
          </a:xfrm>
          <a:prstGeom prst="rect">
            <a:avLst/>
          </a:prstGeom>
          <a:noFill/>
          <a:ln w="19050">
            <a:solidFill>
              <a:srgbClr val="00B050"/>
            </a:solidFill>
          </a:ln>
        </p:spPr>
        <p:txBody>
          <a:bodyPr wrap="square" lIns="0" tIns="0" rIns="0" bIns="0" rtlCol="0">
            <a:spAutoFit/>
          </a:bodyPr>
          <a:p>
            <a:pPr indent="0" algn="just" fontAlgn="base">
              <a:lnSpc>
                <a:spcPct val="130000"/>
              </a:lnSpc>
              <a:spcBef>
                <a:spcPts val="0"/>
              </a:spcBef>
              <a:spcAft>
                <a:spcPts val="0"/>
              </a:spcAft>
            </a:pPr>
            <a:r>
              <a:rPr sz="1200" b="1">
                <a:solidFill>
                  <a:srgbClr val="1D41D5"/>
                </a:solidFill>
                <a:latin typeface="仿宋" panose="02010609060101010101" charset="-122"/>
                <a:ea typeface="仿宋" panose="02010609060101010101" charset="-122"/>
              </a:rPr>
              <a:t>采购不合格设备（产品）的。</a:t>
            </a:r>
            <a:endParaRPr lang="zh-CN" altLang="en-US" sz="1200" b="1" dirty="0">
              <a:solidFill>
                <a:srgbClr val="1D41D5"/>
              </a:solidFill>
              <a:latin typeface="仿宋" panose="02010609060101010101" charset="-122"/>
              <a:ea typeface="仿宋" panose="02010609060101010101" charset="-122"/>
              <a:cs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文本框 22"/>
          <p:cNvSpPr>
            <a:spLocks noChangeArrowheads="1"/>
          </p:cNvSpPr>
          <p:nvPr/>
        </p:nvSpPr>
        <p:spPr bwMode="auto">
          <a:xfrm>
            <a:off x="3969385" y="200660"/>
            <a:ext cx="6579870" cy="521970"/>
          </a:xfrm>
          <a:prstGeom prst="rect">
            <a:avLst/>
          </a:prstGeom>
          <a:noFill/>
          <a:ln w="9525">
            <a:noFill/>
            <a:miter lim="800000"/>
          </a:ln>
        </p:spPr>
        <p:txBody>
          <a:bodyPr wrap="square">
            <a:spAutoFit/>
          </a:bodyPr>
          <a:lstStyle/>
          <a:p>
            <a:r>
              <a:rPr lang="en-US" altLang="zh-CN" sz="2800" b="1" dirty="0">
                <a:solidFill>
                  <a:srgbClr val="0070C0"/>
                </a:solidFill>
                <a:latin typeface="微软雅黑" panose="020B0503020204020204" charset="-122"/>
                <a:ea typeface="微软雅黑" panose="020B0503020204020204" charset="-122"/>
                <a:sym typeface="微软雅黑" panose="020B0503020204020204" charset="-122"/>
              </a:rPr>
              <a:t>11.</a:t>
            </a:r>
            <a:r>
              <a:rPr lang="zh-CN" sz="2800" b="1" dirty="0">
                <a:solidFill>
                  <a:srgbClr val="0070C0"/>
                </a:solidFill>
                <a:latin typeface="微软雅黑" panose="020B0503020204020204" charset="-122"/>
                <a:ea typeface="微软雅黑" panose="020B0503020204020204" charset="-122"/>
                <a:sym typeface="微软雅黑" panose="020B0503020204020204" charset="-122"/>
              </a:rPr>
              <a:t>弄虚作假责任追究</a:t>
            </a:r>
            <a:endParaRPr lang="zh-CN" sz="2800" b="1" dirty="0">
              <a:solidFill>
                <a:srgbClr val="0070C0"/>
              </a:solidFill>
              <a:latin typeface="微软雅黑" panose="020B0503020204020204" charset="-122"/>
              <a:ea typeface="微软雅黑" panose="020B0503020204020204" charset="-122"/>
              <a:sym typeface="微软雅黑" panose="020B0503020204020204" charset="-122"/>
            </a:endParaRPr>
          </a:p>
        </p:txBody>
      </p:sp>
      <p:sp>
        <p:nvSpPr>
          <p:cNvPr id="8" name="object 2"/>
          <p:cNvSpPr/>
          <p:nvPr/>
        </p:nvSpPr>
        <p:spPr>
          <a:xfrm>
            <a:off x="0" y="6429755"/>
            <a:ext cx="12192000" cy="428244"/>
          </a:xfrm>
          <a:prstGeom prst="rect">
            <a:avLst/>
          </a:prstGeom>
          <a:blipFill>
            <a:blip r:embed="rId1" cstate="print"/>
            <a:stretch>
              <a:fillRect/>
            </a:stretch>
          </a:blipFill>
        </p:spPr>
        <p:txBody>
          <a:bodyPr wrap="square" lIns="0" tIns="0" rIns="0" bIns="0" rtlCol="0"/>
          <a:p/>
        </p:txBody>
      </p:sp>
      <p:sp>
        <p:nvSpPr>
          <p:cNvPr id="9" name="object 3"/>
          <p:cNvSpPr/>
          <p:nvPr/>
        </p:nvSpPr>
        <p:spPr>
          <a:xfrm>
            <a:off x="0" y="338455"/>
            <a:ext cx="3324860" cy="474980"/>
          </a:xfrm>
          <a:custGeom>
            <a:avLst/>
            <a:gdLst/>
            <a:ahLst/>
            <a:cxnLst/>
            <a:rect l="l" t="t" r="r" b="b"/>
            <a:pathLst>
              <a:path w="2438400" h="474980">
                <a:moveTo>
                  <a:pt x="0" y="474472"/>
                </a:moveTo>
                <a:lnTo>
                  <a:pt x="2438400" y="474472"/>
                </a:lnTo>
                <a:lnTo>
                  <a:pt x="2438400" y="0"/>
                </a:lnTo>
                <a:lnTo>
                  <a:pt x="0" y="0"/>
                </a:lnTo>
                <a:lnTo>
                  <a:pt x="0" y="474472"/>
                </a:lnTo>
                <a:close/>
              </a:path>
            </a:pathLst>
          </a:custGeom>
          <a:solidFill>
            <a:srgbClr val="2D75B6"/>
          </a:solidFill>
        </p:spPr>
        <p:txBody>
          <a:bodyPr wrap="square" lIns="0" tIns="0" rIns="0" bIns="0" rtlCol="0"/>
          <a:p/>
        </p:txBody>
      </p:sp>
      <p:sp>
        <p:nvSpPr>
          <p:cNvPr id="10" name="object 5"/>
          <p:cNvSpPr/>
          <p:nvPr/>
        </p:nvSpPr>
        <p:spPr>
          <a:xfrm>
            <a:off x="3324860" y="338200"/>
            <a:ext cx="586740" cy="490855"/>
          </a:xfrm>
          <a:custGeom>
            <a:avLst/>
            <a:gdLst/>
            <a:ahLst/>
            <a:cxnLst/>
            <a:rect l="l" t="t" r="r" b="b"/>
            <a:pathLst>
              <a:path w="586739" h="490855">
                <a:moveTo>
                  <a:pt x="586739" y="490728"/>
                </a:moveTo>
                <a:lnTo>
                  <a:pt x="0" y="490728"/>
                </a:lnTo>
                <a:lnTo>
                  <a:pt x="0" y="0"/>
                </a:lnTo>
                <a:lnTo>
                  <a:pt x="586739" y="490728"/>
                </a:lnTo>
                <a:close/>
              </a:path>
            </a:pathLst>
          </a:custGeom>
          <a:solidFill>
            <a:srgbClr val="2D75B6"/>
          </a:solidFill>
        </p:spPr>
        <p:txBody>
          <a:bodyPr wrap="square" lIns="0" tIns="0" rIns="0" bIns="0" rtlCol="0"/>
          <a:p/>
        </p:txBody>
      </p:sp>
      <p:sp>
        <p:nvSpPr>
          <p:cNvPr id="11" name="object 6"/>
          <p:cNvSpPr/>
          <p:nvPr/>
        </p:nvSpPr>
        <p:spPr>
          <a:xfrm>
            <a:off x="0" y="850900"/>
            <a:ext cx="12192000" cy="0"/>
          </a:xfrm>
          <a:custGeom>
            <a:avLst/>
            <a:gdLst/>
            <a:ahLst/>
            <a:cxnLst/>
            <a:rect l="l" t="t" r="r" b="b"/>
            <a:pathLst>
              <a:path w="12192000">
                <a:moveTo>
                  <a:pt x="0" y="0"/>
                </a:moveTo>
                <a:lnTo>
                  <a:pt x="12192000" y="0"/>
                </a:lnTo>
              </a:path>
            </a:pathLst>
          </a:custGeom>
          <a:ln w="76200">
            <a:solidFill>
              <a:srgbClr val="BEBEBE"/>
            </a:solidFill>
          </a:ln>
        </p:spPr>
        <p:txBody>
          <a:bodyPr wrap="square" lIns="0" tIns="0" rIns="0" bIns="0" rtlCol="0"/>
          <a:p/>
        </p:txBody>
      </p:sp>
      <p:sp>
        <p:nvSpPr>
          <p:cNvPr id="14" name="流程图: 过程 13"/>
          <p:cNvSpPr/>
          <p:nvPr/>
        </p:nvSpPr>
        <p:spPr>
          <a:xfrm>
            <a:off x="299085" y="1432560"/>
            <a:ext cx="1143000" cy="430530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solidFill>
                <a:srgbClr val="FF9D00"/>
              </a:solidFill>
            </a:endParaRPr>
          </a:p>
          <a:p>
            <a:pPr algn="ctr">
              <a:lnSpc>
                <a:spcPct val="160000"/>
              </a:lnSpc>
            </a:pPr>
            <a:r>
              <a:rPr lang="zh-CN" altLang="en-US" sz="2400">
                <a:solidFill>
                  <a:srgbClr val="FF9D00"/>
                </a:solidFill>
              </a:rPr>
              <a:t>弄虚</a:t>
            </a:r>
            <a:endParaRPr lang="zh-CN" altLang="en-US" sz="2400">
              <a:solidFill>
                <a:srgbClr val="FF9D00"/>
              </a:solidFill>
            </a:endParaRPr>
          </a:p>
          <a:p>
            <a:pPr algn="ctr">
              <a:lnSpc>
                <a:spcPct val="160000"/>
              </a:lnSpc>
            </a:pPr>
            <a:r>
              <a:rPr lang="zh-CN" altLang="en-US" sz="2400">
                <a:solidFill>
                  <a:srgbClr val="FF9D00"/>
                </a:solidFill>
              </a:rPr>
              <a:t>作假</a:t>
            </a:r>
            <a:endParaRPr lang="zh-CN" altLang="en-US" sz="2400">
              <a:solidFill>
                <a:srgbClr val="FF9D00"/>
              </a:solidFill>
            </a:endParaRPr>
          </a:p>
          <a:p>
            <a:pPr algn="ctr">
              <a:lnSpc>
                <a:spcPct val="160000"/>
              </a:lnSpc>
            </a:pPr>
            <a:r>
              <a:rPr lang="zh-CN" altLang="en-US" sz="2400">
                <a:solidFill>
                  <a:srgbClr val="FF9D00"/>
                </a:solidFill>
              </a:rPr>
              <a:t>责任</a:t>
            </a:r>
            <a:endParaRPr lang="zh-CN" altLang="en-US" sz="2400">
              <a:solidFill>
                <a:srgbClr val="FF9D00"/>
              </a:solidFill>
            </a:endParaRPr>
          </a:p>
          <a:p>
            <a:pPr algn="ctr">
              <a:lnSpc>
                <a:spcPct val="160000"/>
              </a:lnSpc>
            </a:pPr>
            <a:r>
              <a:rPr lang="zh-CN" altLang="en-US" sz="2400">
                <a:solidFill>
                  <a:srgbClr val="FF9D00"/>
                </a:solidFill>
              </a:rPr>
              <a:t>追究</a:t>
            </a:r>
            <a:endParaRPr lang="zh-CN" altLang="en-US" sz="2400">
              <a:solidFill>
                <a:srgbClr val="FF9D00"/>
              </a:solidFill>
            </a:endParaRPr>
          </a:p>
        </p:txBody>
      </p:sp>
      <p:cxnSp>
        <p:nvCxnSpPr>
          <p:cNvPr id="15" name="直接连接符 14"/>
          <p:cNvCxnSpPr>
            <a:stCxn id="14" idx="3"/>
          </p:cNvCxnSpPr>
          <p:nvPr/>
        </p:nvCxnSpPr>
        <p:spPr>
          <a:xfrm>
            <a:off x="1442085" y="3585210"/>
            <a:ext cx="1495425" cy="4445"/>
          </a:xfrm>
          <a:prstGeom prst="line">
            <a:avLst/>
          </a:prstGeom>
          <a:ln w="38100"/>
        </p:spPr>
        <p:style>
          <a:lnRef idx="3">
            <a:schemeClr val="accent1"/>
          </a:lnRef>
          <a:fillRef idx="0">
            <a:schemeClr val="accent1"/>
          </a:fillRef>
          <a:effectRef idx="2">
            <a:schemeClr val="accent1"/>
          </a:effectRef>
          <a:fontRef idx="minor">
            <a:schemeClr val="tx1"/>
          </a:fontRef>
        </p:style>
      </p:cxnSp>
      <p:cxnSp>
        <p:nvCxnSpPr>
          <p:cNvPr id="16" name="直接连接符 15"/>
          <p:cNvCxnSpPr/>
          <p:nvPr/>
        </p:nvCxnSpPr>
        <p:spPr>
          <a:xfrm>
            <a:off x="1861820" y="1657350"/>
            <a:ext cx="5715" cy="395732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7" name="矩形 16"/>
          <p:cNvSpPr/>
          <p:nvPr/>
        </p:nvSpPr>
        <p:spPr>
          <a:xfrm>
            <a:off x="2400935" y="1333500"/>
            <a:ext cx="7865745" cy="706755"/>
          </a:xfrm>
          <a:prstGeom prst="rect">
            <a:avLst/>
          </a:prstGeom>
          <a:solidFill>
            <a:schemeClr val="accent1">
              <a:lumMod val="60000"/>
              <a:lumOff val="40000"/>
            </a:schemeClr>
          </a:solidFill>
          <a:ln w="12700">
            <a:solidFill>
              <a:schemeClr val="accent1">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scene3d>
              <a:camera prst="orthographicFront"/>
              <a:lightRig rig="threePt" dir="t"/>
            </a:scene3d>
          </a:bodyPr>
          <a:p>
            <a:pPr eaLnBrk="0" hangingPunct="0">
              <a:lnSpc>
                <a:spcPct val="120000"/>
              </a:lnSpc>
              <a:spcBef>
                <a:spcPts val="0"/>
              </a:spcBef>
              <a:spcAft>
                <a:spcPts val="0"/>
              </a:spcAft>
            </a:pPr>
            <a:r>
              <a:rPr sz="1600" b="1" dirty="0">
                <a:solidFill>
                  <a:schemeClr val="tx1"/>
                </a:solidFill>
                <a:latin typeface="仿宋" panose="02010609060101010101" charset="-122"/>
                <a:ea typeface="仿宋" panose="02010609060101010101" charset="-122"/>
                <a:cs typeface="仿宋" panose="02010609060101010101" charset="-122"/>
                <a:sym typeface="+mn-ea"/>
              </a:rPr>
              <a:t>各类检查中，发现弄虚作假的，触犯上级部门、招贤矿业红线的按照相关规定考核。</a:t>
            </a:r>
            <a:endParaRPr sz="1600" b="1" dirty="0">
              <a:solidFill>
                <a:schemeClr val="tx1"/>
              </a:solidFill>
              <a:latin typeface="仿宋" panose="02010609060101010101" charset="-122"/>
              <a:ea typeface="仿宋" panose="02010609060101010101" charset="-122"/>
              <a:cs typeface="仿宋" panose="02010609060101010101" charset="-122"/>
              <a:sym typeface="+mn-ea"/>
            </a:endParaRPr>
          </a:p>
        </p:txBody>
      </p:sp>
      <p:sp>
        <p:nvSpPr>
          <p:cNvPr id="2" name="矩形 1"/>
          <p:cNvSpPr/>
          <p:nvPr/>
        </p:nvSpPr>
        <p:spPr>
          <a:xfrm>
            <a:off x="2400935" y="3042285"/>
            <a:ext cx="7865110" cy="1195705"/>
          </a:xfrm>
          <a:prstGeom prst="rect">
            <a:avLst/>
          </a:prstGeom>
          <a:solidFill>
            <a:schemeClr val="accent1">
              <a:lumMod val="40000"/>
              <a:lumOff val="60000"/>
            </a:schemeClr>
          </a:solidFill>
          <a:ln w="12700">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scene3d>
              <a:camera prst="orthographicFront"/>
              <a:lightRig rig="threePt" dir="t"/>
            </a:scene3d>
          </a:bodyPr>
          <a:p>
            <a:pPr lvl="0" algn="l" eaLnBrk="0" hangingPunct="0">
              <a:lnSpc>
                <a:spcPct val="120000"/>
              </a:lnSpc>
              <a:spcBef>
                <a:spcPts val="0"/>
              </a:spcBef>
              <a:spcAft>
                <a:spcPts val="0"/>
              </a:spcAft>
              <a:buClrTx/>
              <a:buSzTx/>
              <a:buFontTx/>
              <a:buNone/>
            </a:pPr>
            <a:r>
              <a:rPr lang="zh-CN" altLang="en-US" sz="1600" b="1" dirty="0">
                <a:solidFill>
                  <a:srgbClr val="1D41D5"/>
                </a:solidFill>
                <a:latin typeface="仿宋" panose="02010609060101010101" charset="-122"/>
                <a:ea typeface="仿宋" panose="02010609060101010101" charset="-122"/>
                <a:cs typeface="仿宋" panose="02010609060101010101" charset="-122"/>
                <a:sym typeface="+mn-ea"/>
              </a:rPr>
              <a:t>现场打钻、安全监控、瓦斯抽采、重大设备检修及“一通三防”、防治水、机电和事故报告、调查、处理，干部下井及记录、统计等方面弄虚作假行为，根据追查报告认定，扣除单位党政负责人绩效工资2000～10000元。触犯法律的，依法追究相关法律责任。</a:t>
            </a:r>
            <a:endParaRPr lang="zh-CN" altLang="en-US" sz="1600" b="1" dirty="0">
              <a:solidFill>
                <a:srgbClr val="1D41D5"/>
              </a:solidFill>
              <a:latin typeface="仿宋" panose="02010609060101010101" charset="-122"/>
              <a:ea typeface="仿宋" panose="02010609060101010101" charset="-122"/>
              <a:cs typeface="仿宋" panose="02010609060101010101" charset="-122"/>
              <a:sym typeface="+mn-ea"/>
            </a:endParaRPr>
          </a:p>
        </p:txBody>
      </p:sp>
      <p:cxnSp>
        <p:nvCxnSpPr>
          <p:cNvPr id="7" name="直接连接符 6"/>
          <p:cNvCxnSpPr/>
          <p:nvPr/>
        </p:nvCxnSpPr>
        <p:spPr>
          <a:xfrm flipH="1">
            <a:off x="1853565" y="1676400"/>
            <a:ext cx="548005" cy="190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flipH="1" flipV="1">
            <a:off x="1856105" y="5603240"/>
            <a:ext cx="545465" cy="5715"/>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 name="矩形 2"/>
          <p:cNvSpPr/>
          <p:nvPr>
            <p:custDataLst>
              <p:tags r:id="rId2"/>
            </p:custDataLst>
          </p:nvPr>
        </p:nvSpPr>
        <p:spPr>
          <a:xfrm>
            <a:off x="2401570" y="5008245"/>
            <a:ext cx="7865110" cy="1195705"/>
          </a:xfrm>
          <a:prstGeom prst="rect">
            <a:avLst/>
          </a:prstGeom>
          <a:solidFill>
            <a:schemeClr val="accent1">
              <a:lumMod val="40000"/>
              <a:lumOff val="60000"/>
            </a:schemeClr>
          </a:solidFill>
          <a:ln w="12700">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scene3d>
              <a:camera prst="orthographicFront"/>
              <a:lightRig rig="threePt" dir="t"/>
            </a:scene3d>
          </a:bodyPr>
          <a:p>
            <a:pPr lvl="0" algn="l" eaLnBrk="0" hangingPunct="0">
              <a:lnSpc>
                <a:spcPct val="120000"/>
              </a:lnSpc>
              <a:spcBef>
                <a:spcPts val="0"/>
              </a:spcBef>
              <a:spcAft>
                <a:spcPts val="0"/>
              </a:spcAft>
              <a:buClrTx/>
              <a:buSzTx/>
              <a:buFontTx/>
              <a:buNone/>
            </a:pPr>
            <a:r>
              <a:rPr lang="zh-CN" altLang="en-US" sz="1600" b="1" dirty="0">
                <a:solidFill>
                  <a:srgbClr val="1D41D5"/>
                </a:solidFill>
                <a:latin typeface="仿宋" panose="02010609060101010101" charset="-122"/>
                <a:ea typeface="仿宋" panose="02010609060101010101" charset="-122"/>
                <a:cs typeface="仿宋" panose="02010609060101010101" charset="-122"/>
                <a:sym typeface="+mn-ea"/>
              </a:rPr>
              <a:t>关闭、破坏直接关系生产安全的监控、报警、防护、救生设备、设施，或者篡改、隐瞒、销毁其相关数据、信息的或弄虚作假的，责任单位党政负责人给予行政记大过及以上处分，各扣除绩效工资1万元；分管副职、责任队长、直接责任人扣除绩效工资1万～2万元。触犯法律的，依法追究相关法律责任。</a:t>
            </a:r>
            <a:endParaRPr lang="zh-CN" altLang="en-US" sz="1600" b="1" dirty="0">
              <a:solidFill>
                <a:srgbClr val="1D41D5"/>
              </a:solidFill>
              <a:latin typeface="仿宋" panose="02010609060101010101" charset="-122"/>
              <a:ea typeface="仿宋" panose="02010609060101010101" charset="-122"/>
              <a:cs typeface="仿宋" panose="02010609060101010101"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文本框 22"/>
          <p:cNvSpPr>
            <a:spLocks noChangeArrowheads="1"/>
          </p:cNvSpPr>
          <p:nvPr/>
        </p:nvSpPr>
        <p:spPr bwMode="auto">
          <a:xfrm>
            <a:off x="3969385" y="200660"/>
            <a:ext cx="6579870" cy="521970"/>
          </a:xfrm>
          <a:prstGeom prst="rect">
            <a:avLst/>
          </a:prstGeom>
          <a:noFill/>
          <a:ln w="9525">
            <a:noFill/>
            <a:miter lim="800000"/>
          </a:ln>
        </p:spPr>
        <p:txBody>
          <a:bodyPr wrap="square">
            <a:spAutoFit/>
          </a:bodyPr>
          <a:lstStyle/>
          <a:p>
            <a:r>
              <a:rPr lang="en-US" altLang="zh-CN" sz="2800" b="1" dirty="0">
                <a:solidFill>
                  <a:srgbClr val="0070C0"/>
                </a:solidFill>
                <a:latin typeface="微软雅黑" panose="020B0503020204020204" charset="-122"/>
                <a:ea typeface="微软雅黑" panose="020B0503020204020204" charset="-122"/>
                <a:sym typeface="微软雅黑" panose="020B0503020204020204" charset="-122"/>
              </a:rPr>
              <a:t>12.</a:t>
            </a:r>
            <a:r>
              <a:rPr lang="zh-CN" sz="2800" b="1" dirty="0">
                <a:solidFill>
                  <a:srgbClr val="0070C0"/>
                </a:solidFill>
                <a:latin typeface="微软雅黑" panose="020B0503020204020204" charset="-122"/>
                <a:ea typeface="微软雅黑" panose="020B0503020204020204" charset="-122"/>
                <a:sym typeface="微软雅黑" panose="020B0503020204020204" charset="-122"/>
              </a:rPr>
              <a:t>技术管理</a:t>
            </a:r>
            <a:r>
              <a:rPr lang="zh-CN" sz="2800" b="1" dirty="0">
                <a:solidFill>
                  <a:srgbClr val="0070C0"/>
                </a:solidFill>
                <a:latin typeface="微软雅黑" panose="020B0503020204020204" charset="-122"/>
                <a:ea typeface="微软雅黑" panose="020B0503020204020204" charset="-122"/>
                <a:sym typeface="微软雅黑" panose="020B0503020204020204" charset="-122"/>
              </a:rPr>
              <a:t>责任追究</a:t>
            </a:r>
            <a:endParaRPr lang="zh-CN" sz="2800" b="1" dirty="0">
              <a:solidFill>
                <a:srgbClr val="0070C0"/>
              </a:solidFill>
              <a:latin typeface="微软雅黑" panose="020B0503020204020204" charset="-122"/>
              <a:ea typeface="微软雅黑" panose="020B0503020204020204" charset="-122"/>
              <a:sym typeface="微软雅黑" panose="020B0503020204020204" charset="-122"/>
            </a:endParaRPr>
          </a:p>
        </p:txBody>
      </p:sp>
      <p:sp>
        <p:nvSpPr>
          <p:cNvPr id="8" name="object 2"/>
          <p:cNvSpPr/>
          <p:nvPr/>
        </p:nvSpPr>
        <p:spPr>
          <a:xfrm>
            <a:off x="0" y="6429755"/>
            <a:ext cx="12192000" cy="428244"/>
          </a:xfrm>
          <a:prstGeom prst="rect">
            <a:avLst/>
          </a:prstGeom>
          <a:blipFill>
            <a:blip r:embed="rId1" cstate="print"/>
            <a:stretch>
              <a:fillRect/>
            </a:stretch>
          </a:blipFill>
        </p:spPr>
        <p:txBody>
          <a:bodyPr wrap="square" lIns="0" tIns="0" rIns="0" bIns="0" rtlCol="0"/>
          <a:p/>
        </p:txBody>
      </p:sp>
      <p:sp>
        <p:nvSpPr>
          <p:cNvPr id="9" name="object 3"/>
          <p:cNvSpPr/>
          <p:nvPr/>
        </p:nvSpPr>
        <p:spPr>
          <a:xfrm>
            <a:off x="0" y="338455"/>
            <a:ext cx="3324860" cy="474980"/>
          </a:xfrm>
          <a:custGeom>
            <a:avLst/>
            <a:gdLst/>
            <a:ahLst/>
            <a:cxnLst/>
            <a:rect l="l" t="t" r="r" b="b"/>
            <a:pathLst>
              <a:path w="2438400" h="474980">
                <a:moveTo>
                  <a:pt x="0" y="474472"/>
                </a:moveTo>
                <a:lnTo>
                  <a:pt x="2438400" y="474472"/>
                </a:lnTo>
                <a:lnTo>
                  <a:pt x="2438400" y="0"/>
                </a:lnTo>
                <a:lnTo>
                  <a:pt x="0" y="0"/>
                </a:lnTo>
                <a:lnTo>
                  <a:pt x="0" y="474472"/>
                </a:lnTo>
                <a:close/>
              </a:path>
            </a:pathLst>
          </a:custGeom>
          <a:solidFill>
            <a:srgbClr val="2D75B6"/>
          </a:solidFill>
        </p:spPr>
        <p:txBody>
          <a:bodyPr wrap="square" lIns="0" tIns="0" rIns="0" bIns="0" rtlCol="0"/>
          <a:p/>
        </p:txBody>
      </p:sp>
      <p:sp>
        <p:nvSpPr>
          <p:cNvPr id="10" name="object 5"/>
          <p:cNvSpPr/>
          <p:nvPr/>
        </p:nvSpPr>
        <p:spPr>
          <a:xfrm>
            <a:off x="3324860" y="338200"/>
            <a:ext cx="586740" cy="490855"/>
          </a:xfrm>
          <a:custGeom>
            <a:avLst/>
            <a:gdLst/>
            <a:ahLst/>
            <a:cxnLst/>
            <a:rect l="l" t="t" r="r" b="b"/>
            <a:pathLst>
              <a:path w="586739" h="490855">
                <a:moveTo>
                  <a:pt x="586739" y="490728"/>
                </a:moveTo>
                <a:lnTo>
                  <a:pt x="0" y="490728"/>
                </a:lnTo>
                <a:lnTo>
                  <a:pt x="0" y="0"/>
                </a:lnTo>
                <a:lnTo>
                  <a:pt x="586739" y="490728"/>
                </a:lnTo>
                <a:close/>
              </a:path>
            </a:pathLst>
          </a:custGeom>
          <a:solidFill>
            <a:srgbClr val="2D75B6"/>
          </a:solidFill>
        </p:spPr>
        <p:txBody>
          <a:bodyPr wrap="square" lIns="0" tIns="0" rIns="0" bIns="0" rtlCol="0"/>
          <a:p/>
        </p:txBody>
      </p:sp>
      <p:sp>
        <p:nvSpPr>
          <p:cNvPr id="11" name="object 6"/>
          <p:cNvSpPr/>
          <p:nvPr/>
        </p:nvSpPr>
        <p:spPr>
          <a:xfrm>
            <a:off x="0" y="850900"/>
            <a:ext cx="12192000" cy="0"/>
          </a:xfrm>
          <a:custGeom>
            <a:avLst/>
            <a:gdLst/>
            <a:ahLst/>
            <a:cxnLst/>
            <a:rect l="l" t="t" r="r" b="b"/>
            <a:pathLst>
              <a:path w="12192000">
                <a:moveTo>
                  <a:pt x="0" y="0"/>
                </a:moveTo>
                <a:lnTo>
                  <a:pt x="12192000" y="0"/>
                </a:lnTo>
              </a:path>
            </a:pathLst>
          </a:custGeom>
          <a:ln w="76200">
            <a:solidFill>
              <a:srgbClr val="BEBEBE"/>
            </a:solidFill>
          </a:ln>
        </p:spPr>
        <p:txBody>
          <a:bodyPr wrap="square" lIns="0" tIns="0" rIns="0" bIns="0" rtlCol="0"/>
          <a:p/>
        </p:txBody>
      </p:sp>
      <p:sp>
        <p:nvSpPr>
          <p:cNvPr id="14" name="流程图: 过程 13"/>
          <p:cNvSpPr/>
          <p:nvPr/>
        </p:nvSpPr>
        <p:spPr>
          <a:xfrm>
            <a:off x="299085" y="1432560"/>
            <a:ext cx="1143000" cy="430530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solidFill>
                <a:srgbClr val="FF9D00"/>
              </a:solidFill>
            </a:endParaRPr>
          </a:p>
          <a:p>
            <a:pPr algn="ctr">
              <a:lnSpc>
                <a:spcPct val="180000"/>
              </a:lnSpc>
            </a:pPr>
            <a:r>
              <a:rPr lang="zh-CN" altLang="en-US" sz="2400">
                <a:solidFill>
                  <a:srgbClr val="FF9D00"/>
                </a:solidFill>
              </a:rPr>
              <a:t>技术</a:t>
            </a:r>
            <a:endParaRPr lang="zh-CN" altLang="en-US" sz="2400">
              <a:solidFill>
                <a:srgbClr val="FF9D00"/>
              </a:solidFill>
            </a:endParaRPr>
          </a:p>
          <a:p>
            <a:pPr algn="ctr">
              <a:lnSpc>
                <a:spcPct val="180000"/>
              </a:lnSpc>
            </a:pPr>
            <a:r>
              <a:rPr lang="zh-CN" altLang="en-US" sz="2400">
                <a:solidFill>
                  <a:srgbClr val="FF9D00"/>
                </a:solidFill>
              </a:rPr>
              <a:t>管理</a:t>
            </a:r>
            <a:endParaRPr lang="zh-CN" altLang="en-US" sz="2400">
              <a:solidFill>
                <a:srgbClr val="FF9D00"/>
              </a:solidFill>
            </a:endParaRPr>
          </a:p>
          <a:p>
            <a:pPr algn="ctr">
              <a:lnSpc>
                <a:spcPct val="180000"/>
              </a:lnSpc>
            </a:pPr>
            <a:r>
              <a:rPr lang="zh-CN" altLang="en-US" sz="2400">
                <a:solidFill>
                  <a:srgbClr val="FF9D00"/>
                </a:solidFill>
              </a:rPr>
              <a:t>责任</a:t>
            </a:r>
            <a:endParaRPr lang="zh-CN" altLang="en-US" sz="2400">
              <a:solidFill>
                <a:srgbClr val="FF9D00"/>
              </a:solidFill>
            </a:endParaRPr>
          </a:p>
          <a:p>
            <a:pPr algn="ctr">
              <a:lnSpc>
                <a:spcPct val="180000"/>
              </a:lnSpc>
            </a:pPr>
            <a:r>
              <a:rPr lang="zh-CN" altLang="en-US" sz="2400">
                <a:solidFill>
                  <a:srgbClr val="FF9D00"/>
                </a:solidFill>
              </a:rPr>
              <a:t>追究</a:t>
            </a:r>
            <a:endParaRPr lang="zh-CN" altLang="en-US" sz="2400">
              <a:solidFill>
                <a:srgbClr val="FF9D00"/>
              </a:solidFill>
            </a:endParaRPr>
          </a:p>
        </p:txBody>
      </p:sp>
      <p:sp>
        <p:nvSpPr>
          <p:cNvPr id="4" name="矩形 3"/>
          <p:cNvSpPr/>
          <p:nvPr/>
        </p:nvSpPr>
        <p:spPr>
          <a:xfrm>
            <a:off x="2768600" y="3319780"/>
            <a:ext cx="5976620" cy="1619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0" name="文本框 19"/>
          <p:cNvSpPr txBox="1"/>
          <p:nvPr/>
        </p:nvSpPr>
        <p:spPr>
          <a:xfrm>
            <a:off x="1773555" y="3041015"/>
            <a:ext cx="800100" cy="737235"/>
          </a:xfrm>
          <a:prstGeom prst="rect">
            <a:avLst/>
          </a:prstGeom>
          <a:noFill/>
        </p:spPr>
        <p:txBody>
          <a:bodyPr wrap="square" rtlCol="0" anchor="t">
            <a:spAutoFit/>
          </a:bodyPr>
          <a:p>
            <a:r>
              <a:rPr lang="zh-CN" altLang="en-US" sz="1400"/>
              <a:t>存在以下情形之一</a:t>
            </a:r>
            <a:endParaRPr lang="zh-CN" altLang="en-US" sz="1400"/>
          </a:p>
        </p:txBody>
      </p:sp>
      <p:cxnSp>
        <p:nvCxnSpPr>
          <p:cNvPr id="31" name="直接连接符 30"/>
          <p:cNvCxnSpPr/>
          <p:nvPr/>
        </p:nvCxnSpPr>
        <p:spPr>
          <a:xfrm>
            <a:off x="3135630" y="2538730"/>
            <a:ext cx="657225" cy="78105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a:off x="5620385" y="2524760"/>
            <a:ext cx="695325" cy="93345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a:off x="6711950" y="2404110"/>
            <a:ext cx="681355" cy="1014730"/>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flipV="1">
            <a:off x="2887980" y="3478530"/>
            <a:ext cx="904875" cy="83312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flipV="1">
            <a:off x="6603365" y="3469005"/>
            <a:ext cx="809625" cy="852170"/>
          </a:xfrm>
          <a:prstGeom prst="line">
            <a:avLst/>
          </a:prstGeom>
        </p:spPr>
        <p:style>
          <a:lnRef idx="1">
            <a:schemeClr val="accent1"/>
          </a:lnRef>
          <a:fillRef idx="0">
            <a:schemeClr val="accent1"/>
          </a:fillRef>
          <a:effectRef idx="0">
            <a:schemeClr val="accent1"/>
          </a:effectRef>
          <a:fontRef idx="minor">
            <a:schemeClr val="tx1"/>
          </a:fontRef>
        </p:style>
      </p:cxnSp>
      <p:sp>
        <p:nvSpPr>
          <p:cNvPr id="38" name="等腰三角形 37"/>
          <p:cNvSpPr/>
          <p:nvPr/>
        </p:nvSpPr>
        <p:spPr>
          <a:xfrm rot="5400000">
            <a:off x="8632825" y="2914650"/>
            <a:ext cx="1259840" cy="102933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0" name="圆角矩形 39"/>
          <p:cNvSpPr/>
          <p:nvPr/>
        </p:nvSpPr>
        <p:spPr>
          <a:xfrm>
            <a:off x="9841865" y="1932305"/>
            <a:ext cx="1945640" cy="3700780"/>
          </a:xfrm>
          <a:prstGeom prst="roundRect">
            <a:avLst>
              <a:gd name="adj" fmla="val 9450"/>
            </a:avLst>
          </a:prstGeom>
          <a:solidFill>
            <a:schemeClr val="accent1">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2927" tIns="41463" rIns="82927" bIns="41463" rtlCol="0" anchor="ctr"/>
          <a:p>
            <a:pPr algn="ctr"/>
            <a:endParaRPr lang="zh-CN" altLang="en-US"/>
          </a:p>
        </p:txBody>
      </p:sp>
      <p:sp>
        <p:nvSpPr>
          <p:cNvPr id="41" name="TextBox 29"/>
          <p:cNvSpPr txBox="1"/>
          <p:nvPr/>
        </p:nvSpPr>
        <p:spPr>
          <a:xfrm>
            <a:off x="9996170" y="2305050"/>
            <a:ext cx="1630680" cy="3199130"/>
          </a:xfrm>
          <a:prstGeom prst="rect">
            <a:avLst/>
          </a:prstGeom>
          <a:noFill/>
        </p:spPr>
        <p:txBody>
          <a:bodyPr wrap="square" lIns="0" tIns="0" rIns="0" bIns="0" rtlCol="0">
            <a:spAutoFit/>
          </a:bodyPr>
          <a:p>
            <a:pPr indent="304800" algn="just" fontAlgn="base">
              <a:lnSpc>
                <a:spcPct val="130000"/>
              </a:lnSpc>
              <a:spcBef>
                <a:spcPts val="0"/>
              </a:spcBef>
              <a:spcAft>
                <a:spcPts val="0"/>
              </a:spcAft>
            </a:pPr>
            <a:r>
              <a:rPr sz="1600" b="1">
                <a:solidFill>
                  <a:srgbClr val="FFFF00"/>
                </a:solidFill>
                <a:latin typeface="仿宋" panose="02010609060101010101" charset="-122"/>
                <a:ea typeface="仿宋" panose="02010609060101010101" charset="-122"/>
              </a:rPr>
              <a:t>情节较轻的，给予相关责任人通报批评，扣除绩效工资</a:t>
            </a:r>
            <a:r>
              <a:rPr lang="en-US" sz="1600" b="1">
                <a:solidFill>
                  <a:srgbClr val="FFFF00"/>
                </a:solidFill>
                <a:latin typeface="仿宋" panose="02010609060101010101" charset="-122"/>
                <a:ea typeface="仿宋" panose="02010609060101010101" charset="-122"/>
              </a:rPr>
              <a:t>5</a:t>
            </a:r>
            <a:r>
              <a:rPr sz="1600" b="1">
                <a:solidFill>
                  <a:srgbClr val="FFFF00"/>
                </a:solidFill>
                <a:latin typeface="仿宋" panose="02010609060101010101" charset="-122"/>
                <a:ea typeface="仿宋" panose="02010609060101010101" charset="-122"/>
              </a:rPr>
              <a:t>00-2000元；</a:t>
            </a:r>
            <a:r>
              <a:rPr sz="1600" b="1">
                <a:solidFill>
                  <a:srgbClr val="FF0000"/>
                </a:solidFill>
                <a:latin typeface="仿宋" panose="02010609060101010101" charset="-122"/>
                <a:ea typeface="仿宋" panose="02010609060101010101" charset="-122"/>
              </a:rPr>
              <a:t>情节严重的，给予行政警告处分；造成事故的，给予行政记过直至撤职处分。</a:t>
            </a:r>
            <a:endParaRPr sz="1600" b="1">
              <a:solidFill>
                <a:srgbClr val="FF0000"/>
              </a:solidFill>
              <a:latin typeface="仿宋" panose="02010609060101010101" charset="-122"/>
              <a:ea typeface="仿宋" panose="02010609060101010101" charset="-122"/>
            </a:endParaRPr>
          </a:p>
        </p:txBody>
      </p:sp>
      <p:pic>
        <p:nvPicPr>
          <p:cNvPr id="42" name="图片 41" descr="303b32313537343431303bb8d0ccbebac5"/>
          <p:cNvPicPr>
            <a:picLocks noChangeAspect="1"/>
          </p:cNvPicPr>
          <p:nvPr/>
        </p:nvPicPr>
        <p:blipFill>
          <a:blip r:embed="rId2"/>
          <a:stretch>
            <a:fillRect/>
          </a:stretch>
        </p:blipFill>
        <p:spPr>
          <a:xfrm>
            <a:off x="9959340" y="813435"/>
            <a:ext cx="1711325" cy="1711325"/>
          </a:xfrm>
          <a:prstGeom prst="rect">
            <a:avLst/>
          </a:prstGeom>
        </p:spPr>
      </p:pic>
      <p:sp>
        <p:nvSpPr>
          <p:cNvPr id="46" name="TextBox 29"/>
          <p:cNvSpPr txBox="1"/>
          <p:nvPr/>
        </p:nvSpPr>
        <p:spPr>
          <a:xfrm>
            <a:off x="2024380" y="1145540"/>
            <a:ext cx="1111250" cy="1400175"/>
          </a:xfrm>
          <a:prstGeom prst="rect">
            <a:avLst/>
          </a:prstGeom>
          <a:noFill/>
          <a:ln>
            <a:solidFill>
              <a:srgbClr val="1D41D5"/>
            </a:solidFill>
          </a:ln>
        </p:spPr>
        <p:txBody>
          <a:bodyPr wrap="square" lIns="0" tIns="0" rIns="0" bIns="0" rtlCol="0">
            <a:spAutoFit/>
          </a:bodyPr>
          <a:p>
            <a:pPr indent="0" algn="just" fontAlgn="base">
              <a:lnSpc>
                <a:spcPct val="130000"/>
              </a:lnSpc>
              <a:spcBef>
                <a:spcPts val="0"/>
              </a:spcBef>
              <a:spcAft>
                <a:spcPts val="0"/>
              </a:spcAft>
            </a:pPr>
            <a:r>
              <a:rPr sz="1000" b="1">
                <a:solidFill>
                  <a:srgbClr val="1D41D5"/>
                </a:solidFill>
                <a:uFillTx/>
                <a:latin typeface="仿宋" panose="02010609060101010101" charset="-122"/>
                <a:ea typeface="仿宋" panose="02010609060101010101" charset="-122"/>
              </a:rPr>
              <a:t>被行业监管部门或上级部门检查发现违反安全生产法律</a:t>
            </a:r>
            <a:endParaRPr sz="1000" b="1">
              <a:solidFill>
                <a:srgbClr val="1D41D5"/>
              </a:solidFill>
              <a:uFillTx/>
              <a:latin typeface="仿宋" panose="02010609060101010101" charset="-122"/>
              <a:ea typeface="仿宋" panose="02010609060101010101" charset="-122"/>
            </a:endParaRPr>
          </a:p>
          <a:p>
            <a:pPr indent="0" algn="just" fontAlgn="base">
              <a:lnSpc>
                <a:spcPct val="130000"/>
              </a:lnSpc>
              <a:spcBef>
                <a:spcPts val="0"/>
              </a:spcBef>
              <a:spcAft>
                <a:spcPts val="0"/>
              </a:spcAft>
            </a:pPr>
            <a:r>
              <a:rPr sz="1000" b="1">
                <a:solidFill>
                  <a:srgbClr val="1D41D5"/>
                </a:solidFill>
                <a:uFillTx/>
                <a:latin typeface="仿宋" panose="02010609060101010101" charset="-122"/>
                <a:ea typeface="仿宋" panose="02010609060101010101" charset="-122"/>
              </a:rPr>
              <a:t>法规、规章、规范标准和上级部门有关技术管理工作规定。</a:t>
            </a:r>
            <a:endParaRPr sz="1000" b="1">
              <a:solidFill>
                <a:srgbClr val="1D41D5"/>
              </a:solidFill>
              <a:uFillTx/>
              <a:latin typeface="仿宋" panose="02010609060101010101" charset="-122"/>
              <a:ea typeface="仿宋" panose="02010609060101010101" charset="-122"/>
            </a:endParaRPr>
          </a:p>
        </p:txBody>
      </p:sp>
      <p:sp>
        <p:nvSpPr>
          <p:cNvPr id="47" name="TextBox 29"/>
          <p:cNvSpPr txBox="1"/>
          <p:nvPr/>
        </p:nvSpPr>
        <p:spPr>
          <a:xfrm>
            <a:off x="1865630" y="4311650"/>
            <a:ext cx="1038225" cy="1438275"/>
          </a:xfrm>
          <a:prstGeom prst="rect">
            <a:avLst/>
          </a:prstGeom>
          <a:noFill/>
          <a:ln>
            <a:solidFill>
              <a:srgbClr val="1D41D5"/>
            </a:solidFill>
          </a:ln>
        </p:spPr>
        <p:txBody>
          <a:bodyPr wrap="square" lIns="0" tIns="0" rIns="0" bIns="0" rtlCol="0">
            <a:spAutoFit/>
          </a:bodyPr>
          <a:p>
            <a:pPr indent="0" algn="just" fontAlgn="base">
              <a:lnSpc>
                <a:spcPct val="130000"/>
              </a:lnSpc>
              <a:spcBef>
                <a:spcPts val="0"/>
              </a:spcBef>
              <a:spcAft>
                <a:spcPts val="0"/>
              </a:spcAft>
            </a:pPr>
            <a:r>
              <a:rPr sz="1200" b="1">
                <a:solidFill>
                  <a:srgbClr val="1D41D5"/>
                </a:solidFill>
                <a:latin typeface="仿宋" panose="02010609060101010101" charset="-122"/>
                <a:ea typeface="仿宋" panose="02010609060101010101" charset="-122"/>
              </a:rPr>
              <a:t>违反作业规程、安全技术措施“集中会审”和科（区）长组织贯彻等要求。</a:t>
            </a:r>
            <a:endParaRPr lang="zh-CN" altLang="en-US" sz="1200" b="1" dirty="0">
              <a:solidFill>
                <a:srgbClr val="1D41D5"/>
              </a:solidFill>
              <a:latin typeface="仿宋" panose="02010609060101010101" charset="-122"/>
              <a:ea typeface="仿宋" panose="02010609060101010101" charset="-122"/>
              <a:cs typeface="宋体" panose="02010600030101010101" pitchFamily="2" charset="-122"/>
            </a:endParaRPr>
          </a:p>
        </p:txBody>
      </p:sp>
      <p:sp>
        <p:nvSpPr>
          <p:cNvPr id="48" name="TextBox 29"/>
          <p:cNvSpPr txBox="1"/>
          <p:nvPr/>
        </p:nvSpPr>
        <p:spPr>
          <a:xfrm>
            <a:off x="4507230" y="1086485"/>
            <a:ext cx="1113155" cy="1438275"/>
          </a:xfrm>
          <a:prstGeom prst="rect">
            <a:avLst/>
          </a:prstGeom>
          <a:noFill/>
          <a:ln>
            <a:solidFill>
              <a:srgbClr val="1D41D5"/>
            </a:solidFill>
          </a:ln>
        </p:spPr>
        <p:txBody>
          <a:bodyPr wrap="square" lIns="0" tIns="0" rIns="0" bIns="0" rtlCol="0">
            <a:spAutoFit/>
          </a:bodyPr>
          <a:p>
            <a:pPr indent="0" algn="just" fontAlgn="base">
              <a:lnSpc>
                <a:spcPct val="130000"/>
              </a:lnSpc>
              <a:spcBef>
                <a:spcPts val="0"/>
              </a:spcBef>
              <a:spcAft>
                <a:spcPts val="0"/>
              </a:spcAft>
            </a:pPr>
            <a:r>
              <a:rPr sz="1200" b="1">
                <a:solidFill>
                  <a:srgbClr val="1D41D5"/>
                </a:solidFill>
                <a:latin typeface="仿宋" panose="02010609060101010101" charset="-122"/>
                <a:ea typeface="仿宋" panose="02010609060101010101" charset="-122"/>
              </a:rPr>
              <a:t>未执行总工程师、生产技术部、部门技术负责人依法依规作出的技术决策或下达的技术指令。</a:t>
            </a:r>
            <a:endParaRPr lang="zh-CN" altLang="en-US" sz="1200" b="1" dirty="0">
              <a:solidFill>
                <a:srgbClr val="1D41D5"/>
              </a:solidFill>
              <a:latin typeface="仿宋" panose="02010609060101010101" charset="-122"/>
              <a:ea typeface="仿宋" panose="02010609060101010101" charset="-122"/>
              <a:cs typeface="宋体" panose="02010600030101010101" pitchFamily="2" charset="-122"/>
            </a:endParaRPr>
          </a:p>
        </p:txBody>
      </p:sp>
      <p:sp>
        <p:nvSpPr>
          <p:cNvPr id="49" name="TextBox 29"/>
          <p:cNvSpPr txBox="1"/>
          <p:nvPr/>
        </p:nvSpPr>
        <p:spPr>
          <a:xfrm>
            <a:off x="7637780" y="4391660"/>
            <a:ext cx="657860" cy="1118235"/>
          </a:xfrm>
          <a:prstGeom prst="rect">
            <a:avLst/>
          </a:prstGeom>
          <a:noFill/>
          <a:ln>
            <a:solidFill>
              <a:srgbClr val="1D41D5"/>
            </a:solidFill>
          </a:ln>
        </p:spPr>
        <p:txBody>
          <a:bodyPr wrap="square" lIns="0" tIns="0" rIns="0" bIns="0" rtlCol="0">
            <a:spAutoFit/>
          </a:bodyPr>
          <a:p>
            <a:pPr indent="0" algn="just" fontAlgn="base">
              <a:lnSpc>
                <a:spcPct val="130000"/>
              </a:lnSpc>
              <a:spcBef>
                <a:spcPts val="0"/>
              </a:spcBef>
              <a:spcAft>
                <a:spcPts val="0"/>
              </a:spcAft>
            </a:pPr>
            <a:r>
              <a:rPr sz="1400" b="1">
                <a:solidFill>
                  <a:srgbClr val="1D41D5"/>
                </a:solidFill>
                <a:latin typeface="仿宋" panose="02010609060101010101" charset="-122"/>
                <a:ea typeface="仿宋" panose="02010609060101010101" charset="-122"/>
              </a:rPr>
              <a:t>擅自变更设计、规程、措施。</a:t>
            </a:r>
            <a:endParaRPr lang="zh-CN" altLang="en-US" sz="1400" b="1" dirty="0">
              <a:solidFill>
                <a:srgbClr val="1D41D5"/>
              </a:solidFill>
              <a:latin typeface="仿宋" panose="02010609060101010101" charset="-122"/>
              <a:ea typeface="仿宋" panose="02010609060101010101" charset="-122"/>
              <a:cs typeface="宋体" panose="02010600030101010101" pitchFamily="2" charset="-122"/>
            </a:endParaRPr>
          </a:p>
        </p:txBody>
      </p:sp>
      <p:sp>
        <p:nvSpPr>
          <p:cNvPr id="50" name="TextBox 29"/>
          <p:cNvSpPr txBox="1"/>
          <p:nvPr/>
        </p:nvSpPr>
        <p:spPr>
          <a:xfrm>
            <a:off x="4441825" y="4330700"/>
            <a:ext cx="1250315" cy="1600200"/>
          </a:xfrm>
          <a:prstGeom prst="rect">
            <a:avLst/>
          </a:prstGeom>
          <a:noFill/>
          <a:ln>
            <a:solidFill>
              <a:srgbClr val="1D41D5"/>
            </a:solidFill>
          </a:ln>
        </p:spPr>
        <p:txBody>
          <a:bodyPr wrap="square" lIns="0" tIns="0" rIns="0" bIns="0" rtlCol="0">
            <a:spAutoFit/>
          </a:bodyPr>
          <a:p>
            <a:pPr indent="0" algn="just" fontAlgn="base">
              <a:lnSpc>
                <a:spcPct val="130000"/>
              </a:lnSpc>
              <a:spcBef>
                <a:spcPts val="0"/>
              </a:spcBef>
              <a:spcAft>
                <a:spcPts val="0"/>
              </a:spcAft>
            </a:pPr>
            <a:r>
              <a:rPr sz="1000" b="1">
                <a:solidFill>
                  <a:srgbClr val="1D41D5"/>
                </a:solidFill>
                <a:latin typeface="仿宋" panose="02010609060101010101" charset="-122"/>
                <a:ea typeface="仿宋" panose="02010609060101010101" charset="-122"/>
              </a:rPr>
              <a:t>作业规程、技术安全措施编制与现场严重不符、针对性不强的，扣除责任单位</a:t>
            </a:r>
            <a:r>
              <a:rPr lang="zh-CN" sz="1000" b="1">
                <a:solidFill>
                  <a:srgbClr val="1D41D5"/>
                </a:solidFill>
                <a:latin typeface="仿宋" panose="02010609060101010101" charset="-122"/>
                <a:ea typeface="仿宋" panose="02010609060101010101" charset="-122"/>
              </a:rPr>
              <a:t>党政</a:t>
            </a:r>
            <a:r>
              <a:rPr sz="1000" b="1">
                <a:solidFill>
                  <a:srgbClr val="1D41D5"/>
                </a:solidFill>
                <a:latin typeface="仿宋" panose="02010609060101010101" charset="-122"/>
                <a:ea typeface="仿宋" panose="02010609060101010101" charset="-122"/>
              </a:rPr>
              <a:t>负责人、技术负责人绩效工资各1000元；涉及到相关参与审批人员扣除绩效工资300元。</a:t>
            </a:r>
            <a:endParaRPr lang="zh-CN" altLang="en-US" sz="1000" b="1" dirty="0">
              <a:solidFill>
                <a:srgbClr val="1D41D5"/>
              </a:solidFill>
              <a:latin typeface="仿宋" panose="02010609060101010101" charset="-122"/>
              <a:ea typeface="仿宋" panose="02010609060101010101" charset="-122"/>
              <a:cs typeface="宋体" panose="02010600030101010101" pitchFamily="2" charset="-122"/>
            </a:endParaRPr>
          </a:p>
        </p:txBody>
      </p:sp>
      <p:grpSp>
        <p:nvGrpSpPr>
          <p:cNvPr id="7" name="组合 6"/>
          <p:cNvGrpSpPr/>
          <p:nvPr/>
        </p:nvGrpSpPr>
        <p:grpSpPr>
          <a:xfrm>
            <a:off x="1764030" y="2787650"/>
            <a:ext cx="1004570" cy="1219200"/>
            <a:chOff x="3279" y="4390"/>
            <a:chExt cx="1582" cy="1920"/>
          </a:xfrm>
        </p:grpSpPr>
        <p:cxnSp>
          <p:nvCxnSpPr>
            <p:cNvPr id="28" name="直接连接符 27"/>
            <p:cNvCxnSpPr/>
            <p:nvPr/>
          </p:nvCxnSpPr>
          <p:spPr>
            <a:xfrm>
              <a:off x="4861" y="5130"/>
              <a:ext cx="0" cy="480"/>
            </a:xfrm>
            <a:prstGeom prst="line">
              <a:avLst/>
            </a:prstGeom>
            <a:ln w="34925"/>
          </p:spPr>
          <p:style>
            <a:lnRef idx="3">
              <a:schemeClr val="accent5"/>
            </a:lnRef>
            <a:fillRef idx="0">
              <a:schemeClr val="accent5"/>
            </a:fillRef>
            <a:effectRef idx="2">
              <a:schemeClr val="accent5"/>
            </a:effectRef>
            <a:fontRef idx="minor">
              <a:schemeClr val="tx1"/>
            </a:fontRef>
          </p:style>
        </p:cxnSp>
        <p:cxnSp>
          <p:nvCxnSpPr>
            <p:cNvPr id="3" name="直接连接符 2"/>
            <p:cNvCxnSpPr/>
            <p:nvPr/>
          </p:nvCxnSpPr>
          <p:spPr>
            <a:xfrm>
              <a:off x="3279" y="4390"/>
              <a:ext cx="15" cy="1920"/>
            </a:xfrm>
            <a:prstGeom prst="line">
              <a:avLst/>
            </a:prstGeom>
            <a:ln w="34925">
              <a:solidFill>
                <a:schemeClr val="accent1">
                  <a:lumMod val="75000"/>
                </a:schemeClr>
              </a:solidFill>
            </a:ln>
          </p:spPr>
          <p:style>
            <a:lnRef idx="3">
              <a:schemeClr val="accent5"/>
            </a:lnRef>
            <a:fillRef idx="0">
              <a:schemeClr val="accent5"/>
            </a:fillRef>
            <a:effectRef idx="2">
              <a:schemeClr val="accent5"/>
            </a:effectRef>
            <a:fontRef idx="minor">
              <a:schemeClr val="tx1"/>
            </a:fontRef>
          </p:style>
        </p:cxnSp>
        <p:cxnSp>
          <p:nvCxnSpPr>
            <p:cNvPr id="5" name="直接连接符 4"/>
            <p:cNvCxnSpPr/>
            <p:nvPr/>
          </p:nvCxnSpPr>
          <p:spPr>
            <a:xfrm>
              <a:off x="3279" y="4390"/>
              <a:ext cx="1581" cy="744"/>
            </a:xfrm>
            <a:prstGeom prst="line">
              <a:avLst/>
            </a:prstGeom>
            <a:ln w="34925">
              <a:solidFill>
                <a:schemeClr val="accent1">
                  <a:lumMod val="75000"/>
                </a:schemeClr>
              </a:solidFill>
            </a:ln>
          </p:spPr>
          <p:style>
            <a:lnRef idx="3">
              <a:schemeClr val="accent5"/>
            </a:lnRef>
            <a:fillRef idx="0">
              <a:schemeClr val="accent5"/>
            </a:fillRef>
            <a:effectRef idx="2">
              <a:schemeClr val="accent5"/>
            </a:effectRef>
            <a:fontRef idx="minor">
              <a:schemeClr val="tx1"/>
            </a:fontRef>
          </p:style>
        </p:cxnSp>
        <p:cxnSp>
          <p:nvCxnSpPr>
            <p:cNvPr id="6" name="直接连接符 5"/>
            <p:cNvCxnSpPr/>
            <p:nvPr/>
          </p:nvCxnSpPr>
          <p:spPr>
            <a:xfrm flipV="1">
              <a:off x="3289" y="5610"/>
              <a:ext cx="1572" cy="694"/>
            </a:xfrm>
            <a:prstGeom prst="line">
              <a:avLst/>
            </a:prstGeom>
            <a:ln w="34925">
              <a:solidFill>
                <a:schemeClr val="accent1">
                  <a:lumMod val="75000"/>
                </a:schemeClr>
              </a:solidFill>
            </a:ln>
          </p:spPr>
          <p:style>
            <a:lnRef idx="3">
              <a:schemeClr val="accent5"/>
            </a:lnRef>
            <a:fillRef idx="0">
              <a:schemeClr val="accent5"/>
            </a:fillRef>
            <a:effectRef idx="2">
              <a:schemeClr val="accent5"/>
            </a:effectRef>
            <a:fontRef idx="minor">
              <a:schemeClr val="tx1"/>
            </a:fontRef>
          </p:style>
        </p:cxnSp>
      </p:grpSp>
      <p:cxnSp>
        <p:nvCxnSpPr>
          <p:cNvPr id="12" name="直接连接符 11"/>
          <p:cNvCxnSpPr/>
          <p:nvPr/>
        </p:nvCxnSpPr>
        <p:spPr>
          <a:xfrm>
            <a:off x="4230370" y="2545715"/>
            <a:ext cx="657225" cy="78105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Box 29"/>
          <p:cNvSpPr txBox="1"/>
          <p:nvPr/>
        </p:nvSpPr>
        <p:spPr>
          <a:xfrm>
            <a:off x="3412490" y="1126490"/>
            <a:ext cx="817880" cy="1438275"/>
          </a:xfrm>
          <a:prstGeom prst="rect">
            <a:avLst/>
          </a:prstGeom>
          <a:noFill/>
          <a:ln>
            <a:solidFill>
              <a:srgbClr val="1D41D5"/>
            </a:solidFill>
          </a:ln>
        </p:spPr>
        <p:txBody>
          <a:bodyPr wrap="square" lIns="0" tIns="0" rIns="0" bIns="0" rtlCol="0">
            <a:spAutoFit/>
          </a:bodyPr>
          <a:p>
            <a:pPr indent="0" algn="just" fontAlgn="base">
              <a:lnSpc>
                <a:spcPct val="130000"/>
              </a:lnSpc>
              <a:spcBef>
                <a:spcPts val="0"/>
              </a:spcBef>
              <a:spcAft>
                <a:spcPts val="0"/>
              </a:spcAft>
            </a:pPr>
            <a:r>
              <a:rPr sz="1200" b="1">
                <a:solidFill>
                  <a:srgbClr val="1D41D5"/>
                </a:solidFill>
                <a:latin typeface="仿宋" panose="02010609060101010101" charset="-122"/>
                <a:ea typeface="仿宋" panose="02010609060101010101" charset="-122"/>
              </a:rPr>
              <a:t>作业规程、安全技术措施关键内容、要素缺失或违反相关规定。</a:t>
            </a:r>
            <a:endParaRPr lang="zh-CN" altLang="en-US" sz="1200" b="1" dirty="0">
              <a:solidFill>
                <a:srgbClr val="1D41D5"/>
              </a:solidFill>
              <a:latin typeface="仿宋" panose="02010609060101010101" charset="-122"/>
              <a:ea typeface="仿宋" panose="02010609060101010101" charset="-122"/>
              <a:cs typeface="宋体" panose="02010600030101010101" pitchFamily="2" charset="-122"/>
            </a:endParaRPr>
          </a:p>
        </p:txBody>
      </p:sp>
      <p:cxnSp>
        <p:nvCxnSpPr>
          <p:cNvPr id="15" name="直接连接符 14"/>
          <p:cNvCxnSpPr/>
          <p:nvPr/>
        </p:nvCxnSpPr>
        <p:spPr>
          <a:xfrm flipV="1">
            <a:off x="3982720" y="3478530"/>
            <a:ext cx="904875" cy="833120"/>
          </a:xfrm>
          <a:prstGeom prst="line">
            <a:avLst/>
          </a:prstGeom>
        </p:spPr>
        <p:style>
          <a:lnRef idx="1">
            <a:schemeClr val="accent1"/>
          </a:lnRef>
          <a:fillRef idx="0">
            <a:schemeClr val="accent1"/>
          </a:fillRef>
          <a:effectRef idx="0">
            <a:schemeClr val="accent1"/>
          </a:effectRef>
          <a:fontRef idx="minor">
            <a:schemeClr val="tx1"/>
          </a:fontRef>
        </p:style>
      </p:cxnSp>
      <p:sp>
        <p:nvSpPr>
          <p:cNvPr id="17" name="TextBox 29"/>
          <p:cNvSpPr txBox="1"/>
          <p:nvPr/>
        </p:nvSpPr>
        <p:spPr>
          <a:xfrm>
            <a:off x="3282315" y="4299585"/>
            <a:ext cx="700405" cy="1677035"/>
          </a:xfrm>
          <a:prstGeom prst="rect">
            <a:avLst/>
          </a:prstGeom>
          <a:noFill/>
          <a:ln>
            <a:solidFill>
              <a:srgbClr val="1D41D5"/>
            </a:solidFill>
          </a:ln>
        </p:spPr>
        <p:txBody>
          <a:bodyPr wrap="square" lIns="0" tIns="0" rIns="0" bIns="0" rtlCol="0">
            <a:spAutoFit/>
          </a:bodyPr>
          <a:p>
            <a:pPr indent="0" algn="just" fontAlgn="base">
              <a:lnSpc>
                <a:spcPct val="130000"/>
              </a:lnSpc>
              <a:spcBef>
                <a:spcPts val="0"/>
              </a:spcBef>
              <a:spcAft>
                <a:spcPts val="0"/>
              </a:spcAft>
            </a:pPr>
            <a:r>
              <a:rPr sz="1400" b="1">
                <a:solidFill>
                  <a:srgbClr val="1D41D5"/>
                </a:solidFill>
                <a:latin typeface="仿宋" panose="02010609060101010101" charset="-122"/>
                <a:ea typeface="仿宋" panose="02010609060101010101" charset="-122"/>
              </a:rPr>
              <a:t>图纸、技术文件等资料缺失、内容错误等。</a:t>
            </a:r>
            <a:endParaRPr lang="zh-CN" altLang="en-US" sz="1400" b="1" dirty="0">
              <a:solidFill>
                <a:srgbClr val="1D41D5"/>
              </a:solidFill>
              <a:latin typeface="仿宋" panose="02010609060101010101" charset="-122"/>
              <a:ea typeface="仿宋" panose="02010609060101010101" charset="-122"/>
              <a:cs typeface="宋体" panose="02010600030101010101" pitchFamily="2" charset="-122"/>
            </a:endParaRPr>
          </a:p>
        </p:txBody>
      </p:sp>
      <p:sp>
        <p:nvSpPr>
          <p:cNvPr id="100" name="文本框 99"/>
          <p:cNvSpPr txBox="1"/>
          <p:nvPr/>
        </p:nvSpPr>
        <p:spPr>
          <a:xfrm>
            <a:off x="5897245" y="1118235"/>
            <a:ext cx="2085340" cy="1291590"/>
          </a:xfrm>
          <a:prstGeom prst="rect">
            <a:avLst/>
          </a:prstGeom>
          <a:noFill/>
          <a:ln w="9525">
            <a:solidFill>
              <a:srgbClr val="1D41D5"/>
            </a:solidFill>
          </a:ln>
        </p:spPr>
        <p:txBody>
          <a:bodyPr wrap="square">
            <a:spAutoFit/>
          </a:bodyPr>
          <a:p>
            <a:pPr algn="just" fontAlgn="base">
              <a:lnSpc>
                <a:spcPct val="130000"/>
              </a:lnSpc>
              <a:spcBef>
                <a:spcPts val="0"/>
              </a:spcBef>
              <a:spcAft>
                <a:spcPts val="0"/>
              </a:spcAft>
              <a:buClrTx/>
              <a:buSzTx/>
              <a:buFontTx/>
            </a:pPr>
            <a:r>
              <a:rPr sz="1000" b="1">
                <a:solidFill>
                  <a:srgbClr val="1D41D5"/>
                </a:solidFill>
                <a:latin typeface="仿宋" panose="02010609060101010101" charset="-122"/>
                <a:ea typeface="仿宋" panose="02010609060101010101" charset="-122"/>
              </a:rPr>
              <a:t>采掘工作面情况发生变化时，不及时修改作业规程或补充技术安全措施的，扣除责任单位</a:t>
            </a:r>
            <a:r>
              <a:rPr lang="zh-CN" sz="1000" b="1">
                <a:solidFill>
                  <a:srgbClr val="1D41D5"/>
                </a:solidFill>
                <a:latin typeface="仿宋" panose="02010609060101010101" charset="-122"/>
                <a:ea typeface="仿宋" panose="02010609060101010101" charset="-122"/>
              </a:rPr>
              <a:t>党政</a:t>
            </a:r>
            <a:r>
              <a:rPr sz="1000" b="1">
                <a:solidFill>
                  <a:srgbClr val="1D41D5"/>
                </a:solidFill>
                <a:latin typeface="仿宋" panose="02010609060101010101" charset="-122"/>
                <a:ea typeface="仿宋" panose="02010609060101010101" charset="-122"/>
              </a:rPr>
              <a:t>负责人、技术负责人绩效工资</a:t>
            </a:r>
            <a:r>
              <a:rPr lang="zh-CN" sz="1000" b="1">
                <a:solidFill>
                  <a:srgbClr val="1D41D5"/>
                </a:solidFill>
                <a:latin typeface="仿宋" panose="02010609060101010101" charset="-122"/>
                <a:ea typeface="仿宋" panose="02010609060101010101" charset="-122"/>
              </a:rPr>
              <a:t>各</a:t>
            </a:r>
            <a:r>
              <a:rPr sz="1000" b="1">
                <a:solidFill>
                  <a:srgbClr val="1D41D5"/>
                </a:solidFill>
                <a:latin typeface="仿宋" panose="02010609060101010101" charset="-122"/>
                <a:ea typeface="仿宋" panose="02010609060101010101" charset="-122"/>
              </a:rPr>
              <a:t>1000元，相关职能科室负责人扣除绩效工资500元。</a:t>
            </a:r>
            <a:endParaRPr sz="1000" b="1">
              <a:solidFill>
                <a:srgbClr val="1D41D5"/>
              </a:solidFill>
              <a:latin typeface="仿宋" panose="02010609060101010101" charset="-122"/>
              <a:ea typeface="仿宋" panose="02010609060101010101" charset="-122"/>
            </a:endParaRPr>
          </a:p>
        </p:txBody>
      </p:sp>
      <p:sp>
        <p:nvSpPr>
          <p:cNvPr id="18" name="文本框 17"/>
          <p:cNvSpPr txBox="1"/>
          <p:nvPr/>
        </p:nvSpPr>
        <p:spPr>
          <a:xfrm>
            <a:off x="6056630" y="4330700"/>
            <a:ext cx="1057275" cy="1753235"/>
          </a:xfrm>
          <a:prstGeom prst="rect">
            <a:avLst/>
          </a:prstGeom>
          <a:noFill/>
          <a:ln w="9525">
            <a:solidFill>
              <a:srgbClr val="1D41D5"/>
            </a:solidFill>
          </a:ln>
        </p:spPr>
        <p:txBody>
          <a:bodyPr wrap="square">
            <a:spAutoFit/>
          </a:bodyPr>
          <a:p>
            <a:pPr indent="0"/>
            <a:r>
              <a:rPr sz="1200" b="1">
                <a:solidFill>
                  <a:srgbClr val="1D41D5"/>
                </a:solidFill>
                <a:latin typeface="仿宋" panose="02010609060101010101" charset="-122"/>
                <a:ea typeface="仿宋" panose="02010609060101010101" charset="-122"/>
              </a:rPr>
              <a:t>凡单项工程、零星工程无措施组织施工的，扣除责任单位</a:t>
            </a:r>
            <a:r>
              <a:rPr lang="zh-CN" sz="1200" b="1">
                <a:solidFill>
                  <a:srgbClr val="1D41D5"/>
                </a:solidFill>
                <a:latin typeface="仿宋" panose="02010609060101010101" charset="-122"/>
                <a:ea typeface="仿宋" panose="02010609060101010101" charset="-122"/>
              </a:rPr>
              <a:t>党政</a:t>
            </a:r>
            <a:r>
              <a:rPr sz="1200" b="1">
                <a:solidFill>
                  <a:srgbClr val="1D41D5"/>
                </a:solidFill>
                <a:latin typeface="仿宋" panose="02010609060101010101" charset="-122"/>
                <a:ea typeface="仿宋" panose="02010609060101010101" charset="-122"/>
              </a:rPr>
              <a:t>负责人、技术负责人绩效工资</a:t>
            </a:r>
            <a:r>
              <a:rPr lang="zh-CN" sz="1200" b="1">
                <a:solidFill>
                  <a:srgbClr val="1D41D5"/>
                </a:solidFill>
                <a:latin typeface="仿宋" panose="02010609060101010101" charset="-122"/>
                <a:ea typeface="仿宋" panose="02010609060101010101" charset="-122"/>
              </a:rPr>
              <a:t>各</a:t>
            </a:r>
            <a:r>
              <a:rPr sz="1200" b="1">
                <a:solidFill>
                  <a:srgbClr val="1D41D5"/>
                </a:solidFill>
                <a:latin typeface="仿宋" panose="02010609060101010101" charset="-122"/>
                <a:ea typeface="仿宋" panose="02010609060101010101" charset="-122"/>
              </a:rPr>
              <a:t>1000元。</a:t>
            </a:r>
            <a:endParaRPr sz="1200" b="1">
              <a:solidFill>
                <a:srgbClr val="1D41D5"/>
              </a:solidFill>
              <a:latin typeface="仿宋" panose="02010609060101010101" charset="-122"/>
              <a:ea typeface="仿宋" panose="02010609060101010101" charset="-122"/>
            </a:endParaRPr>
          </a:p>
        </p:txBody>
      </p:sp>
      <p:cxnSp>
        <p:nvCxnSpPr>
          <p:cNvPr id="19" name="直接连接符 18"/>
          <p:cNvCxnSpPr/>
          <p:nvPr/>
        </p:nvCxnSpPr>
        <p:spPr>
          <a:xfrm flipV="1">
            <a:off x="5015865" y="3481705"/>
            <a:ext cx="809625" cy="85217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flipV="1">
            <a:off x="7938135" y="3458210"/>
            <a:ext cx="695325" cy="933450"/>
          </a:xfrm>
          <a:prstGeom prst="line">
            <a:avLst/>
          </a:prstGeom>
        </p:spPr>
        <p:style>
          <a:lnRef idx="1">
            <a:schemeClr val="accent1"/>
          </a:lnRef>
          <a:fillRef idx="0">
            <a:schemeClr val="accent1"/>
          </a:fillRef>
          <a:effectRef idx="0">
            <a:schemeClr val="accent1"/>
          </a:effectRef>
          <a:fontRef idx="minor">
            <a:schemeClr val="tx1"/>
          </a:fontRef>
        </p:style>
      </p:cxnSp>
      <p:cxnSp>
        <p:nvCxnSpPr>
          <p:cNvPr id="2" name="直接连接符 1"/>
          <p:cNvCxnSpPr/>
          <p:nvPr>
            <p:custDataLst>
              <p:tags r:id="rId3"/>
            </p:custDataLst>
          </p:nvPr>
        </p:nvCxnSpPr>
        <p:spPr>
          <a:xfrm>
            <a:off x="8288020" y="2588260"/>
            <a:ext cx="536575" cy="830580"/>
          </a:xfrm>
          <a:prstGeom prst="line">
            <a:avLst/>
          </a:prstGeom>
        </p:spPr>
        <p:style>
          <a:lnRef idx="1">
            <a:schemeClr val="accent1"/>
          </a:lnRef>
          <a:fillRef idx="0">
            <a:schemeClr val="accent1"/>
          </a:fillRef>
          <a:effectRef idx="0">
            <a:schemeClr val="accent1"/>
          </a:effectRef>
          <a:fontRef idx="minor">
            <a:schemeClr val="tx1"/>
          </a:fontRef>
        </p:style>
      </p:cxnSp>
      <p:sp>
        <p:nvSpPr>
          <p:cNvPr id="16" name="TextBox 29"/>
          <p:cNvSpPr txBox="1"/>
          <p:nvPr>
            <p:custDataLst>
              <p:tags r:id="rId4"/>
            </p:custDataLst>
          </p:nvPr>
        </p:nvSpPr>
        <p:spPr>
          <a:xfrm>
            <a:off x="8138160" y="979170"/>
            <a:ext cx="1452245" cy="1615440"/>
          </a:xfrm>
          <a:prstGeom prst="rect">
            <a:avLst/>
          </a:prstGeom>
          <a:noFill/>
          <a:ln>
            <a:solidFill>
              <a:srgbClr val="1D41D5"/>
            </a:solidFill>
          </a:ln>
        </p:spPr>
        <p:txBody>
          <a:bodyPr wrap="square" lIns="0" tIns="0" rIns="0" bIns="0" rtlCol="0">
            <a:noAutofit/>
          </a:bodyPr>
          <a:p>
            <a:pPr indent="0" algn="just" fontAlgn="base">
              <a:lnSpc>
                <a:spcPct val="130000"/>
              </a:lnSpc>
              <a:spcBef>
                <a:spcPts val="0"/>
              </a:spcBef>
              <a:spcAft>
                <a:spcPts val="0"/>
              </a:spcAft>
            </a:pPr>
            <a:r>
              <a:rPr sz="1000" b="1">
                <a:solidFill>
                  <a:srgbClr val="1D41D5"/>
                </a:solidFill>
                <a:latin typeface="仿宋" panose="02010609060101010101" charset="-122"/>
                <a:ea typeface="仿宋" panose="02010609060101010101" charset="-122"/>
              </a:rPr>
              <a:t>所有工程必须在安全设施完成后方可验收，单项工程出现一次现场未完成即申请验收的或验收未通过的，给予责任队长、单位党政负责人绩效考核各 1000 元（初次验收不予考核）</a:t>
            </a:r>
            <a:r>
              <a:rPr sz="1200" b="1">
                <a:solidFill>
                  <a:srgbClr val="1D41D5"/>
                </a:solidFill>
                <a:latin typeface="仿宋" panose="02010609060101010101" charset="-122"/>
                <a:ea typeface="仿宋" panose="02010609060101010101" charset="-122"/>
              </a:rPr>
              <a:t>。</a:t>
            </a:r>
            <a:endParaRPr sz="1200" b="1">
              <a:solidFill>
                <a:srgbClr val="1D41D5"/>
              </a:solidFill>
              <a:latin typeface="仿宋" panose="02010609060101010101" charset="-122"/>
              <a:ea typeface="仿宋" panose="02010609060101010101"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文本框 22"/>
          <p:cNvSpPr>
            <a:spLocks noChangeArrowheads="1"/>
          </p:cNvSpPr>
          <p:nvPr/>
        </p:nvSpPr>
        <p:spPr bwMode="auto">
          <a:xfrm>
            <a:off x="3969385" y="200660"/>
            <a:ext cx="6579870" cy="521970"/>
          </a:xfrm>
          <a:prstGeom prst="rect">
            <a:avLst/>
          </a:prstGeom>
          <a:noFill/>
          <a:ln w="9525">
            <a:noFill/>
            <a:miter lim="800000"/>
          </a:ln>
        </p:spPr>
        <p:txBody>
          <a:bodyPr wrap="square">
            <a:spAutoFit/>
          </a:bodyPr>
          <a:lstStyle/>
          <a:p>
            <a:r>
              <a:rPr lang="en-US" altLang="zh-CN" sz="2800" b="1" dirty="0">
                <a:solidFill>
                  <a:srgbClr val="0070C0"/>
                </a:solidFill>
                <a:latin typeface="微软雅黑" panose="020B0503020204020204" charset="-122"/>
                <a:ea typeface="微软雅黑" panose="020B0503020204020204" charset="-122"/>
                <a:sym typeface="微软雅黑" panose="020B0503020204020204" charset="-122"/>
              </a:rPr>
              <a:t>13.</a:t>
            </a:r>
            <a:r>
              <a:rPr lang="zh-CN" sz="2800" b="1" dirty="0">
                <a:solidFill>
                  <a:srgbClr val="0070C0"/>
                </a:solidFill>
                <a:latin typeface="微软雅黑" panose="020B0503020204020204" charset="-122"/>
                <a:ea typeface="微软雅黑" panose="020B0503020204020204" charset="-122"/>
                <a:sym typeface="微软雅黑" panose="020B0503020204020204" charset="-122"/>
              </a:rPr>
              <a:t>安全培训</a:t>
            </a:r>
            <a:r>
              <a:rPr lang="zh-CN" sz="2800" b="1" dirty="0">
                <a:solidFill>
                  <a:srgbClr val="0070C0"/>
                </a:solidFill>
                <a:latin typeface="微软雅黑" panose="020B0503020204020204" charset="-122"/>
                <a:ea typeface="微软雅黑" panose="020B0503020204020204" charset="-122"/>
                <a:sym typeface="微软雅黑" panose="020B0503020204020204" charset="-122"/>
              </a:rPr>
              <a:t>责任追究</a:t>
            </a:r>
            <a:endParaRPr lang="zh-CN" sz="2800" b="1" dirty="0">
              <a:solidFill>
                <a:srgbClr val="0070C0"/>
              </a:solidFill>
              <a:latin typeface="微软雅黑" panose="020B0503020204020204" charset="-122"/>
              <a:ea typeface="微软雅黑" panose="020B0503020204020204" charset="-122"/>
              <a:sym typeface="微软雅黑" panose="020B0503020204020204" charset="-122"/>
            </a:endParaRPr>
          </a:p>
        </p:txBody>
      </p:sp>
      <p:sp>
        <p:nvSpPr>
          <p:cNvPr id="8" name="object 2"/>
          <p:cNvSpPr/>
          <p:nvPr/>
        </p:nvSpPr>
        <p:spPr>
          <a:xfrm>
            <a:off x="0" y="6429755"/>
            <a:ext cx="12192000" cy="428244"/>
          </a:xfrm>
          <a:prstGeom prst="rect">
            <a:avLst/>
          </a:prstGeom>
          <a:blipFill>
            <a:blip r:embed="rId1" cstate="print"/>
            <a:stretch>
              <a:fillRect/>
            </a:stretch>
          </a:blipFill>
        </p:spPr>
        <p:txBody>
          <a:bodyPr wrap="square" lIns="0" tIns="0" rIns="0" bIns="0" rtlCol="0"/>
          <a:p/>
        </p:txBody>
      </p:sp>
      <p:sp>
        <p:nvSpPr>
          <p:cNvPr id="9" name="object 3"/>
          <p:cNvSpPr/>
          <p:nvPr/>
        </p:nvSpPr>
        <p:spPr>
          <a:xfrm>
            <a:off x="0" y="338455"/>
            <a:ext cx="3324860" cy="474980"/>
          </a:xfrm>
          <a:custGeom>
            <a:avLst/>
            <a:gdLst/>
            <a:ahLst/>
            <a:cxnLst/>
            <a:rect l="l" t="t" r="r" b="b"/>
            <a:pathLst>
              <a:path w="2438400" h="474980">
                <a:moveTo>
                  <a:pt x="0" y="474472"/>
                </a:moveTo>
                <a:lnTo>
                  <a:pt x="2438400" y="474472"/>
                </a:lnTo>
                <a:lnTo>
                  <a:pt x="2438400" y="0"/>
                </a:lnTo>
                <a:lnTo>
                  <a:pt x="0" y="0"/>
                </a:lnTo>
                <a:lnTo>
                  <a:pt x="0" y="474472"/>
                </a:lnTo>
                <a:close/>
              </a:path>
            </a:pathLst>
          </a:custGeom>
          <a:solidFill>
            <a:srgbClr val="2D75B6"/>
          </a:solidFill>
        </p:spPr>
        <p:txBody>
          <a:bodyPr wrap="square" lIns="0" tIns="0" rIns="0" bIns="0" rtlCol="0"/>
          <a:p/>
        </p:txBody>
      </p:sp>
      <p:sp>
        <p:nvSpPr>
          <p:cNvPr id="10" name="object 5"/>
          <p:cNvSpPr/>
          <p:nvPr/>
        </p:nvSpPr>
        <p:spPr>
          <a:xfrm>
            <a:off x="3324860" y="338200"/>
            <a:ext cx="586740" cy="490855"/>
          </a:xfrm>
          <a:custGeom>
            <a:avLst/>
            <a:gdLst/>
            <a:ahLst/>
            <a:cxnLst/>
            <a:rect l="l" t="t" r="r" b="b"/>
            <a:pathLst>
              <a:path w="586739" h="490855">
                <a:moveTo>
                  <a:pt x="586739" y="490728"/>
                </a:moveTo>
                <a:lnTo>
                  <a:pt x="0" y="490728"/>
                </a:lnTo>
                <a:lnTo>
                  <a:pt x="0" y="0"/>
                </a:lnTo>
                <a:lnTo>
                  <a:pt x="586739" y="490728"/>
                </a:lnTo>
                <a:close/>
              </a:path>
            </a:pathLst>
          </a:custGeom>
          <a:solidFill>
            <a:srgbClr val="2D75B6"/>
          </a:solidFill>
        </p:spPr>
        <p:txBody>
          <a:bodyPr wrap="square" lIns="0" tIns="0" rIns="0" bIns="0" rtlCol="0"/>
          <a:p/>
        </p:txBody>
      </p:sp>
      <p:sp>
        <p:nvSpPr>
          <p:cNvPr id="11" name="object 6"/>
          <p:cNvSpPr/>
          <p:nvPr/>
        </p:nvSpPr>
        <p:spPr>
          <a:xfrm>
            <a:off x="0" y="850900"/>
            <a:ext cx="12192000" cy="0"/>
          </a:xfrm>
          <a:custGeom>
            <a:avLst/>
            <a:gdLst/>
            <a:ahLst/>
            <a:cxnLst/>
            <a:rect l="l" t="t" r="r" b="b"/>
            <a:pathLst>
              <a:path w="12192000">
                <a:moveTo>
                  <a:pt x="0" y="0"/>
                </a:moveTo>
                <a:lnTo>
                  <a:pt x="12192000" y="0"/>
                </a:lnTo>
              </a:path>
            </a:pathLst>
          </a:custGeom>
          <a:ln w="76200">
            <a:solidFill>
              <a:srgbClr val="BEBEBE"/>
            </a:solidFill>
          </a:ln>
        </p:spPr>
        <p:txBody>
          <a:bodyPr wrap="square" lIns="0" tIns="0" rIns="0" bIns="0" rtlCol="0"/>
          <a:p/>
        </p:txBody>
      </p:sp>
      <p:sp>
        <p:nvSpPr>
          <p:cNvPr id="14" name="流程图: 过程 13"/>
          <p:cNvSpPr/>
          <p:nvPr/>
        </p:nvSpPr>
        <p:spPr>
          <a:xfrm>
            <a:off x="299085" y="1432560"/>
            <a:ext cx="1143000" cy="430530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solidFill>
                <a:srgbClr val="FF9D00"/>
              </a:solidFill>
            </a:endParaRPr>
          </a:p>
          <a:p>
            <a:pPr algn="ctr">
              <a:lnSpc>
                <a:spcPct val="160000"/>
              </a:lnSpc>
            </a:pPr>
            <a:r>
              <a:rPr lang="zh-CN" altLang="en-US" sz="2400">
                <a:solidFill>
                  <a:srgbClr val="FF9D00"/>
                </a:solidFill>
              </a:rPr>
              <a:t>安全</a:t>
            </a:r>
            <a:endParaRPr lang="zh-CN" altLang="en-US" sz="2400">
              <a:solidFill>
                <a:srgbClr val="FF9D00"/>
              </a:solidFill>
            </a:endParaRPr>
          </a:p>
          <a:p>
            <a:pPr algn="ctr">
              <a:lnSpc>
                <a:spcPct val="160000"/>
              </a:lnSpc>
            </a:pPr>
            <a:r>
              <a:rPr lang="zh-CN" altLang="en-US" sz="2400">
                <a:solidFill>
                  <a:srgbClr val="FF9D00"/>
                </a:solidFill>
              </a:rPr>
              <a:t>培训</a:t>
            </a:r>
            <a:endParaRPr lang="zh-CN" altLang="en-US" sz="2400">
              <a:solidFill>
                <a:srgbClr val="FF9D00"/>
              </a:solidFill>
            </a:endParaRPr>
          </a:p>
          <a:p>
            <a:pPr algn="ctr">
              <a:lnSpc>
                <a:spcPct val="160000"/>
              </a:lnSpc>
            </a:pPr>
            <a:r>
              <a:rPr lang="zh-CN" altLang="en-US" sz="2400">
                <a:solidFill>
                  <a:srgbClr val="FF9D00"/>
                </a:solidFill>
              </a:rPr>
              <a:t>责任</a:t>
            </a:r>
            <a:endParaRPr lang="zh-CN" altLang="en-US" sz="2400">
              <a:solidFill>
                <a:srgbClr val="FF9D00"/>
              </a:solidFill>
            </a:endParaRPr>
          </a:p>
          <a:p>
            <a:pPr algn="ctr">
              <a:lnSpc>
                <a:spcPct val="160000"/>
              </a:lnSpc>
            </a:pPr>
            <a:r>
              <a:rPr lang="zh-CN" altLang="en-US" sz="2400">
                <a:solidFill>
                  <a:srgbClr val="FF9D00"/>
                </a:solidFill>
              </a:rPr>
              <a:t>追究</a:t>
            </a:r>
            <a:endParaRPr lang="zh-CN" altLang="en-US" sz="2400">
              <a:solidFill>
                <a:srgbClr val="FF9D00"/>
              </a:solidFill>
            </a:endParaRPr>
          </a:p>
        </p:txBody>
      </p:sp>
      <p:cxnSp>
        <p:nvCxnSpPr>
          <p:cNvPr id="15" name="直接连接符 14"/>
          <p:cNvCxnSpPr>
            <a:stCxn id="14" idx="3"/>
          </p:cNvCxnSpPr>
          <p:nvPr/>
        </p:nvCxnSpPr>
        <p:spPr>
          <a:xfrm>
            <a:off x="1442085" y="3585210"/>
            <a:ext cx="424815" cy="5715"/>
          </a:xfrm>
          <a:prstGeom prst="line">
            <a:avLst/>
          </a:prstGeom>
          <a:ln w="38100"/>
        </p:spPr>
        <p:style>
          <a:lnRef idx="3">
            <a:schemeClr val="accent1"/>
          </a:lnRef>
          <a:fillRef idx="0">
            <a:schemeClr val="accent1"/>
          </a:fillRef>
          <a:effectRef idx="2">
            <a:schemeClr val="accent1"/>
          </a:effectRef>
          <a:fontRef idx="minor">
            <a:schemeClr val="tx1"/>
          </a:fontRef>
        </p:style>
      </p:cxnSp>
      <p:cxnSp>
        <p:nvCxnSpPr>
          <p:cNvPr id="16" name="直接连接符 15"/>
          <p:cNvCxnSpPr/>
          <p:nvPr/>
        </p:nvCxnSpPr>
        <p:spPr>
          <a:xfrm flipH="1">
            <a:off x="1849120" y="2276475"/>
            <a:ext cx="12700" cy="282956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7" name="矩形 16"/>
          <p:cNvSpPr/>
          <p:nvPr/>
        </p:nvSpPr>
        <p:spPr>
          <a:xfrm>
            <a:off x="2400935" y="2072640"/>
            <a:ext cx="4178935" cy="448945"/>
          </a:xfrm>
          <a:prstGeom prst="rect">
            <a:avLst/>
          </a:prstGeom>
          <a:solidFill>
            <a:schemeClr val="accent1">
              <a:lumMod val="60000"/>
              <a:lumOff val="40000"/>
            </a:schemeClr>
          </a:solidFill>
          <a:ln w="12700">
            <a:solidFill>
              <a:schemeClr val="accent1">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scene3d>
              <a:camera prst="orthographicFront"/>
              <a:lightRig rig="threePt" dir="t"/>
            </a:scene3d>
          </a:bodyPr>
          <a:p>
            <a:pPr eaLnBrk="0" hangingPunct="0">
              <a:lnSpc>
                <a:spcPct val="120000"/>
              </a:lnSpc>
              <a:spcBef>
                <a:spcPts val="0"/>
              </a:spcBef>
              <a:spcAft>
                <a:spcPts val="0"/>
              </a:spcAft>
            </a:pPr>
            <a:r>
              <a:rPr sz="1600" b="1" dirty="0">
                <a:solidFill>
                  <a:schemeClr val="accent4">
                    <a:lumMod val="50000"/>
                  </a:schemeClr>
                </a:solidFill>
                <a:latin typeface="仿宋" panose="02010609060101010101" charset="-122"/>
                <a:ea typeface="仿宋" panose="02010609060101010101" charset="-122"/>
                <a:cs typeface="仿宋" panose="02010609060101010101" charset="-122"/>
                <a:sym typeface="+mn-ea"/>
              </a:rPr>
              <a:t>未按规定制定、上报、落实安全培训计划；</a:t>
            </a:r>
            <a:endParaRPr sz="1600" b="1" dirty="0">
              <a:solidFill>
                <a:schemeClr val="accent4">
                  <a:lumMod val="50000"/>
                </a:schemeClr>
              </a:solidFill>
              <a:latin typeface="仿宋" panose="02010609060101010101" charset="-122"/>
              <a:ea typeface="仿宋" panose="02010609060101010101" charset="-122"/>
              <a:cs typeface="仿宋" panose="02010609060101010101" charset="-122"/>
              <a:sym typeface="+mn-ea"/>
            </a:endParaRPr>
          </a:p>
        </p:txBody>
      </p:sp>
      <p:sp>
        <p:nvSpPr>
          <p:cNvPr id="2" name="矩形 1"/>
          <p:cNvSpPr/>
          <p:nvPr/>
        </p:nvSpPr>
        <p:spPr>
          <a:xfrm>
            <a:off x="2400935" y="4836795"/>
            <a:ext cx="7865110" cy="500380"/>
          </a:xfrm>
          <a:prstGeom prst="rect">
            <a:avLst/>
          </a:prstGeom>
          <a:solidFill>
            <a:schemeClr val="accent1">
              <a:lumMod val="40000"/>
              <a:lumOff val="60000"/>
            </a:schemeClr>
          </a:solidFill>
          <a:ln w="12700">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scene3d>
              <a:camera prst="orthographicFront"/>
              <a:lightRig rig="threePt" dir="t"/>
            </a:scene3d>
          </a:bodyPr>
          <a:p>
            <a:pPr lvl="0" algn="l" eaLnBrk="0" hangingPunct="0">
              <a:lnSpc>
                <a:spcPct val="120000"/>
              </a:lnSpc>
              <a:spcBef>
                <a:spcPts val="0"/>
              </a:spcBef>
              <a:spcAft>
                <a:spcPts val="0"/>
              </a:spcAft>
              <a:buClrTx/>
              <a:buSzTx/>
              <a:buFontTx/>
              <a:buNone/>
            </a:pPr>
            <a:r>
              <a:rPr sz="1600" b="1" dirty="0">
                <a:solidFill>
                  <a:schemeClr val="accent4">
                    <a:lumMod val="50000"/>
                  </a:schemeClr>
                </a:solidFill>
                <a:latin typeface="仿宋" panose="02010609060101010101" charset="-122"/>
                <a:ea typeface="仿宋" panose="02010609060101010101" charset="-122"/>
                <a:cs typeface="仿宋" panose="02010609060101010101" charset="-122"/>
                <a:sym typeface="+mn-ea"/>
              </a:rPr>
              <a:t>未按照安全培训要求组织开展专项培训、素质提升等安全培训及监督检查相关工作</a:t>
            </a:r>
            <a:r>
              <a:rPr lang="zh-CN" sz="1600" b="1" dirty="0">
                <a:solidFill>
                  <a:schemeClr val="accent4">
                    <a:lumMod val="50000"/>
                  </a:schemeClr>
                </a:solidFill>
                <a:latin typeface="仿宋" panose="02010609060101010101" charset="-122"/>
                <a:ea typeface="仿宋" panose="02010609060101010101" charset="-122"/>
                <a:cs typeface="仿宋" panose="02010609060101010101" charset="-122"/>
                <a:sym typeface="+mn-ea"/>
              </a:rPr>
              <a:t>。</a:t>
            </a:r>
            <a:endParaRPr lang="zh-CN" sz="1600" b="1" dirty="0">
              <a:solidFill>
                <a:schemeClr val="accent4">
                  <a:lumMod val="50000"/>
                </a:schemeClr>
              </a:solidFill>
              <a:latin typeface="仿宋" panose="02010609060101010101" charset="-122"/>
              <a:ea typeface="仿宋" panose="02010609060101010101" charset="-122"/>
              <a:cs typeface="仿宋" panose="02010609060101010101" charset="-122"/>
              <a:sym typeface="+mn-ea"/>
            </a:endParaRPr>
          </a:p>
        </p:txBody>
      </p:sp>
      <p:cxnSp>
        <p:nvCxnSpPr>
          <p:cNvPr id="7" name="直接连接符 6"/>
          <p:cNvCxnSpPr/>
          <p:nvPr/>
        </p:nvCxnSpPr>
        <p:spPr>
          <a:xfrm flipH="1">
            <a:off x="1861185" y="2296160"/>
            <a:ext cx="548005" cy="190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flipH="1" flipV="1">
            <a:off x="1861185" y="5086350"/>
            <a:ext cx="540385" cy="127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 name="矩形 2"/>
          <p:cNvSpPr/>
          <p:nvPr/>
        </p:nvSpPr>
        <p:spPr>
          <a:xfrm>
            <a:off x="2409190" y="3323590"/>
            <a:ext cx="4565015" cy="523240"/>
          </a:xfrm>
          <a:prstGeom prst="rect">
            <a:avLst/>
          </a:prstGeom>
          <a:solidFill>
            <a:schemeClr val="accent1">
              <a:lumMod val="60000"/>
              <a:lumOff val="40000"/>
            </a:schemeClr>
          </a:solidFill>
          <a:ln w="12700">
            <a:solidFill>
              <a:schemeClr val="accent1">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scene3d>
              <a:camera prst="orthographicFront"/>
              <a:lightRig rig="threePt" dir="t"/>
            </a:scene3d>
          </a:bodyPr>
          <a:p>
            <a:pPr eaLnBrk="0" hangingPunct="0">
              <a:lnSpc>
                <a:spcPct val="120000"/>
              </a:lnSpc>
              <a:spcBef>
                <a:spcPts val="0"/>
              </a:spcBef>
              <a:spcAft>
                <a:spcPts val="0"/>
              </a:spcAft>
            </a:pPr>
            <a:r>
              <a:rPr sz="1600" b="1" dirty="0">
                <a:solidFill>
                  <a:schemeClr val="accent4">
                    <a:lumMod val="50000"/>
                  </a:schemeClr>
                </a:solidFill>
                <a:latin typeface="仿宋" panose="02010609060101010101" charset="-122"/>
                <a:ea typeface="仿宋" panose="02010609060101010101" charset="-122"/>
                <a:cs typeface="仿宋" panose="02010609060101010101" charset="-122"/>
                <a:sym typeface="+mn-ea"/>
              </a:rPr>
              <a:t>未按规定落实安全培训人、财、物及时间保障；</a:t>
            </a:r>
            <a:endParaRPr sz="1600" b="1" dirty="0">
              <a:solidFill>
                <a:schemeClr val="accent4">
                  <a:lumMod val="50000"/>
                </a:schemeClr>
              </a:solidFill>
              <a:latin typeface="仿宋" panose="02010609060101010101" charset="-122"/>
              <a:ea typeface="仿宋" panose="02010609060101010101" charset="-122"/>
              <a:cs typeface="仿宋" panose="02010609060101010101" charset="-122"/>
              <a:sym typeface="+mn-ea"/>
            </a:endParaRPr>
          </a:p>
        </p:txBody>
      </p:sp>
      <p:cxnSp>
        <p:nvCxnSpPr>
          <p:cNvPr id="4" name="直接连接符 3"/>
          <p:cNvCxnSpPr/>
          <p:nvPr/>
        </p:nvCxnSpPr>
        <p:spPr>
          <a:xfrm flipH="1">
            <a:off x="1849120" y="3590925"/>
            <a:ext cx="548005" cy="1905"/>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6" name="图片 5" descr="培训1"/>
          <p:cNvPicPr>
            <a:picLocks noChangeAspect="1"/>
          </p:cNvPicPr>
          <p:nvPr/>
        </p:nvPicPr>
        <p:blipFill>
          <a:blip r:embed="rId2"/>
          <a:stretch>
            <a:fillRect/>
          </a:stretch>
        </p:blipFill>
        <p:spPr>
          <a:xfrm>
            <a:off x="7063105" y="1620520"/>
            <a:ext cx="4981575" cy="2802890"/>
          </a:xfrm>
          <a:prstGeom prst="rect">
            <a:avLst/>
          </a:prstGeom>
        </p:spPr>
      </p:pic>
      <p:pic>
        <p:nvPicPr>
          <p:cNvPr id="10244" name="Picture 2"/>
          <p:cNvPicPr>
            <a:picLocks noChangeAspect="1" noChangeArrowheads="1"/>
          </p:cNvPicPr>
          <p:nvPr/>
        </p:nvPicPr>
        <p:blipFill>
          <a:blip r:embed="rId3">
            <a:extLst>
              <a:ext uri="{28A0092B-C50C-407E-A947-70E740481C1C}">
                <a14:useLocalDpi xmlns:a14="http://schemas.microsoft.com/office/drawing/2010/main" val="0"/>
              </a:ext>
            </a:extLst>
          </a:blip>
          <a:srcRect r="83083"/>
          <a:stretch>
            <a:fillRect/>
          </a:stretch>
        </p:blipFill>
        <p:spPr bwMode="auto">
          <a:xfrm>
            <a:off x="7079615" y="1637665"/>
            <a:ext cx="681990" cy="601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文本框 22"/>
          <p:cNvSpPr>
            <a:spLocks noChangeArrowheads="1"/>
          </p:cNvSpPr>
          <p:nvPr/>
        </p:nvSpPr>
        <p:spPr bwMode="auto">
          <a:xfrm>
            <a:off x="3969385" y="200660"/>
            <a:ext cx="6579870" cy="521970"/>
          </a:xfrm>
          <a:prstGeom prst="rect">
            <a:avLst/>
          </a:prstGeom>
          <a:noFill/>
          <a:ln w="9525">
            <a:noFill/>
            <a:miter lim="800000"/>
          </a:ln>
        </p:spPr>
        <p:txBody>
          <a:bodyPr wrap="square">
            <a:spAutoFit/>
          </a:bodyPr>
          <a:lstStyle/>
          <a:p>
            <a:r>
              <a:rPr lang="en-US" altLang="zh-CN" sz="2800" b="1" dirty="0">
                <a:solidFill>
                  <a:srgbClr val="0070C0"/>
                </a:solidFill>
                <a:latin typeface="微软雅黑" panose="020B0503020204020204" charset="-122"/>
                <a:ea typeface="微软雅黑" panose="020B0503020204020204" charset="-122"/>
                <a:sym typeface="微软雅黑" panose="020B0503020204020204" charset="-122"/>
              </a:rPr>
              <a:t>14.</a:t>
            </a:r>
            <a:r>
              <a:rPr lang="zh-CN" sz="2800" b="1" dirty="0">
                <a:solidFill>
                  <a:srgbClr val="0070C0"/>
                </a:solidFill>
                <a:latin typeface="微软雅黑" panose="020B0503020204020204" charset="-122"/>
                <a:ea typeface="微软雅黑" panose="020B0503020204020204" charset="-122"/>
                <a:sym typeface="微软雅黑" panose="020B0503020204020204" charset="-122"/>
              </a:rPr>
              <a:t>失职问责和处罚</a:t>
            </a:r>
            <a:endParaRPr lang="zh-CN" sz="2800" b="1" dirty="0">
              <a:solidFill>
                <a:srgbClr val="0070C0"/>
              </a:solidFill>
              <a:latin typeface="微软雅黑" panose="020B0503020204020204" charset="-122"/>
              <a:ea typeface="微软雅黑" panose="020B0503020204020204" charset="-122"/>
              <a:sym typeface="微软雅黑" panose="020B0503020204020204" charset="-122"/>
            </a:endParaRPr>
          </a:p>
        </p:txBody>
      </p:sp>
      <p:grpSp>
        <p:nvGrpSpPr>
          <p:cNvPr id="2" name="组合 1"/>
          <p:cNvGrpSpPr/>
          <p:nvPr/>
        </p:nvGrpSpPr>
        <p:grpSpPr>
          <a:xfrm>
            <a:off x="0" y="338455"/>
            <a:ext cx="12192000" cy="6519545"/>
            <a:chOff x="0" y="533"/>
            <a:chExt cx="19200" cy="10267"/>
          </a:xfrm>
        </p:grpSpPr>
        <p:sp>
          <p:nvSpPr>
            <p:cNvPr id="8" name="object 2"/>
            <p:cNvSpPr/>
            <p:nvPr/>
          </p:nvSpPr>
          <p:spPr>
            <a:xfrm>
              <a:off x="0" y="10126"/>
              <a:ext cx="19200" cy="674"/>
            </a:xfrm>
            <a:prstGeom prst="rect">
              <a:avLst/>
            </a:prstGeom>
            <a:blipFill>
              <a:blip r:embed="rId1" cstate="print"/>
              <a:stretch>
                <a:fillRect/>
              </a:stretch>
            </a:blipFill>
          </p:spPr>
          <p:txBody>
            <a:bodyPr wrap="square" lIns="0" tIns="0" rIns="0" bIns="0" rtlCol="0"/>
            <a:p/>
          </p:txBody>
        </p:sp>
        <p:sp>
          <p:nvSpPr>
            <p:cNvPr id="9" name="object 3"/>
            <p:cNvSpPr/>
            <p:nvPr/>
          </p:nvSpPr>
          <p:spPr>
            <a:xfrm>
              <a:off x="0" y="533"/>
              <a:ext cx="5236" cy="748"/>
            </a:xfrm>
            <a:custGeom>
              <a:avLst/>
              <a:gdLst/>
              <a:ahLst/>
              <a:cxnLst/>
              <a:rect l="l" t="t" r="r" b="b"/>
              <a:pathLst>
                <a:path w="2438400" h="474980">
                  <a:moveTo>
                    <a:pt x="0" y="474472"/>
                  </a:moveTo>
                  <a:lnTo>
                    <a:pt x="2438400" y="474472"/>
                  </a:lnTo>
                  <a:lnTo>
                    <a:pt x="2438400" y="0"/>
                  </a:lnTo>
                  <a:lnTo>
                    <a:pt x="0" y="0"/>
                  </a:lnTo>
                  <a:lnTo>
                    <a:pt x="0" y="474472"/>
                  </a:lnTo>
                  <a:close/>
                </a:path>
              </a:pathLst>
            </a:custGeom>
            <a:solidFill>
              <a:srgbClr val="2D75B6"/>
            </a:solidFill>
          </p:spPr>
          <p:txBody>
            <a:bodyPr wrap="square" lIns="0" tIns="0" rIns="0" bIns="0" rtlCol="0"/>
            <a:p/>
          </p:txBody>
        </p:sp>
        <p:sp>
          <p:nvSpPr>
            <p:cNvPr id="10" name="object 5"/>
            <p:cNvSpPr/>
            <p:nvPr/>
          </p:nvSpPr>
          <p:spPr>
            <a:xfrm>
              <a:off x="5236" y="533"/>
              <a:ext cx="924" cy="773"/>
            </a:xfrm>
            <a:custGeom>
              <a:avLst/>
              <a:gdLst/>
              <a:ahLst/>
              <a:cxnLst/>
              <a:rect l="l" t="t" r="r" b="b"/>
              <a:pathLst>
                <a:path w="586739" h="490855">
                  <a:moveTo>
                    <a:pt x="586739" y="490728"/>
                  </a:moveTo>
                  <a:lnTo>
                    <a:pt x="0" y="490728"/>
                  </a:lnTo>
                  <a:lnTo>
                    <a:pt x="0" y="0"/>
                  </a:lnTo>
                  <a:lnTo>
                    <a:pt x="586739" y="490728"/>
                  </a:lnTo>
                  <a:close/>
                </a:path>
              </a:pathLst>
            </a:custGeom>
            <a:solidFill>
              <a:srgbClr val="2D75B6"/>
            </a:solidFill>
          </p:spPr>
          <p:txBody>
            <a:bodyPr wrap="square" lIns="0" tIns="0" rIns="0" bIns="0" rtlCol="0"/>
            <a:p/>
          </p:txBody>
        </p:sp>
        <p:sp>
          <p:nvSpPr>
            <p:cNvPr id="11" name="object 6"/>
            <p:cNvSpPr/>
            <p:nvPr/>
          </p:nvSpPr>
          <p:spPr>
            <a:xfrm>
              <a:off x="0" y="1340"/>
              <a:ext cx="19200" cy="0"/>
            </a:xfrm>
            <a:custGeom>
              <a:avLst/>
              <a:gdLst/>
              <a:ahLst/>
              <a:cxnLst/>
              <a:rect l="l" t="t" r="r" b="b"/>
              <a:pathLst>
                <a:path w="12192000">
                  <a:moveTo>
                    <a:pt x="0" y="0"/>
                  </a:moveTo>
                  <a:lnTo>
                    <a:pt x="12192000" y="0"/>
                  </a:lnTo>
                </a:path>
              </a:pathLst>
            </a:custGeom>
            <a:ln w="76200">
              <a:solidFill>
                <a:srgbClr val="BEBEBE"/>
              </a:solidFill>
            </a:ln>
          </p:spPr>
          <p:txBody>
            <a:bodyPr wrap="square" lIns="0" tIns="0" rIns="0" bIns="0" rtlCol="0"/>
            <a:p/>
          </p:txBody>
        </p:sp>
      </p:grpSp>
      <p:sp>
        <p:nvSpPr>
          <p:cNvPr id="14" name="流程图: 过程 13"/>
          <p:cNvSpPr/>
          <p:nvPr/>
        </p:nvSpPr>
        <p:spPr>
          <a:xfrm>
            <a:off x="299085" y="1432560"/>
            <a:ext cx="1143000" cy="430530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solidFill>
                <a:srgbClr val="FF9D00"/>
              </a:solidFill>
            </a:endParaRPr>
          </a:p>
          <a:p>
            <a:pPr algn="ctr">
              <a:lnSpc>
                <a:spcPct val="180000"/>
              </a:lnSpc>
            </a:pPr>
            <a:r>
              <a:rPr lang="zh-CN" altLang="en-US" sz="2400">
                <a:solidFill>
                  <a:srgbClr val="FF9D00"/>
                </a:solidFill>
              </a:rPr>
              <a:t>失职</a:t>
            </a:r>
            <a:endParaRPr lang="zh-CN" altLang="en-US" sz="2400">
              <a:solidFill>
                <a:srgbClr val="FF9D00"/>
              </a:solidFill>
            </a:endParaRPr>
          </a:p>
          <a:p>
            <a:pPr algn="ctr">
              <a:lnSpc>
                <a:spcPct val="180000"/>
              </a:lnSpc>
            </a:pPr>
            <a:r>
              <a:rPr lang="zh-CN" altLang="en-US" sz="2400">
                <a:solidFill>
                  <a:srgbClr val="FF9D00"/>
                </a:solidFill>
              </a:rPr>
              <a:t>问责</a:t>
            </a:r>
            <a:endParaRPr lang="zh-CN" altLang="en-US" sz="2400">
              <a:solidFill>
                <a:srgbClr val="FF9D00"/>
              </a:solidFill>
            </a:endParaRPr>
          </a:p>
          <a:p>
            <a:pPr algn="ctr">
              <a:lnSpc>
                <a:spcPct val="180000"/>
              </a:lnSpc>
            </a:pPr>
            <a:endParaRPr lang="zh-CN" altLang="en-US" sz="2400">
              <a:solidFill>
                <a:srgbClr val="FF9D00"/>
              </a:solidFill>
            </a:endParaRPr>
          </a:p>
        </p:txBody>
      </p:sp>
      <p:sp>
        <p:nvSpPr>
          <p:cNvPr id="4" name="矩形 3"/>
          <p:cNvSpPr/>
          <p:nvPr/>
        </p:nvSpPr>
        <p:spPr>
          <a:xfrm>
            <a:off x="2768600" y="3319780"/>
            <a:ext cx="5976620" cy="1619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0" name="文本框 19"/>
          <p:cNvSpPr txBox="1"/>
          <p:nvPr/>
        </p:nvSpPr>
        <p:spPr>
          <a:xfrm>
            <a:off x="1773555" y="3041015"/>
            <a:ext cx="800100" cy="737235"/>
          </a:xfrm>
          <a:prstGeom prst="rect">
            <a:avLst/>
          </a:prstGeom>
          <a:noFill/>
        </p:spPr>
        <p:txBody>
          <a:bodyPr wrap="square" rtlCol="0" anchor="t">
            <a:spAutoFit/>
          </a:bodyPr>
          <a:p>
            <a:r>
              <a:rPr lang="zh-CN" altLang="en-US" sz="1400"/>
              <a:t>存在以下情形之一</a:t>
            </a:r>
            <a:endParaRPr lang="zh-CN" altLang="en-US" sz="1400"/>
          </a:p>
        </p:txBody>
      </p:sp>
      <p:cxnSp>
        <p:nvCxnSpPr>
          <p:cNvPr id="31" name="直接连接符 30"/>
          <p:cNvCxnSpPr/>
          <p:nvPr/>
        </p:nvCxnSpPr>
        <p:spPr>
          <a:xfrm>
            <a:off x="3135630" y="2538730"/>
            <a:ext cx="657225" cy="78105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直接连接符 32"/>
          <p:cNvCxnSpPr>
            <a:stCxn id="48" idx="2"/>
          </p:cNvCxnSpPr>
          <p:nvPr/>
        </p:nvCxnSpPr>
        <p:spPr>
          <a:xfrm>
            <a:off x="6152515" y="2613025"/>
            <a:ext cx="633095" cy="87757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直接连接符 33"/>
          <p:cNvCxnSpPr>
            <a:stCxn id="100" idx="2"/>
          </p:cNvCxnSpPr>
          <p:nvPr/>
        </p:nvCxnSpPr>
        <p:spPr>
          <a:xfrm>
            <a:off x="7612380" y="2538730"/>
            <a:ext cx="749300" cy="885825"/>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flipV="1">
            <a:off x="2887980" y="3478530"/>
            <a:ext cx="904875" cy="83312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flipV="1">
            <a:off x="7456805" y="3481705"/>
            <a:ext cx="809625" cy="852170"/>
          </a:xfrm>
          <a:prstGeom prst="line">
            <a:avLst/>
          </a:prstGeom>
        </p:spPr>
        <p:style>
          <a:lnRef idx="1">
            <a:schemeClr val="accent1"/>
          </a:lnRef>
          <a:fillRef idx="0">
            <a:schemeClr val="accent1"/>
          </a:fillRef>
          <a:effectRef idx="0">
            <a:schemeClr val="accent1"/>
          </a:effectRef>
          <a:fontRef idx="minor">
            <a:schemeClr val="tx1"/>
          </a:fontRef>
        </p:style>
      </p:cxnSp>
      <p:sp>
        <p:nvSpPr>
          <p:cNvPr id="38" name="等腰三角形 37"/>
          <p:cNvSpPr/>
          <p:nvPr/>
        </p:nvSpPr>
        <p:spPr>
          <a:xfrm rot="5400000">
            <a:off x="8632825" y="2914650"/>
            <a:ext cx="1259840" cy="102933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0" name="圆角矩形 39"/>
          <p:cNvSpPr/>
          <p:nvPr/>
        </p:nvSpPr>
        <p:spPr>
          <a:xfrm>
            <a:off x="9867265" y="1588770"/>
            <a:ext cx="1945640" cy="4497070"/>
          </a:xfrm>
          <a:prstGeom prst="roundRect">
            <a:avLst>
              <a:gd name="adj" fmla="val 9450"/>
            </a:avLst>
          </a:prstGeom>
          <a:solidFill>
            <a:schemeClr val="accent1">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2927" tIns="41463" rIns="82927" bIns="41463" rtlCol="0" anchor="ctr"/>
          <a:p>
            <a:pPr algn="ctr"/>
            <a:endParaRPr lang="zh-CN" altLang="en-US"/>
          </a:p>
        </p:txBody>
      </p:sp>
      <p:sp>
        <p:nvSpPr>
          <p:cNvPr id="41" name="TextBox 29"/>
          <p:cNvSpPr txBox="1"/>
          <p:nvPr/>
        </p:nvSpPr>
        <p:spPr>
          <a:xfrm>
            <a:off x="10030460" y="1851660"/>
            <a:ext cx="1630680" cy="4159250"/>
          </a:xfrm>
          <a:prstGeom prst="rect">
            <a:avLst/>
          </a:prstGeom>
          <a:noFill/>
        </p:spPr>
        <p:txBody>
          <a:bodyPr wrap="square" lIns="0" tIns="0" rIns="0" bIns="0" rtlCol="0">
            <a:spAutoFit/>
          </a:bodyPr>
          <a:p>
            <a:pPr indent="304800" algn="just" fontAlgn="base">
              <a:lnSpc>
                <a:spcPct val="130000"/>
              </a:lnSpc>
              <a:spcBef>
                <a:spcPts val="0"/>
              </a:spcBef>
              <a:spcAft>
                <a:spcPts val="0"/>
              </a:spcAft>
            </a:pPr>
            <a:r>
              <a:rPr sz="1600" b="1">
                <a:solidFill>
                  <a:srgbClr val="FFFF00"/>
                </a:solidFill>
                <a:latin typeface="仿宋" panose="02010609060101010101" charset="-122"/>
                <a:ea typeface="仿宋" panose="02010609060101010101" charset="-122"/>
              </a:rPr>
              <a:t>视情节轻重，责任单位管理人员扣除绩效工资 5000～10000 元，由分管领导对相关责任人员进行警示约谈；</a:t>
            </a:r>
            <a:r>
              <a:rPr sz="1600" b="1">
                <a:solidFill>
                  <a:srgbClr val="FF0000"/>
                </a:solidFill>
                <a:latin typeface="仿宋" panose="02010609060101010101" charset="-122"/>
                <a:ea typeface="仿宋" panose="02010609060101010101" charset="-122"/>
              </a:rPr>
              <a:t>对于情节严重，造成恶劣影响的，除给予上述考核外，给予相关责任人员行政警告及以上处分。</a:t>
            </a:r>
            <a:endParaRPr sz="1600" b="1">
              <a:solidFill>
                <a:srgbClr val="FF0000"/>
              </a:solidFill>
              <a:latin typeface="仿宋" panose="02010609060101010101" charset="-122"/>
              <a:ea typeface="仿宋" panose="02010609060101010101" charset="-122"/>
            </a:endParaRPr>
          </a:p>
        </p:txBody>
      </p:sp>
      <p:pic>
        <p:nvPicPr>
          <p:cNvPr id="42" name="图片 41" descr="303b32313537343431303bb8d0ccbebac5"/>
          <p:cNvPicPr>
            <a:picLocks noChangeAspect="1"/>
          </p:cNvPicPr>
          <p:nvPr/>
        </p:nvPicPr>
        <p:blipFill>
          <a:blip r:embed="rId2"/>
          <a:stretch>
            <a:fillRect/>
          </a:stretch>
        </p:blipFill>
        <p:spPr>
          <a:xfrm>
            <a:off x="9958705" y="473075"/>
            <a:ext cx="1711325" cy="1711325"/>
          </a:xfrm>
          <a:prstGeom prst="rect">
            <a:avLst/>
          </a:prstGeom>
        </p:spPr>
      </p:pic>
      <p:sp>
        <p:nvSpPr>
          <p:cNvPr id="46" name="TextBox 29"/>
          <p:cNvSpPr txBox="1"/>
          <p:nvPr/>
        </p:nvSpPr>
        <p:spPr>
          <a:xfrm>
            <a:off x="2493645" y="1129030"/>
            <a:ext cx="1299210" cy="1397635"/>
          </a:xfrm>
          <a:prstGeom prst="rect">
            <a:avLst/>
          </a:prstGeom>
          <a:noFill/>
          <a:ln>
            <a:solidFill>
              <a:srgbClr val="1D41D5"/>
            </a:solidFill>
          </a:ln>
        </p:spPr>
        <p:txBody>
          <a:bodyPr wrap="square" lIns="0" tIns="0" rIns="0" bIns="0" rtlCol="0">
            <a:spAutoFit/>
          </a:bodyPr>
          <a:p>
            <a:pPr indent="0" algn="just" fontAlgn="base">
              <a:lnSpc>
                <a:spcPct val="130000"/>
              </a:lnSpc>
              <a:spcBef>
                <a:spcPts val="0"/>
              </a:spcBef>
              <a:spcAft>
                <a:spcPts val="0"/>
              </a:spcAft>
            </a:pPr>
            <a:r>
              <a:rPr lang="zh-CN" altLang="en-US" sz="1400" b="1" dirty="0">
                <a:solidFill>
                  <a:srgbClr val="1D41D5"/>
                </a:solidFill>
                <a:uFillTx/>
                <a:latin typeface="仿宋" panose="02010609060101010101" charset="-122"/>
                <a:ea typeface="仿宋" panose="02010609060101010101" charset="-122"/>
                <a:cs typeface="宋体" panose="02010600030101010101" pitchFamily="2" charset="-122"/>
              </a:rPr>
              <a:t>落实上级和公司有关安全生产工作的决策部署不力，影响安全生产工作的。</a:t>
            </a:r>
            <a:endParaRPr lang="zh-CN" altLang="en-US" sz="1400" b="1" dirty="0">
              <a:solidFill>
                <a:srgbClr val="1D41D5"/>
              </a:solidFill>
              <a:uFillTx/>
              <a:latin typeface="仿宋" panose="02010609060101010101" charset="-122"/>
              <a:ea typeface="仿宋" panose="02010609060101010101" charset="-122"/>
              <a:cs typeface="宋体" panose="02010600030101010101" pitchFamily="2" charset="-122"/>
            </a:endParaRPr>
          </a:p>
        </p:txBody>
      </p:sp>
      <p:sp>
        <p:nvSpPr>
          <p:cNvPr id="47" name="TextBox 29"/>
          <p:cNvSpPr txBox="1"/>
          <p:nvPr/>
        </p:nvSpPr>
        <p:spPr>
          <a:xfrm>
            <a:off x="4099560" y="1141095"/>
            <a:ext cx="1165860" cy="1397635"/>
          </a:xfrm>
          <a:prstGeom prst="rect">
            <a:avLst/>
          </a:prstGeom>
          <a:noFill/>
          <a:ln>
            <a:solidFill>
              <a:srgbClr val="1D41D5"/>
            </a:solidFill>
          </a:ln>
        </p:spPr>
        <p:txBody>
          <a:bodyPr wrap="square" lIns="0" tIns="0" rIns="0" bIns="0" rtlCol="0">
            <a:spAutoFit/>
          </a:bodyPr>
          <a:p>
            <a:pPr indent="0" algn="just" fontAlgn="base">
              <a:lnSpc>
                <a:spcPct val="130000"/>
              </a:lnSpc>
              <a:spcBef>
                <a:spcPts val="0"/>
              </a:spcBef>
              <a:spcAft>
                <a:spcPts val="0"/>
              </a:spcAft>
            </a:pPr>
            <a:r>
              <a:rPr sz="1400" b="1">
                <a:solidFill>
                  <a:srgbClr val="1D41D5"/>
                </a:solidFill>
                <a:latin typeface="仿宋" panose="02010609060101010101" charset="-122"/>
                <a:ea typeface="仿宋" panose="02010609060101010101" charset="-122"/>
              </a:rPr>
              <a:t>安全设施不完好或现场不具备安全生产条件强行安排组织生产的。</a:t>
            </a:r>
            <a:endParaRPr sz="1400" b="1">
              <a:solidFill>
                <a:srgbClr val="1D41D5"/>
              </a:solidFill>
              <a:latin typeface="仿宋" panose="02010609060101010101" charset="-122"/>
              <a:ea typeface="仿宋" panose="02010609060101010101" charset="-122"/>
            </a:endParaRPr>
          </a:p>
        </p:txBody>
      </p:sp>
      <p:sp>
        <p:nvSpPr>
          <p:cNvPr id="48" name="TextBox 29"/>
          <p:cNvSpPr txBox="1"/>
          <p:nvPr/>
        </p:nvSpPr>
        <p:spPr>
          <a:xfrm>
            <a:off x="5527040" y="979805"/>
            <a:ext cx="1250950" cy="1633220"/>
          </a:xfrm>
          <a:prstGeom prst="rect">
            <a:avLst/>
          </a:prstGeom>
          <a:noFill/>
          <a:ln>
            <a:solidFill>
              <a:srgbClr val="1D41D5"/>
            </a:solidFill>
          </a:ln>
        </p:spPr>
        <p:txBody>
          <a:bodyPr wrap="square" lIns="0" tIns="0" rIns="0" bIns="0" rtlCol="0">
            <a:noAutofit/>
          </a:bodyPr>
          <a:p>
            <a:pPr indent="0" algn="just" fontAlgn="base">
              <a:lnSpc>
                <a:spcPct val="130000"/>
              </a:lnSpc>
              <a:spcBef>
                <a:spcPts val="0"/>
              </a:spcBef>
              <a:spcAft>
                <a:spcPts val="0"/>
              </a:spcAft>
            </a:pPr>
            <a:r>
              <a:rPr sz="1400" b="1">
                <a:solidFill>
                  <a:srgbClr val="1D41D5"/>
                </a:solidFill>
                <a:latin typeface="仿宋" panose="02010609060101010101" charset="-122"/>
                <a:ea typeface="仿宋" panose="02010609060101010101" charset="-122"/>
              </a:rPr>
              <a:t>重大风险管控不到位造成事故的、出现重大事故隐患或同类隐患及问题反复出现的。</a:t>
            </a:r>
            <a:endParaRPr sz="1400" b="1">
              <a:solidFill>
                <a:srgbClr val="1D41D5"/>
              </a:solidFill>
              <a:latin typeface="仿宋" panose="02010609060101010101" charset="-122"/>
              <a:ea typeface="仿宋" panose="02010609060101010101" charset="-122"/>
            </a:endParaRPr>
          </a:p>
        </p:txBody>
      </p:sp>
      <p:sp>
        <p:nvSpPr>
          <p:cNvPr id="50" name="TextBox 29"/>
          <p:cNvSpPr txBox="1"/>
          <p:nvPr/>
        </p:nvSpPr>
        <p:spPr>
          <a:xfrm>
            <a:off x="3911600" y="4311650"/>
            <a:ext cx="988695" cy="1397635"/>
          </a:xfrm>
          <a:prstGeom prst="rect">
            <a:avLst/>
          </a:prstGeom>
          <a:noFill/>
          <a:ln>
            <a:solidFill>
              <a:srgbClr val="1D41D5"/>
            </a:solidFill>
          </a:ln>
        </p:spPr>
        <p:txBody>
          <a:bodyPr wrap="square" lIns="0" tIns="0" rIns="0" bIns="0" rtlCol="0">
            <a:spAutoFit/>
          </a:bodyPr>
          <a:p>
            <a:pPr indent="0" algn="just" fontAlgn="base">
              <a:lnSpc>
                <a:spcPct val="130000"/>
              </a:lnSpc>
              <a:spcBef>
                <a:spcPts val="0"/>
              </a:spcBef>
              <a:spcAft>
                <a:spcPts val="0"/>
              </a:spcAft>
            </a:pPr>
            <a:r>
              <a:rPr sz="1400" b="1">
                <a:solidFill>
                  <a:srgbClr val="1D41D5"/>
                </a:solidFill>
                <a:latin typeface="仿宋" panose="02010609060101010101" charset="-122"/>
                <a:ea typeface="仿宋" panose="02010609060101010101" charset="-122"/>
              </a:rPr>
              <a:t>变化管理不到位，未采取措施或措施落实不力的。</a:t>
            </a:r>
            <a:endParaRPr sz="1400" b="1">
              <a:solidFill>
                <a:srgbClr val="1D41D5"/>
              </a:solidFill>
              <a:latin typeface="仿宋" panose="02010609060101010101" charset="-122"/>
              <a:ea typeface="仿宋" panose="02010609060101010101" charset="-122"/>
            </a:endParaRPr>
          </a:p>
        </p:txBody>
      </p:sp>
      <p:grpSp>
        <p:nvGrpSpPr>
          <p:cNvPr id="7" name="组合 6"/>
          <p:cNvGrpSpPr/>
          <p:nvPr/>
        </p:nvGrpSpPr>
        <p:grpSpPr>
          <a:xfrm>
            <a:off x="1764030" y="2787650"/>
            <a:ext cx="1004570" cy="1219200"/>
            <a:chOff x="3279" y="4390"/>
            <a:chExt cx="1582" cy="1920"/>
          </a:xfrm>
        </p:grpSpPr>
        <p:cxnSp>
          <p:nvCxnSpPr>
            <p:cNvPr id="28" name="直接连接符 27"/>
            <p:cNvCxnSpPr/>
            <p:nvPr/>
          </p:nvCxnSpPr>
          <p:spPr>
            <a:xfrm>
              <a:off x="4861" y="5130"/>
              <a:ext cx="0" cy="480"/>
            </a:xfrm>
            <a:prstGeom prst="line">
              <a:avLst/>
            </a:prstGeom>
            <a:ln w="34925"/>
          </p:spPr>
          <p:style>
            <a:lnRef idx="3">
              <a:schemeClr val="accent5"/>
            </a:lnRef>
            <a:fillRef idx="0">
              <a:schemeClr val="accent5"/>
            </a:fillRef>
            <a:effectRef idx="2">
              <a:schemeClr val="accent5"/>
            </a:effectRef>
            <a:fontRef idx="minor">
              <a:schemeClr val="tx1"/>
            </a:fontRef>
          </p:style>
        </p:cxnSp>
        <p:cxnSp>
          <p:nvCxnSpPr>
            <p:cNvPr id="3" name="直接连接符 2"/>
            <p:cNvCxnSpPr/>
            <p:nvPr/>
          </p:nvCxnSpPr>
          <p:spPr>
            <a:xfrm>
              <a:off x="3279" y="4390"/>
              <a:ext cx="15" cy="1920"/>
            </a:xfrm>
            <a:prstGeom prst="line">
              <a:avLst/>
            </a:prstGeom>
            <a:ln w="34925">
              <a:solidFill>
                <a:schemeClr val="accent1">
                  <a:lumMod val="75000"/>
                </a:schemeClr>
              </a:solidFill>
            </a:ln>
          </p:spPr>
          <p:style>
            <a:lnRef idx="3">
              <a:schemeClr val="accent5"/>
            </a:lnRef>
            <a:fillRef idx="0">
              <a:schemeClr val="accent5"/>
            </a:fillRef>
            <a:effectRef idx="2">
              <a:schemeClr val="accent5"/>
            </a:effectRef>
            <a:fontRef idx="minor">
              <a:schemeClr val="tx1"/>
            </a:fontRef>
          </p:style>
        </p:cxnSp>
        <p:cxnSp>
          <p:nvCxnSpPr>
            <p:cNvPr id="5" name="直接连接符 4"/>
            <p:cNvCxnSpPr/>
            <p:nvPr/>
          </p:nvCxnSpPr>
          <p:spPr>
            <a:xfrm>
              <a:off x="3279" y="4390"/>
              <a:ext cx="1581" cy="744"/>
            </a:xfrm>
            <a:prstGeom prst="line">
              <a:avLst/>
            </a:prstGeom>
            <a:ln w="34925">
              <a:solidFill>
                <a:schemeClr val="accent1">
                  <a:lumMod val="75000"/>
                </a:schemeClr>
              </a:solidFill>
            </a:ln>
          </p:spPr>
          <p:style>
            <a:lnRef idx="3">
              <a:schemeClr val="accent5"/>
            </a:lnRef>
            <a:fillRef idx="0">
              <a:schemeClr val="accent5"/>
            </a:fillRef>
            <a:effectRef idx="2">
              <a:schemeClr val="accent5"/>
            </a:effectRef>
            <a:fontRef idx="minor">
              <a:schemeClr val="tx1"/>
            </a:fontRef>
          </p:style>
        </p:cxnSp>
        <p:cxnSp>
          <p:nvCxnSpPr>
            <p:cNvPr id="6" name="直接连接符 5"/>
            <p:cNvCxnSpPr/>
            <p:nvPr/>
          </p:nvCxnSpPr>
          <p:spPr>
            <a:xfrm flipV="1">
              <a:off x="3289" y="5610"/>
              <a:ext cx="1572" cy="694"/>
            </a:xfrm>
            <a:prstGeom prst="line">
              <a:avLst/>
            </a:prstGeom>
            <a:ln w="34925">
              <a:solidFill>
                <a:schemeClr val="accent1">
                  <a:lumMod val="75000"/>
                </a:schemeClr>
              </a:solidFill>
            </a:ln>
          </p:spPr>
          <p:style>
            <a:lnRef idx="3">
              <a:schemeClr val="accent5"/>
            </a:lnRef>
            <a:fillRef idx="0">
              <a:schemeClr val="accent5"/>
            </a:fillRef>
            <a:effectRef idx="2">
              <a:schemeClr val="accent5"/>
            </a:effectRef>
            <a:fontRef idx="minor">
              <a:schemeClr val="tx1"/>
            </a:fontRef>
          </p:style>
        </p:cxnSp>
      </p:grpSp>
      <p:cxnSp>
        <p:nvCxnSpPr>
          <p:cNvPr id="12" name="直接连接符 11"/>
          <p:cNvCxnSpPr/>
          <p:nvPr/>
        </p:nvCxnSpPr>
        <p:spPr>
          <a:xfrm>
            <a:off x="4665345" y="2557145"/>
            <a:ext cx="640715" cy="829945"/>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Box 29"/>
          <p:cNvSpPr txBox="1"/>
          <p:nvPr/>
        </p:nvSpPr>
        <p:spPr>
          <a:xfrm>
            <a:off x="6701155" y="4333875"/>
            <a:ext cx="1565275" cy="1677035"/>
          </a:xfrm>
          <a:prstGeom prst="rect">
            <a:avLst/>
          </a:prstGeom>
          <a:noFill/>
          <a:ln>
            <a:solidFill>
              <a:srgbClr val="1D41D5"/>
            </a:solidFill>
          </a:ln>
        </p:spPr>
        <p:txBody>
          <a:bodyPr wrap="square" lIns="0" tIns="0" rIns="0" bIns="0" rtlCol="0">
            <a:spAutoFit/>
          </a:bodyPr>
          <a:p>
            <a:pPr indent="0" algn="just" fontAlgn="base">
              <a:lnSpc>
                <a:spcPct val="130000"/>
              </a:lnSpc>
              <a:spcBef>
                <a:spcPts val="0"/>
              </a:spcBef>
              <a:spcAft>
                <a:spcPts val="0"/>
              </a:spcAft>
            </a:pPr>
            <a:r>
              <a:rPr sz="1400" b="1">
                <a:solidFill>
                  <a:srgbClr val="1D41D5"/>
                </a:solidFill>
                <a:latin typeface="仿宋" panose="02010609060101010101" charset="-122"/>
                <a:ea typeface="仿宋" panose="02010609060101010101" charset="-122"/>
              </a:rPr>
              <a:t>安全生产管理制度、安全生产责任制落实不到位或其他方面履职尽责不到位，可能导致发生事故的。</a:t>
            </a:r>
            <a:endParaRPr sz="1400" b="1">
              <a:solidFill>
                <a:srgbClr val="1D41D5"/>
              </a:solidFill>
              <a:latin typeface="仿宋" panose="02010609060101010101" charset="-122"/>
              <a:ea typeface="仿宋" panose="02010609060101010101" charset="-122"/>
            </a:endParaRPr>
          </a:p>
        </p:txBody>
      </p:sp>
      <p:cxnSp>
        <p:nvCxnSpPr>
          <p:cNvPr id="15" name="直接连接符 14"/>
          <p:cNvCxnSpPr/>
          <p:nvPr/>
        </p:nvCxnSpPr>
        <p:spPr>
          <a:xfrm flipV="1">
            <a:off x="4360545" y="3488055"/>
            <a:ext cx="904875" cy="833120"/>
          </a:xfrm>
          <a:prstGeom prst="line">
            <a:avLst/>
          </a:prstGeom>
        </p:spPr>
        <p:style>
          <a:lnRef idx="1">
            <a:schemeClr val="accent1"/>
          </a:lnRef>
          <a:fillRef idx="0">
            <a:schemeClr val="accent1"/>
          </a:fillRef>
          <a:effectRef idx="0">
            <a:schemeClr val="accent1"/>
          </a:effectRef>
          <a:fontRef idx="minor">
            <a:schemeClr val="tx1"/>
          </a:fontRef>
        </p:style>
      </p:cxnSp>
      <p:sp>
        <p:nvSpPr>
          <p:cNvPr id="17" name="TextBox 29"/>
          <p:cNvSpPr txBox="1"/>
          <p:nvPr/>
        </p:nvSpPr>
        <p:spPr>
          <a:xfrm>
            <a:off x="2406015" y="4311650"/>
            <a:ext cx="1004570" cy="1677035"/>
          </a:xfrm>
          <a:prstGeom prst="rect">
            <a:avLst/>
          </a:prstGeom>
          <a:noFill/>
          <a:ln>
            <a:solidFill>
              <a:srgbClr val="1D41D5"/>
            </a:solidFill>
          </a:ln>
        </p:spPr>
        <p:txBody>
          <a:bodyPr wrap="square" lIns="0" tIns="0" rIns="0" bIns="0" rtlCol="0">
            <a:spAutoFit/>
          </a:bodyPr>
          <a:p>
            <a:pPr indent="0" algn="just" fontAlgn="base">
              <a:lnSpc>
                <a:spcPct val="130000"/>
              </a:lnSpc>
              <a:spcBef>
                <a:spcPts val="0"/>
              </a:spcBef>
              <a:spcAft>
                <a:spcPts val="0"/>
              </a:spcAft>
            </a:pPr>
            <a:r>
              <a:rPr sz="1400" b="1">
                <a:solidFill>
                  <a:srgbClr val="1D41D5"/>
                </a:solidFill>
                <a:latin typeface="仿宋" panose="02010609060101010101" charset="-122"/>
                <a:ea typeface="仿宋" panose="02010609060101010101" charset="-122"/>
              </a:rPr>
              <a:t>关键环节或危险性较大的工作未安排专门管理人员现场指挥的。</a:t>
            </a:r>
            <a:endParaRPr sz="1400" b="1">
              <a:solidFill>
                <a:srgbClr val="1D41D5"/>
              </a:solidFill>
              <a:latin typeface="仿宋" panose="02010609060101010101" charset="-122"/>
              <a:ea typeface="仿宋" panose="02010609060101010101" charset="-122"/>
            </a:endParaRPr>
          </a:p>
        </p:txBody>
      </p:sp>
      <p:sp>
        <p:nvSpPr>
          <p:cNvPr id="100" name="文本框 99"/>
          <p:cNvSpPr txBox="1"/>
          <p:nvPr/>
        </p:nvSpPr>
        <p:spPr>
          <a:xfrm>
            <a:off x="7038340" y="1049655"/>
            <a:ext cx="1147445" cy="1489075"/>
          </a:xfrm>
          <a:prstGeom prst="rect">
            <a:avLst/>
          </a:prstGeom>
          <a:noFill/>
          <a:ln w="9525">
            <a:solidFill>
              <a:srgbClr val="1D41D5"/>
            </a:solidFill>
          </a:ln>
        </p:spPr>
        <p:txBody>
          <a:bodyPr wrap="square">
            <a:spAutoFit/>
          </a:bodyPr>
          <a:p>
            <a:pPr algn="just" fontAlgn="base">
              <a:lnSpc>
                <a:spcPct val="130000"/>
              </a:lnSpc>
              <a:spcBef>
                <a:spcPts val="0"/>
              </a:spcBef>
              <a:spcAft>
                <a:spcPts val="0"/>
              </a:spcAft>
              <a:buClrTx/>
              <a:buSzTx/>
              <a:buFontTx/>
            </a:pPr>
            <a:r>
              <a:rPr lang="zh-CN" altLang="en-US" sz="1400" b="1" dirty="0">
                <a:solidFill>
                  <a:srgbClr val="1D41D5"/>
                </a:solidFill>
                <a:uFillTx/>
                <a:latin typeface="仿宋" panose="02010609060101010101" charset="-122"/>
                <a:ea typeface="仿宋" panose="02010609060101010101" charset="-122"/>
                <a:cs typeface="宋体" panose="02010600030101010101" pitchFamily="2" charset="-122"/>
              </a:rPr>
              <a:t>连续发生微伤、轻伤、三级非人身等零星事故的。</a:t>
            </a:r>
            <a:endParaRPr lang="zh-CN" altLang="en-US" sz="1400" b="1" dirty="0">
              <a:solidFill>
                <a:srgbClr val="1D41D5"/>
              </a:solidFill>
              <a:uFillTx/>
              <a:latin typeface="仿宋" panose="02010609060101010101" charset="-122"/>
              <a:ea typeface="仿宋" panose="02010609060101010101" charset="-122"/>
              <a:cs typeface="宋体" panose="02010600030101010101" pitchFamily="2" charset="-122"/>
            </a:endParaRPr>
          </a:p>
        </p:txBody>
      </p:sp>
      <p:sp>
        <p:nvSpPr>
          <p:cNvPr id="18" name="文本框 17"/>
          <p:cNvSpPr txBox="1"/>
          <p:nvPr/>
        </p:nvSpPr>
        <p:spPr>
          <a:xfrm>
            <a:off x="5306060" y="4335780"/>
            <a:ext cx="1057275" cy="1168400"/>
          </a:xfrm>
          <a:prstGeom prst="rect">
            <a:avLst/>
          </a:prstGeom>
          <a:noFill/>
          <a:ln w="9525">
            <a:solidFill>
              <a:srgbClr val="1D41D5"/>
            </a:solidFill>
          </a:ln>
        </p:spPr>
        <p:txBody>
          <a:bodyPr wrap="square">
            <a:spAutoFit/>
          </a:bodyPr>
          <a:p>
            <a:pPr indent="0"/>
            <a:r>
              <a:rPr sz="1400" b="1">
                <a:solidFill>
                  <a:srgbClr val="1D41D5"/>
                </a:solidFill>
                <a:latin typeface="仿宋" panose="02010609060101010101" charset="-122"/>
                <a:ea typeface="仿宋" panose="02010609060101010101" charset="-122"/>
              </a:rPr>
              <a:t>经公司追查认定其他应当问责和考核的情形。</a:t>
            </a:r>
            <a:endParaRPr sz="1400" b="1">
              <a:solidFill>
                <a:srgbClr val="1D41D5"/>
              </a:solidFill>
              <a:latin typeface="仿宋" panose="02010609060101010101" charset="-122"/>
              <a:ea typeface="仿宋" panose="02010609060101010101" charset="-122"/>
            </a:endParaRPr>
          </a:p>
        </p:txBody>
      </p:sp>
      <p:cxnSp>
        <p:nvCxnSpPr>
          <p:cNvPr id="19" name="直接连接符 18"/>
          <p:cNvCxnSpPr/>
          <p:nvPr/>
        </p:nvCxnSpPr>
        <p:spPr>
          <a:xfrm flipV="1">
            <a:off x="5833745" y="3481705"/>
            <a:ext cx="809625" cy="85217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文本框 22"/>
          <p:cNvSpPr>
            <a:spLocks noChangeArrowheads="1"/>
          </p:cNvSpPr>
          <p:nvPr/>
        </p:nvSpPr>
        <p:spPr bwMode="auto">
          <a:xfrm>
            <a:off x="3969385" y="200660"/>
            <a:ext cx="6579870" cy="521970"/>
          </a:xfrm>
          <a:prstGeom prst="rect">
            <a:avLst/>
          </a:prstGeom>
          <a:noFill/>
          <a:ln w="9525">
            <a:noFill/>
            <a:miter lim="800000"/>
          </a:ln>
        </p:spPr>
        <p:txBody>
          <a:bodyPr wrap="square">
            <a:spAutoFit/>
          </a:bodyPr>
          <a:lstStyle/>
          <a:p>
            <a:r>
              <a:rPr lang="en-US" altLang="zh-CN" sz="2800" b="1" dirty="0">
                <a:solidFill>
                  <a:srgbClr val="0070C0"/>
                </a:solidFill>
                <a:latin typeface="微软雅黑" panose="020B0503020204020204" charset="-122"/>
                <a:ea typeface="微软雅黑" panose="020B0503020204020204" charset="-122"/>
                <a:sym typeface="微软雅黑" panose="020B0503020204020204" charset="-122"/>
              </a:rPr>
              <a:t>15.</a:t>
            </a:r>
            <a:r>
              <a:rPr lang="zh-CN" sz="2800" b="1" dirty="0">
                <a:solidFill>
                  <a:srgbClr val="0070C0"/>
                </a:solidFill>
                <a:latin typeface="微软雅黑" panose="020B0503020204020204" charset="-122"/>
                <a:ea typeface="微软雅黑" panose="020B0503020204020204" charset="-122"/>
                <a:sym typeface="微软雅黑" panose="020B0503020204020204" charset="-122"/>
              </a:rPr>
              <a:t>瓦斯超限事故</a:t>
            </a:r>
            <a:r>
              <a:rPr lang="zh-CN" sz="2800" b="1" dirty="0">
                <a:solidFill>
                  <a:srgbClr val="0070C0"/>
                </a:solidFill>
                <a:latin typeface="微软雅黑" panose="020B0503020204020204" charset="-122"/>
                <a:ea typeface="微软雅黑" panose="020B0503020204020204" charset="-122"/>
                <a:sym typeface="微软雅黑" panose="020B0503020204020204" charset="-122"/>
              </a:rPr>
              <a:t>责任追究</a:t>
            </a:r>
            <a:endParaRPr lang="zh-CN" sz="2800" b="1" dirty="0">
              <a:solidFill>
                <a:srgbClr val="0070C0"/>
              </a:solidFill>
              <a:latin typeface="微软雅黑" panose="020B0503020204020204" charset="-122"/>
              <a:ea typeface="微软雅黑" panose="020B0503020204020204" charset="-122"/>
              <a:sym typeface="微软雅黑" panose="020B0503020204020204" charset="-122"/>
            </a:endParaRPr>
          </a:p>
        </p:txBody>
      </p:sp>
      <p:sp>
        <p:nvSpPr>
          <p:cNvPr id="8" name="object 2"/>
          <p:cNvSpPr/>
          <p:nvPr/>
        </p:nvSpPr>
        <p:spPr>
          <a:xfrm>
            <a:off x="0" y="6429755"/>
            <a:ext cx="12192000" cy="428244"/>
          </a:xfrm>
          <a:prstGeom prst="rect">
            <a:avLst/>
          </a:prstGeom>
          <a:blipFill>
            <a:blip r:embed="rId1" cstate="print"/>
            <a:stretch>
              <a:fillRect/>
            </a:stretch>
          </a:blipFill>
        </p:spPr>
        <p:txBody>
          <a:bodyPr wrap="square" lIns="0" tIns="0" rIns="0" bIns="0" rtlCol="0"/>
          <a:p/>
        </p:txBody>
      </p:sp>
      <p:sp>
        <p:nvSpPr>
          <p:cNvPr id="9" name="object 3"/>
          <p:cNvSpPr/>
          <p:nvPr/>
        </p:nvSpPr>
        <p:spPr>
          <a:xfrm>
            <a:off x="0" y="338455"/>
            <a:ext cx="3324860" cy="474980"/>
          </a:xfrm>
          <a:custGeom>
            <a:avLst/>
            <a:gdLst/>
            <a:ahLst/>
            <a:cxnLst/>
            <a:rect l="l" t="t" r="r" b="b"/>
            <a:pathLst>
              <a:path w="2438400" h="474980">
                <a:moveTo>
                  <a:pt x="0" y="474472"/>
                </a:moveTo>
                <a:lnTo>
                  <a:pt x="2438400" y="474472"/>
                </a:lnTo>
                <a:lnTo>
                  <a:pt x="2438400" y="0"/>
                </a:lnTo>
                <a:lnTo>
                  <a:pt x="0" y="0"/>
                </a:lnTo>
                <a:lnTo>
                  <a:pt x="0" y="474472"/>
                </a:lnTo>
                <a:close/>
              </a:path>
            </a:pathLst>
          </a:custGeom>
          <a:solidFill>
            <a:srgbClr val="2D75B6"/>
          </a:solidFill>
        </p:spPr>
        <p:txBody>
          <a:bodyPr wrap="square" lIns="0" tIns="0" rIns="0" bIns="0" rtlCol="0"/>
          <a:p/>
        </p:txBody>
      </p:sp>
      <p:sp>
        <p:nvSpPr>
          <p:cNvPr id="10" name="object 5"/>
          <p:cNvSpPr/>
          <p:nvPr/>
        </p:nvSpPr>
        <p:spPr>
          <a:xfrm>
            <a:off x="3324860" y="338200"/>
            <a:ext cx="586740" cy="490855"/>
          </a:xfrm>
          <a:custGeom>
            <a:avLst/>
            <a:gdLst/>
            <a:ahLst/>
            <a:cxnLst/>
            <a:rect l="l" t="t" r="r" b="b"/>
            <a:pathLst>
              <a:path w="586739" h="490855">
                <a:moveTo>
                  <a:pt x="586739" y="490728"/>
                </a:moveTo>
                <a:lnTo>
                  <a:pt x="0" y="490728"/>
                </a:lnTo>
                <a:lnTo>
                  <a:pt x="0" y="0"/>
                </a:lnTo>
                <a:lnTo>
                  <a:pt x="586739" y="490728"/>
                </a:lnTo>
                <a:close/>
              </a:path>
            </a:pathLst>
          </a:custGeom>
          <a:solidFill>
            <a:srgbClr val="2D75B6"/>
          </a:solidFill>
        </p:spPr>
        <p:txBody>
          <a:bodyPr wrap="square" lIns="0" tIns="0" rIns="0" bIns="0" rtlCol="0"/>
          <a:p/>
        </p:txBody>
      </p:sp>
      <p:sp>
        <p:nvSpPr>
          <p:cNvPr id="11" name="object 6"/>
          <p:cNvSpPr/>
          <p:nvPr/>
        </p:nvSpPr>
        <p:spPr>
          <a:xfrm>
            <a:off x="0" y="850900"/>
            <a:ext cx="12192000" cy="0"/>
          </a:xfrm>
          <a:custGeom>
            <a:avLst/>
            <a:gdLst/>
            <a:ahLst/>
            <a:cxnLst/>
            <a:rect l="l" t="t" r="r" b="b"/>
            <a:pathLst>
              <a:path w="12192000">
                <a:moveTo>
                  <a:pt x="0" y="0"/>
                </a:moveTo>
                <a:lnTo>
                  <a:pt x="12192000" y="0"/>
                </a:lnTo>
              </a:path>
            </a:pathLst>
          </a:custGeom>
          <a:ln w="76200">
            <a:solidFill>
              <a:srgbClr val="BEBEBE"/>
            </a:solidFill>
          </a:ln>
        </p:spPr>
        <p:txBody>
          <a:bodyPr wrap="square" lIns="0" tIns="0" rIns="0" bIns="0" rtlCol="0"/>
          <a:p/>
        </p:txBody>
      </p:sp>
      <p:sp>
        <p:nvSpPr>
          <p:cNvPr id="14" name="流程图: 过程 13"/>
          <p:cNvSpPr/>
          <p:nvPr/>
        </p:nvSpPr>
        <p:spPr>
          <a:xfrm>
            <a:off x="299085" y="1432560"/>
            <a:ext cx="1143000" cy="430530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400">
                <a:solidFill>
                  <a:srgbClr val="FF9D00"/>
                </a:solidFill>
              </a:rPr>
              <a:t>瓦斯</a:t>
            </a:r>
            <a:endParaRPr lang="zh-CN" altLang="en-US" sz="2400">
              <a:solidFill>
                <a:srgbClr val="FF9D00"/>
              </a:solidFill>
            </a:endParaRPr>
          </a:p>
          <a:p>
            <a:pPr algn="ctr">
              <a:lnSpc>
                <a:spcPct val="180000"/>
              </a:lnSpc>
            </a:pPr>
            <a:r>
              <a:rPr lang="zh-CN" altLang="en-US" sz="2400">
                <a:solidFill>
                  <a:srgbClr val="FF9D00"/>
                </a:solidFill>
              </a:rPr>
              <a:t>超限</a:t>
            </a:r>
            <a:endParaRPr lang="zh-CN" altLang="en-US" sz="2400">
              <a:solidFill>
                <a:srgbClr val="FF9D00"/>
              </a:solidFill>
            </a:endParaRPr>
          </a:p>
          <a:p>
            <a:pPr algn="ctr">
              <a:lnSpc>
                <a:spcPct val="180000"/>
              </a:lnSpc>
            </a:pPr>
            <a:r>
              <a:rPr lang="zh-CN" altLang="en-US" sz="2400">
                <a:solidFill>
                  <a:srgbClr val="FF9D00"/>
                </a:solidFill>
              </a:rPr>
              <a:t>事故</a:t>
            </a:r>
            <a:endParaRPr lang="zh-CN" altLang="en-US" sz="2400">
              <a:solidFill>
                <a:srgbClr val="FF9D00"/>
              </a:solidFill>
            </a:endParaRPr>
          </a:p>
          <a:p>
            <a:pPr algn="ctr">
              <a:lnSpc>
                <a:spcPct val="180000"/>
              </a:lnSpc>
            </a:pPr>
            <a:r>
              <a:rPr lang="zh-CN" altLang="en-US" sz="2400">
                <a:solidFill>
                  <a:srgbClr val="FF9D00"/>
                </a:solidFill>
              </a:rPr>
              <a:t>责任</a:t>
            </a:r>
            <a:endParaRPr lang="zh-CN" altLang="en-US" sz="2400">
              <a:solidFill>
                <a:srgbClr val="FF9D00"/>
              </a:solidFill>
            </a:endParaRPr>
          </a:p>
          <a:p>
            <a:pPr algn="ctr">
              <a:lnSpc>
                <a:spcPct val="180000"/>
              </a:lnSpc>
            </a:pPr>
            <a:r>
              <a:rPr lang="zh-CN" altLang="en-US" sz="2400">
                <a:solidFill>
                  <a:srgbClr val="FF9D00"/>
                </a:solidFill>
              </a:rPr>
              <a:t>追究</a:t>
            </a:r>
            <a:endParaRPr lang="zh-CN" altLang="en-US" sz="2400">
              <a:solidFill>
                <a:srgbClr val="FF9D00"/>
              </a:solidFill>
            </a:endParaRPr>
          </a:p>
        </p:txBody>
      </p:sp>
      <p:cxnSp>
        <p:nvCxnSpPr>
          <p:cNvPr id="15" name="直接连接符 14"/>
          <p:cNvCxnSpPr>
            <a:stCxn id="14" idx="3"/>
          </p:cNvCxnSpPr>
          <p:nvPr/>
        </p:nvCxnSpPr>
        <p:spPr>
          <a:xfrm>
            <a:off x="1442085" y="3585210"/>
            <a:ext cx="424815" cy="5715"/>
          </a:xfrm>
          <a:prstGeom prst="line">
            <a:avLst/>
          </a:prstGeom>
          <a:ln w="38100"/>
        </p:spPr>
        <p:style>
          <a:lnRef idx="3">
            <a:schemeClr val="accent1"/>
          </a:lnRef>
          <a:fillRef idx="0">
            <a:schemeClr val="accent1"/>
          </a:fillRef>
          <a:effectRef idx="2">
            <a:schemeClr val="accent1"/>
          </a:effectRef>
          <a:fontRef idx="minor">
            <a:schemeClr val="tx1"/>
          </a:fontRef>
        </p:style>
      </p:cxnSp>
      <p:cxnSp>
        <p:nvCxnSpPr>
          <p:cNvPr id="16" name="直接连接符 15"/>
          <p:cNvCxnSpPr/>
          <p:nvPr/>
        </p:nvCxnSpPr>
        <p:spPr>
          <a:xfrm flipH="1">
            <a:off x="1854200" y="1604010"/>
            <a:ext cx="3175" cy="3663315"/>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7" name="矩形 16"/>
          <p:cNvSpPr/>
          <p:nvPr/>
        </p:nvSpPr>
        <p:spPr>
          <a:xfrm>
            <a:off x="2414905" y="1117600"/>
            <a:ext cx="8484870" cy="1013460"/>
          </a:xfrm>
          <a:prstGeom prst="rect">
            <a:avLst/>
          </a:prstGeom>
          <a:solidFill>
            <a:schemeClr val="accent1">
              <a:lumMod val="60000"/>
              <a:lumOff val="40000"/>
            </a:schemeClr>
          </a:solidFill>
          <a:ln w="12700">
            <a:solidFill>
              <a:schemeClr val="accent1">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scene3d>
              <a:camera prst="orthographicFront"/>
              <a:lightRig rig="threePt" dir="t"/>
            </a:scene3d>
          </a:bodyPr>
          <a:p>
            <a:pPr eaLnBrk="0" hangingPunct="0">
              <a:lnSpc>
                <a:spcPct val="120000"/>
              </a:lnSpc>
              <a:spcBef>
                <a:spcPts val="0"/>
              </a:spcBef>
              <a:spcAft>
                <a:spcPts val="0"/>
              </a:spcAft>
            </a:pPr>
            <a:r>
              <a:rPr sz="1300" b="1" dirty="0">
                <a:solidFill>
                  <a:srgbClr val="C00000"/>
                </a:solidFill>
                <a:latin typeface="仿宋" panose="02010609060101010101" charset="-122"/>
                <a:ea typeface="仿宋" panose="02010609060101010101" charset="-122"/>
                <a:cs typeface="仿宋" panose="02010609060101010101" charset="-122"/>
                <a:sym typeface="+mn-ea"/>
              </a:rPr>
              <a:t>发生瓦斯超限浓度达3%及以上（打钻喷孔除外），根据责任认定给予责任单位党政负责人降级处分、行政记大过处分，扣除绩效工资10000元；</a:t>
            </a:r>
            <a:endParaRPr sz="1300" b="1" dirty="0">
              <a:solidFill>
                <a:srgbClr val="C00000"/>
              </a:solidFill>
              <a:latin typeface="仿宋" panose="02010609060101010101" charset="-122"/>
              <a:ea typeface="仿宋" panose="02010609060101010101" charset="-122"/>
              <a:cs typeface="仿宋" panose="02010609060101010101" charset="-122"/>
              <a:sym typeface="+mn-ea"/>
            </a:endParaRPr>
          </a:p>
          <a:p>
            <a:pPr eaLnBrk="0" hangingPunct="0">
              <a:lnSpc>
                <a:spcPct val="120000"/>
              </a:lnSpc>
              <a:spcBef>
                <a:spcPts val="0"/>
              </a:spcBef>
              <a:spcAft>
                <a:spcPts val="0"/>
              </a:spcAft>
            </a:pPr>
            <a:r>
              <a:rPr sz="1300" b="1" dirty="0">
                <a:solidFill>
                  <a:srgbClr val="C00000"/>
                </a:solidFill>
                <a:latin typeface="仿宋" panose="02010609060101010101" charset="-122"/>
                <a:ea typeface="仿宋" panose="02010609060101010101" charset="-122"/>
                <a:cs typeface="仿宋" panose="02010609060101010101" charset="-122"/>
                <a:sym typeface="+mn-ea"/>
              </a:rPr>
              <a:t>分管</a:t>
            </a:r>
            <a:r>
              <a:rPr lang="zh-CN" sz="1300" b="1" dirty="0">
                <a:solidFill>
                  <a:srgbClr val="C00000"/>
                </a:solidFill>
                <a:latin typeface="仿宋" panose="02010609060101010101" charset="-122"/>
                <a:ea typeface="仿宋" panose="02010609060101010101" charset="-122"/>
                <a:cs typeface="仿宋" panose="02010609060101010101" charset="-122"/>
                <a:sym typeface="+mn-ea"/>
              </a:rPr>
              <a:t>副职</a:t>
            </a:r>
            <a:r>
              <a:rPr sz="1300" b="1" dirty="0">
                <a:solidFill>
                  <a:srgbClr val="C00000"/>
                </a:solidFill>
                <a:latin typeface="仿宋" panose="02010609060101010101" charset="-122"/>
                <a:ea typeface="仿宋" panose="02010609060101010101" charset="-122"/>
                <a:cs typeface="仿宋" panose="02010609060101010101" charset="-122"/>
                <a:sym typeface="+mn-ea"/>
              </a:rPr>
              <a:t>、现场跟班人员、班队长撤职处分，扣除绩效工资10000元；扣除直接责任人绩效工资10000元，并进“三违”学习班学习。</a:t>
            </a:r>
            <a:endParaRPr sz="1300" b="1" dirty="0">
              <a:solidFill>
                <a:srgbClr val="C00000"/>
              </a:solidFill>
              <a:latin typeface="仿宋" panose="02010609060101010101" charset="-122"/>
              <a:ea typeface="仿宋" panose="02010609060101010101" charset="-122"/>
              <a:cs typeface="仿宋" panose="02010609060101010101" charset="-122"/>
              <a:sym typeface="+mn-ea"/>
            </a:endParaRPr>
          </a:p>
        </p:txBody>
      </p:sp>
      <p:sp>
        <p:nvSpPr>
          <p:cNvPr id="18" name="矩形 17"/>
          <p:cNvSpPr/>
          <p:nvPr/>
        </p:nvSpPr>
        <p:spPr>
          <a:xfrm>
            <a:off x="2397125" y="4662170"/>
            <a:ext cx="8500110" cy="120269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eaLnBrk="0" hangingPunct="0">
              <a:lnSpc>
                <a:spcPct val="170000"/>
              </a:lnSpc>
              <a:spcBef>
                <a:spcPts val="0"/>
              </a:spcBef>
              <a:spcAft>
                <a:spcPts val="0"/>
              </a:spcAft>
              <a:buClrTx/>
              <a:buSzTx/>
              <a:buNone/>
              <a:tabLst>
                <a:tab pos="8521700" algn="r"/>
              </a:tabLst>
            </a:pPr>
            <a:r>
              <a:rPr sz="1400" b="1" dirty="0">
                <a:solidFill>
                  <a:schemeClr val="tx1"/>
                </a:solidFill>
                <a:latin typeface="仿宋" panose="02010609060101010101" charset="-122"/>
                <a:ea typeface="仿宋" panose="02010609060101010101" charset="-122"/>
                <a:cs typeface="仿宋" panose="02010609060101010101" charset="-122"/>
                <a:sym typeface="+mn-ea"/>
              </a:rPr>
              <a:t>发生瓦斯越警（1.0%≤T1＜1.5%，0.8%≤T2＜1.0%）事故，</a:t>
            </a:r>
            <a:r>
              <a:rPr lang="zh-CN" sz="1400" b="1" dirty="0">
                <a:solidFill>
                  <a:schemeClr val="tx1"/>
                </a:solidFill>
                <a:latin typeface="仿宋" panose="02010609060101010101" charset="-122"/>
                <a:ea typeface="仿宋" panose="02010609060101010101" charset="-122"/>
                <a:cs typeface="仿宋" panose="02010609060101010101" charset="-122"/>
                <a:sym typeface="+mn-ea"/>
              </a:rPr>
              <a:t>扣除</a:t>
            </a:r>
            <a:r>
              <a:rPr sz="1400" b="1" dirty="0">
                <a:solidFill>
                  <a:schemeClr val="tx1"/>
                </a:solidFill>
                <a:latin typeface="仿宋" panose="02010609060101010101" charset="-122"/>
                <a:ea typeface="仿宋" panose="02010609060101010101" charset="-122"/>
                <a:cs typeface="仿宋" panose="02010609060101010101" charset="-122"/>
                <a:sym typeface="+mn-ea"/>
              </a:rPr>
              <a:t>责任单位党政负责人绩效工资1000元；</a:t>
            </a:r>
            <a:endParaRPr sz="1400" b="1" dirty="0">
              <a:solidFill>
                <a:schemeClr val="tx1"/>
              </a:solidFill>
              <a:latin typeface="仿宋" panose="02010609060101010101" charset="-122"/>
              <a:ea typeface="仿宋" panose="02010609060101010101" charset="-122"/>
              <a:cs typeface="仿宋" panose="02010609060101010101" charset="-122"/>
              <a:sym typeface="+mn-ea"/>
            </a:endParaRPr>
          </a:p>
          <a:p>
            <a:pPr eaLnBrk="0" hangingPunct="0">
              <a:lnSpc>
                <a:spcPct val="170000"/>
              </a:lnSpc>
              <a:spcBef>
                <a:spcPts val="0"/>
              </a:spcBef>
              <a:spcAft>
                <a:spcPts val="0"/>
              </a:spcAft>
              <a:buClrTx/>
              <a:buSzTx/>
              <a:buNone/>
              <a:tabLst>
                <a:tab pos="8521700" algn="r"/>
              </a:tabLst>
            </a:pPr>
            <a:r>
              <a:rPr lang="zh-CN" sz="1400" b="1" dirty="0">
                <a:solidFill>
                  <a:schemeClr val="tx1"/>
                </a:solidFill>
                <a:latin typeface="仿宋" panose="02010609060101010101" charset="-122"/>
                <a:ea typeface="仿宋" panose="02010609060101010101" charset="-122"/>
                <a:cs typeface="仿宋" panose="02010609060101010101" charset="-122"/>
                <a:sym typeface="+mn-ea"/>
              </a:rPr>
              <a:t>扣除</a:t>
            </a:r>
            <a:r>
              <a:rPr sz="1400" b="1" dirty="0">
                <a:solidFill>
                  <a:schemeClr val="tx1"/>
                </a:solidFill>
                <a:latin typeface="仿宋" panose="02010609060101010101" charset="-122"/>
                <a:ea typeface="仿宋" panose="02010609060101010101" charset="-122"/>
                <a:cs typeface="仿宋" panose="02010609060101010101" charset="-122"/>
                <a:sym typeface="+mn-ea"/>
              </a:rPr>
              <a:t>责任单位队长及责任人绩效工资1000元</a:t>
            </a:r>
            <a:r>
              <a:rPr lang="zh-CN" sz="1400" b="1" dirty="0">
                <a:solidFill>
                  <a:schemeClr val="tx1"/>
                </a:solidFill>
                <a:latin typeface="仿宋" panose="02010609060101010101" charset="-122"/>
                <a:ea typeface="仿宋" panose="02010609060101010101" charset="-122"/>
                <a:cs typeface="仿宋" panose="02010609060101010101" charset="-122"/>
                <a:sym typeface="+mn-ea"/>
              </a:rPr>
              <a:t>；</a:t>
            </a:r>
            <a:r>
              <a:rPr sz="1400" b="1" dirty="0">
                <a:solidFill>
                  <a:schemeClr val="tx1"/>
                </a:solidFill>
                <a:latin typeface="仿宋" panose="02010609060101010101" charset="-122"/>
                <a:ea typeface="仿宋" panose="02010609060101010101" charset="-122"/>
                <a:cs typeface="仿宋" panose="02010609060101010101" charset="-122"/>
                <a:sym typeface="+mn-ea"/>
              </a:rPr>
              <a:t>直接责任人进“三违”学习班学习。</a:t>
            </a:r>
            <a:endParaRPr sz="1400" b="1" dirty="0">
              <a:solidFill>
                <a:schemeClr val="tx1"/>
              </a:solidFill>
              <a:latin typeface="仿宋" panose="02010609060101010101" charset="-122"/>
              <a:ea typeface="仿宋" panose="02010609060101010101" charset="-122"/>
              <a:cs typeface="仿宋" panose="02010609060101010101" charset="-122"/>
              <a:sym typeface="+mn-ea"/>
            </a:endParaRPr>
          </a:p>
          <a:p>
            <a:pPr eaLnBrk="0" hangingPunct="0">
              <a:lnSpc>
                <a:spcPct val="170000"/>
              </a:lnSpc>
              <a:spcBef>
                <a:spcPts val="0"/>
              </a:spcBef>
              <a:spcAft>
                <a:spcPts val="0"/>
              </a:spcAft>
              <a:buClrTx/>
              <a:buSzTx/>
              <a:buNone/>
              <a:tabLst>
                <a:tab pos="8521700" algn="r"/>
              </a:tabLst>
            </a:pPr>
            <a:r>
              <a:rPr sz="1400" b="1" dirty="0">
                <a:solidFill>
                  <a:schemeClr val="tx1"/>
                </a:solidFill>
                <a:latin typeface="仿宋" panose="02010609060101010101" charset="-122"/>
                <a:ea typeface="仿宋" panose="02010609060101010101" charset="-122"/>
                <a:cs typeface="仿宋" panose="02010609060101010101" charset="-122"/>
                <a:sym typeface="+mn-ea"/>
              </a:rPr>
              <a:t>年度内，同一责任单位发生两起瓦斯超限浓度＜3％事故，比照瓦斯超限浓度≥3％事故进行责任追究。</a:t>
            </a:r>
            <a:endParaRPr sz="1400" b="1" dirty="0">
              <a:solidFill>
                <a:schemeClr val="tx1"/>
              </a:solidFill>
              <a:latin typeface="仿宋" panose="02010609060101010101" charset="-122"/>
              <a:ea typeface="仿宋" panose="02010609060101010101" charset="-122"/>
              <a:cs typeface="仿宋" panose="02010609060101010101" charset="-122"/>
              <a:sym typeface="+mn-ea"/>
            </a:endParaRPr>
          </a:p>
        </p:txBody>
      </p:sp>
      <p:cxnSp>
        <p:nvCxnSpPr>
          <p:cNvPr id="19" name="直接连接符 18"/>
          <p:cNvCxnSpPr/>
          <p:nvPr/>
        </p:nvCxnSpPr>
        <p:spPr>
          <a:xfrm flipH="1">
            <a:off x="1859280" y="1622425"/>
            <a:ext cx="555625"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 name="矩形 1"/>
          <p:cNvSpPr/>
          <p:nvPr/>
        </p:nvSpPr>
        <p:spPr>
          <a:xfrm>
            <a:off x="2407285" y="2418715"/>
            <a:ext cx="8489950" cy="655320"/>
          </a:xfrm>
          <a:prstGeom prst="rect">
            <a:avLst/>
          </a:prstGeom>
          <a:solidFill>
            <a:schemeClr val="accent1">
              <a:lumMod val="40000"/>
              <a:lumOff val="60000"/>
            </a:schemeClr>
          </a:solidFill>
          <a:ln w="12700">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scene3d>
              <a:camera prst="orthographicFront"/>
              <a:lightRig rig="threePt" dir="t"/>
            </a:scene3d>
          </a:bodyPr>
          <a:p>
            <a:pPr lvl="0" algn="l" eaLnBrk="0" hangingPunct="0">
              <a:lnSpc>
                <a:spcPct val="120000"/>
              </a:lnSpc>
              <a:spcBef>
                <a:spcPts val="0"/>
              </a:spcBef>
              <a:spcAft>
                <a:spcPts val="0"/>
              </a:spcAft>
              <a:buClrTx/>
              <a:buSzTx/>
              <a:buFontTx/>
              <a:buNone/>
            </a:pPr>
            <a:r>
              <a:rPr lang="zh-CN" altLang="en-US" sz="1300" b="1" dirty="0">
                <a:solidFill>
                  <a:schemeClr val="accent2">
                    <a:lumMod val="75000"/>
                  </a:schemeClr>
                </a:solidFill>
                <a:latin typeface="仿宋" panose="02010609060101010101" charset="-122"/>
                <a:ea typeface="仿宋" panose="02010609060101010101" charset="-122"/>
                <a:cs typeface="仿宋" panose="02010609060101010101" charset="-122"/>
                <a:sym typeface="+mn-ea"/>
              </a:rPr>
              <a:t>发生较大非人身事故、2%≤瓦斯超限浓度＜3%事故，扣除责任单位党政负责人扣除绩效工资</a:t>
            </a:r>
            <a:r>
              <a:rPr lang="en-US" altLang="zh-CN" sz="1300" b="1" dirty="0">
                <a:solidFill>
                  <a:schemeClr val="accent2">
                    <a:lumMod val="75000"/>
                  </a:schemeClr>
                </a:solidFill>
                <a:latin typeface="仿宋" panose="02010609060101010101" charset="-122"/>
                <a:ea typeface="仿宋" panose="02010609060101010101" charset="-122"/>
                <a:cs typeface="仿宋" panose="02010609060101010101" charset="-122"/>
                <a:sym typeface="+mn-ea"/>
              </a:rPr>
              <a:t>6</a:t>
            </a:r>
            <a:r>
              <a:rPr lang="zh-CN" altLang="en-US" sz="1300" b="1" dirty="0">
                <a:solidFill>
                  <a:schemeClr val="accent2">
                    <a:lumMod val="75000"/>
                  </a:schemeClr>
                </a:solidFill>
                <a:latin typeface="仿宋" panose="02010609060101010101" charset="-122"/>
                <a:ea typeface="仿宋" panose="02010609060101010101" charset="-122"/>
                <a:cs typeface="仿宋" panose="02010609060101010101" charset="-122"/>
                <a:sym typeface="+mn-ea"/>
              </a:rPr>
              <a:t>000元；扣除责任单位队长及责任人绩效工资</a:t>
            </a:r>
            <a:r>
              <a:rPr lang="en-US" altLang="zh-CN" sz="1300" b="1" dirty="0">
                <a:solidFill>
                  <a:schemeClr val="accent2">
                    <a:lumMod val="75000"/>
                  </a:schemeClr>
                </a:solidFill>
                <a:latin typeface="仿宋" panose="02010609060101010101" charset="-122"/>
                <a:ea typeface="仿宋" panose="02010609060101010101" charset="-122"/>
                <a:cs typeface="仿宋" panose="02010609060101010101" charset="-122"/>
                <a:sym typeface="+mn-ea"/>
              </a:rPr>
              <a:t>6000</a:t>
            </a:r>
            <a:r>
              <a:rPr lang="zh-CN" altLang="en-US" sz="1300" b="1" dirty="0">
                <a:solidFill>
                  <a:schemeClr val="accent2">
                    <a:lumMod val="75000"/>
                  </a:schemeClr>
                </a:solidFill>
                <a:latin typeface="仿宋" panose="02010609060101010101" charset="-122"/>
                <a:ea typeface="仿宋" panose="02010609060101010101" charset="-122"/>
                <a:cs typeface="仿宋" panose="02010609060101010101" charset="-122"/>
                <a:sym typeface="+mn-ea"/>
              </a:rPr>
              <a:t>元；直接责任人进“三违”学习班学习。</a:t>
            </a:r>
            <a:endParaRPr lang="zh-CN" altLang="en-US" sz="1300" b="1" dirty="0">
              <a:solidFill>
                <a:schemeClr val="accent2">
                  <a:lumMod val="75000"/>
                </a:schemeClr>
              </a:solidFill>
              <a:latin typeface="仿宋" panose="02010609060101010101" charset="-122"/>
              <a:ea typeface="仿宋" panose="02010609060101010101" charset="-122"/>
              <a:cs typeface="仿宋" panose="02010609060101010101" charset="-122"/>
              <a:sym typeface="+mn-ea"/>
            </a:endParaRPr>
          </a:p>
        </p:txBody>
      </p:sp>
      <p:cxnSp>
        <p:nvCxnSpPr>
          <p:cNvPr id="7" name="直接连接符 6"/>
          <p:cNvCxnSpPr/>
          <p:nvPr/>
        </p:nvCxnSpPr>
        <p:spPr>
          <a:xfrm flipH="1">
            <a:off x="1866900" y="2745740"/>
            <a:ext cx="548005" cy="1905"/>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 name="矩形 2"/>
          <p:cNvSpPr/>
          <p:nvPr/>
        </p:nvSpPr>
        <p:spPr>
          <a:xfrm>
            <a:off x="2414905" y="3510280"/>
            <a:ext cx="8482965" cy="733425"/>
          </a:xfrm>
          <a:prstGeom prst="rect">
            <a:avLst/>
          </a:prstGeom>
          <a:solidFill>
            <a:schemeClr val="accent1">
              <a:lumMod val="40000"/>
              <a:lumOff val="60000"/>
            </a:schemeClr>
          </a:solidFill>
          <a:ln w="12700">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scene3d>
              <a:camera prst="orthographicFront"/>
              <a:lightRig rig="threePt" dir="t"/>
            </a:scene3d>
          </a:bodyPr>
          <a:p>
            <a:pPr eaLnBrk="0" hangingPunct="0">
              <a:lnSpc>
                <a:spcPct val="120000"/>
              </a:lnSpc>
              <a:spcBef>
                <a:spcPts val="0"/>
              </a:spcBef>
              <a:spcAft>
                <a:spcPts val="0"/>
              </a:spcAft>
            </a:pPr>
            <a:r>
              <a:rPr lang="zh-CN" altLang="en-US" sz="1400" b="1" dirty="0">
                <a:solidFill>
                  <a:schemeClr val="tx1"/>
                </a:solidFill>
                <a:latin typeface="仿宋" panose="02010609060101010101" charset="-122"/>
                <a:ea typeface="仿宋" panose="02010609060101010101" charset="-122"/>
                <a:cs typeface="仿宋" panose="02010609060101010101" charset="-122"/>
                <a:sym typeface="+mn-ea"/>
              </a:rPr>
              <a:t>发生瓦斯超限浓度＜2%事故，扣除责任单位党政负责人绩效工资2000元；</a:t>
            </a:r>
            <a:r>
              <a:rPr lang="zh-CN" altLang="en-US" sz="1400" b="1" dirty="0">
                <a:solidFill>
                  <a:schemeClr val="tx1"/>
                </a:solidFill>
                <a:latin typeface="仿宋" panose="02010609060101010101" charset="-122"/>
                <a:ea typeface="仿宋" panose="02010609060101010101" charset="-122"/>
                <a:cs typeface="仿宋" panose="02010609060101010101" charset="-122"/>
                <a:sym typeface="+mn-ea"/>
              </a:rPr>
              <a:t>扣除责任单位队长及责任人绩效工资1000元；直接责任人进“三违”学习班学习。</a:t>
            </a:r>
            <a:endParaRPr lang="zh-CN" altLang="en-US" sz="1400" b="1" dirty="0">
              <a:solidFill>
                <a:schemeClr val="tx1"/>
              </a:solidFill>
              <a:latin typeface="仿宋" panose="02010609060101010101" charset="-122"/>
              <a:ea typeface="仿宋" panose="02010609060101010101" charset="-122"/>
              <a:cs typeface="仿宋" panose="02010609060101010101" charset="-122"/>
              <a:sym typeface="+mn-ea"/>
            </a:endParaRPr>
          </a:p>
        </p:txBody>
      </p:sp>
      <p:cxnSp>
        <p:nvCxnSpPr>
          <p:cNvPr id="12" name="直接连接符 11"/>
          <p:cNvCxnSpPr>
            <a:stCxn id="3" idx="1"/>
          </p:cNvCxnSpPr>
          <p:nvPr/>
        </p:nvCxnSpPr>
        <p:spPr>
          <a:xfrm flipH="1">
            <a:off x="1856740" y="3877310"/>
            <a:ext cx="558165" cy="190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flipH="1" flipV="1">
            <a:off x="1834515" y="5262245"/>
            <a:ext cx="570865" cy="1270"/>
          </a:xfrm>
          <a:prstGeom prst="line">
            <a:avLst/>
          </a:prstGeom>
          <a:ln w="38100"/>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文本框 22"/>
          <p:cNvSpPr>
            <a:spLocks noChangeArrowheads="1"/>
          </p:cNvSpPr>
          <p:nvPr/>
        </p:nvSpPr>
        <p:spPr bwMode="auto">
          <a:xfrm>
            <a:off x="3969385" y="200660"/>
            <a:ext cx="6579870" cy="521970"/>
          </a:xfrm>
          <a:prstGeom prst="rect">
            <a:avLst/>
          </a:prstGeom>
          <a:noFill/>
          <a:ln w="9525">
            <a:noFill/>
            <a:miter lim="800000"/>
          </a:ln>
        </p:spPr>
        <p:txBody>
          <a:bodyPr wrap="square">
            <a:spAutoFit/>
          </a:bodyPr>
          <a:lstStyle/>
          <a:p>
            <a:r>
              <a:rPr lang="en-US" altLang="zh-CN" sz="2800" b="1" dirty="0">
                <a:solidFill>
                  <a:srgbClr val="0070C0"/>
                </a:solidFill>
                <a:latin typeface="微软雅黑" panose="020B0503020204020204" charset="-122"/>
                <a:ea typeface="微软雅黑" panose="020B0503020204020204" charset="-122"/>
                <a:sym typeface="微软雅黑" panose="020B0503020204020204" charset="-122"/>
              </a:rPr>
              <a:t>15.</a:t>
            </a:r>
            <a:r>
              <a:rPr lang="zh-CN" sz="2800" b="1" dirty="0">
                <a:solidFill>
                  <a:srgbClr val="0070C0"/>
                </a:solidFill>
                <a:latin typeface="微软雅黑" panose="020B0503020204020204" charset="-122"/>
                <a:ea typeface="微软雅黑" panose="020B0503020204020204" charset="-122"/>
                <a:sym typeface="微软雅黑" panose="020B0503020204020204" charset="-122"/>
              </a:rPr>
              <a:t>瓦斯超限事故</a:t>
            </a:r>
            <a:r>
              <a:rPr lang="zh-CN" sz="2800" b="1" dirty="0">
                <a:solidFill>
                  <a:srgbClr val="0070C0"/>
                </a:solidFill>
                <a:latin typeface="微软雅黑" panose="020B0503020204020204" charset="-122"/>
                <a:ea typeface="微软雅黑" panose="020B0503020204020204" charset="-122"/>
                <a:sym typeface="微软雅黑" panose="020B0503020204020204" charset="-122"/>
              </a:rPr>
              <a:t>责任追究</a:t>
            </a:r>
            <a:endParaRPr lang="zh-CN" sz="2800" b="1" dirty="0">
              <a:solidFill>
                <a:srgbClr val="0070C0"/>
              </a:solidFill>
              <a:latin typeface="微软雅黑" panose="020B0503020204020204" charset="-122"/>
              <a:ea typeface="微软雅黑" panose="020B0503020204020204" charset="-122"/>
              <a:sym typeface="微软雅黑" panose="020B0503020204020204" charset="-122"/>
            </a:endParaRPr>
          </a:p>
        </p:txBody>
      </p:sp>
      <p:sp>
        <p:nvSpPr>
          <p:cNvPr id="8" name="object 2"/>
          <p:cNvSpPr/>
          <p:nvPr/>
        </p:nvSpPr>
        <p:spPr>
          <a:xfrm>
            <a:off x="0" y="6429755"/>
            <a:ext cx="12192000" cy="428244"/>
          </a:xfrm>
          <a:prstGeom prst="rect">
            <a:avLst/>
          </a:prstGeom>
          <a:blipFill>
            <a:blip r:embed="rId1" cstate="print"/>
            <a:stretch>
              <a:fillRect/>
            </a:stretch>
          </a:blipFill>
        </p:spPr>
        <p:txBody>
          <a:bodyPr wrap="square" lIns="0" tIns="0" rIns="0" bIns="0" rtlCol="0"/>
          <a:p/>
        </p:txBody>
      </p:sp>
      <p:sp>
        <p:nvSpPr>
          <p:cNvPr id="9" name="object 3"/>
          <p:cNvSpPr/>
          <p:nvPr/>
        </p:nvSpPr>
        <p:spPr>
          <a:xfrm>
            <a:off x="0" y="338455"/>
            <a:ext cx="3324860" cy="474980"/>
          </a:xfrm>
          <a:custGeom>
            <a:avLst/>
            <a:gdLst/>
            <a:ahLst/>
            <a:cxnLst/>
            <a:rect l="l" t="t" r="r" b="b"/>
            <a:pathLst>
              <a:path w="2438400" h="474980">
                <a:moveTo>
                  <a:pt x="0" y="474472"/>
                </a:moveTo>
                <a:lnTo>
                  <a:pt x="2438400" y="474472"/>
                </a:lnTo>
                <a:lnTo>
                  <a:pt x="2438400" y="0"/>
                </a:lnTo>
                <a:lnTo>
                  <a:pt x="0" y="0"/>
                </a:lnTo>
                <a:lnTo>
                  <a:pt x="0" y="474472"/>
                </a:lnTo>
                <a:close/>
              </a:path>
            </a:pathLst>
          </a:custGeom>
          <a:solidFill>
            <a:srgbClr val="2D75B6"/>
          </a:solidFill>
        </p:spPr>
        <p:txBody>
          <a:bodyPr wrap="square" lIns="0" tIns="0" rIns="0" bIns="0" rtlCol="0"/>
          <a:p/>
        </p:txBody>
      </p:sp>
      <p:sp>
        <p:nvSpPr>
          <p:cNvPr id="10" name="object 5"/>
          <p:cNvSpPr/>
          <p:nvPr/>
        </p:nvSpPr>
        <p:spPr>
          <a:xfrm>
            <a:off x="3324860" y="338200"/>
            <a:ext cx="586740" cy="490855"/>
          </a:xfrm>
          <a:custGeom>
            <a:avLst/>
            <a:gdLst/>
            <a:ahLst/>
            <a:cxnLst/>
            <a:rect l="l" t="t" r="r" b="b"/>
            <a:pathLst>
              <a:path w="586739" h="490855">
                <a:moveTo>
                  <a:pt x="586739" y="490728"/>
                </a:moveTo>
                <a:lnTo>
                  <a:pt x="0" y="490728"/>
                </a:lnTo>
                <a:lnTo>
                  <a:pt x="0" y="0"/>
                </a:lnTo>
                <a:lnTo>
                  <a:pt x="586739" y="490728"/>
                </a:lnTo>
                <a:close/>
              </a:path>
            </a:pathLst>
          </a:custGeom>
          <a:solidFill>
            <a:srgbClr val="2D75B6"/>
          </a:solidFill>
        </p:spPr>
        <p:txBody>
          <a:bodyPr wrap="square" lIns="0" tIns="0" rIns="0" bIns="0" rtlCol="0"/>
          <a:p/>
        </p:txBody>
      </p:sp>
      <p:sp>
        <p:nvSpPr>
          <p:cNvPr id="11" name="object 6"/>
          <p:cNvSpPr/>
          <p:nvPr/>
        </p:nvSpPr>
        <p:spPr>
          <a:xfrm>
            <a:off x="0" y="850900"/>
            <a:ext cx="12192000" cy="0"/>
          </a:xfrm>
          <a:custGeom>
            <a:avLst/>
            <a:gdLst/>
            <a:ahLst/>
            <a:cxnLst/>
            <a:rect l="l" t="t" r="r" b="b"/>
            <a:pathLst>
              <a:path w="12192000">
                <a:moveTo>
                  <a:pt x="0" y="0"/>
                </a:moveTo>
                <a:lnTo>
                  <a:pt x="12192000" y="0"/>
                </a:lnTo>
              </a:path>
            </a:pathLst>
          </a:custGeom>
          <a:ln w="76200">
            <a:solidFill>
              <a:srgbClr val="BEBEBE"/>
            </a:solidFill>
          </a:ln>
        </p:spPr>
        <p:txBody>
          <a:bodyPr wrap="square" lIns="0" tIns="0" rIns="0" bIns="0" rtlCol="0"/>
          <a:p/>
        </p:txBody>
      </p:sp>
      <p:sp>
        <p:nvSpPr>
          <p:cNvPr id="14" name="流程图: 过程 13"/>
          <p:cNvSpPr/>
          <p:nvPr/>
        </p:nvSpPr>
        <p:spPr>
          <a:xfrm>
            <a:off x="299085" y="1432560"/>
            <a:ext cx="1143000" cy="430530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400">
                <a:solidFill>
                  <a:srgbClr val="FF9D00"/>
                </a:solidFill>
              </a:rPr>
              <a:t>瓦斯</a:t>
            </a:r>
            <a:endParaRPr lang="zh-CN" altLang="en-US" sz="2400">
              <a:solidFill>
                <a:srgbClr val="FF9D00"/>
              </a:solidFill>
            </a:endParaRPr>
          </a:p>
          <a:p>
            <a:pPr algn="ctr">
              <a:lnSpc>
                <a:spcPct val="180000"/>
              </a:lnSpc>
            </a:pPr>
            <a:r>
              <a:rPr lang="zh-CN" altLang="en-US" sz="2400">
                <a:solidFill>
                  <a:srgbClr val="FF9D00"/>
                </a:solidFill>
              </a:rPr>
              <a:t>超限</a:t>
            </a:r>
            <a:endParaRPr lang="zh-CN" altLang="en-US" sz="2400">
              <a:solidFill>
                <a:srgbClr val="FF9D00"/>
              </a:solidFill>
            </a:endParaRPr>
          </a:p>
          <a:p>
            <a:pPr algn="ctr">
              <a:lnSpc>
                <a:spcPct val="180000"/>
              </a:lnSpc>
            </a:pPr>
            <a:r>
              <a:rPr lang="zh-CN" altLang="en-US" sz="2400">
                <a:solidFill>
                  <a:srgbClr val="FF9D00"/>
                </a:solidFill>
              </a:rPr>
              <a:t>事故</a:t>
            </a:r>
            <a:endParaRPr lang="zh-CN" altLang="en-US" sz="2400">
              <a:solidFill>
                <a:srgbClr val="FF9D00"/>
              </a:solidFill>
            </a:endParaRPr>
          </a:p>
          <a:p>
            <a:pPr algn="ctr">
              <a:lnSpc>
                <a:spcPct val="180000"/>
              </a:lnSpc>
            </a:pPr>
            <a:r>
              <a:rPr lang="zh-CN" altLang="en-US" sz="2400">
                <a:solidFill>
                  <a:srgbClr val="FF9D00"/>
                </a:solidFill>
              </a:rPr>
              <a:t>责任</a:t>
            </a:r>
            <a:endParaRPr lang="zh-CN" altLang="en-US" sz="2400">
              <a:solidFill>
                <a:srgbClr val="FF9D00"/>
              </a:solidFill>
            </a:endParaRPr>
          </a:p>
          <a:p>
            <a:pPr algn="ctr">
              <a:lnSpc>
                <a:spcPct val="180000"/>
              </a:lnSpc>
            </a:pPr>
            <a:r>
              <a:rPr lang="zh-CN" altLang="en-US" sz="2400">
                <a:solidFill>
                  <a:srgbClr val="FF9D00"/>
                </a:solidFill>
              </a:rPr>
              <a:t>追究</a:t>
            </a:r>
            <a:endParaRPr lang="zh-CN" altLang="en-US" sz="2400">
              <a:solidFill>
                <a:srgbClr val="FF9D00"/>
              </a:solidFill>
            </a:endParaRPr>
          </a:p>
        </p:txBody>
      </p:sp>
      <p:cxnSp>
        <p:nvCxnSpPr>
          <p:cNvPr id="15" name="直接连接符 14"/>
          <p:cNvCxnSpPr>
            <a:stCxn id="14" idx="3"/>
          </p:cNvCxnSpPr>
          <p:nvPr/>
        </p:nvCxnSpPr>
        <p:spPr>
          <a:xfrm>
            <a:off x="1442085" y="3585210"/>
            <a:ext cx="424815" cy="5715"/>
          </a:xfrm>
          <a:prstGeom prst="line">
            <a:avLst/>
          </a:prstGeom>
          <a:ln w="38100"/>
        </p:spPr>
        <p:style>
          <a:lnRef idx="3">
            <a:schemeClr val="accent1"/>
          </a:lnRef>
          <a:fillRef idx="0">
            <a:schemeClr val="accent1"/>
          </a:fillRef>
          <a:effectRef idx="2">
            <a:schemeClr val="accent1"/>
          </a:effectRef>
          <a:fontRef idx="minor">
            <a:schemeClr val="tx1"/>
          </a:fontRef>
        </p:style>
      </p:cxnSp>
      <p:cxnSp>
        <p:nvCxnSpPr>
          <p:cNvPr id="16" name="直接连接符 15"/>
          <p:cNvCxnSpPr/>
          <p:nvPr/>
        </p:nvCxnSpPr>
        <p:spPr>
          <a:xfrm flipH="1">
            <a:off x="1847850" y="1783715"/>
            <a:ext cx="17780" cy="3820795"/>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7" name="矩形 16"/>
          <p:cNvSpPr/>
          <p:nvPr/>
        </p:nvSpPr>
        <p:spPr>
          <a:xfrm>
            <a:off x="2414905" y="1087120"/>
            <a:ext cx="7865745" cy="1423035"/>
          </a:xfrm>
          <a:prstGeom prst="rect">
            <a:avLst/>
          </a:prstGeom>
          <a:solidFill>
            <a:schemeClr val="accent1">
              <a:lumMod val="60000"/>
              <a:lumOff val="40000"/>
            </a:schemeClr>
          </a:solidFill>
          <a:ln w="12700">
            <a:solidFill>
              <a:schemeClr val="accent1">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scene3d>
              <a:camera prst="orthographicFront"/>
              <a:lightRig rig="threePt" dir="t"/>
            </a:scene3d>
          </a:bodyPr>
          <a:p>
            <a:pPr eaLnBrk="0" hangingPunct="0">
              <a:lnSpc>
                <a:spcPct val="120000"/>
              </a:lnSpc>
              <a:spcBef>
                <a:spcPts val="0"/>
              </a:spcBef>
              <a:spcAft>
                <a:spcPts val="0"/>
              </a:spcAft>
            </a:pPr>
            <a:r>
              <a:rPr sz="1300" b="1" dirty="0">
                <a:solidFill>
                  <a:schemeClr val="tx1"/>
                </a:solidFill>
                <a:latin typeface="仿宋" panose="02010609060101010101" charset="-122"/>
                <a:ea typeface="仿宋" panose="02010609060101010101" charset="-122"/>
                <a:cs typeface="仿宋" panose="02010609060101010101" charset="-122"/>
                <a:sym typeface="+mn-ea"/>
              </a:rPr>
              <a:t>人为造成甲烷传感器失效、甲烷电闭锁或故障闭锁功能失效，责任单位党政负责人降职，各扣除绩效工资2000元；分管副职免职</a:t>
            </a:r>
            <a:r>
              <a:rPr lang="zh-CN" sz="1300" b="1" dirty="0">
                <a:solidFill>
                  <a:schemeClr val="tx1"/>
                </a:solidFill>
                <a:latin typeface="仿宋" panose="02010609060101010101" charset="-122"/>
                <a:ea typeface="仿宋" panose="02010609060101010101" charset="-122"/>
                <a:cs typeface="仿宋" panose="02010609060101010101" charset="-122"/>
                <a:sym typeface="+mn-ea"/>
              </a:rPr>
              <a:t>，</a:t>
            </a:r>
            <a:r>
              <a:rPr sz="1300" b="1" dirty="0">
                <a:solidFill>
                  <a:schemeClr val="tx1"/>
                </a:solidFill>
                <a:latin typeface="仿宋" panose="02010609060101010101" charset="-122"/>
                <a:ea typeface="仿宋" panose="02010609060101010101" charset="-122"/>
                <a:cs typeface="仿宋" panose="02010609060101010101" charset="-122"/>
                <a:sym typeface="+mn-ea"/>
              </a:rPr>
              <a:t>扣除绩效工资2000元；责任单位班队长撤职处分</a:t>
            </a:r>
            <a:r>
              <a:rPr lang="zh-CN" sz="1300" b="1" dirty="0">
                <a:solidFill>
                  <a:schemeClr val="tx1"/>
                </a:solidFill>
                <a:latin typeface="仿宋" panose="02010609060101010101" charset="-122"/>
                <a:ea typeface="仿宋" panose="02010609060101010101" charset="-122"/>
                <a:cs typeface="仿宋" panose="02010609060101010101" charset="-122"/>
                <a:sym typeface="+mn-ea"/>
              </a:rPr>
              <a:t>，</a:t>
            </a:r>
            <a:r>
              <a:rPr sz="1300" b="1" dirty="0">
                <a:solidFill>
                  <a:schemeClr val="tx1"/>
                </a:solidFill>
                <a:latin typeface="仿宋" panose="02010609060101010101" charset="-122"/>
                <a:ea typeface="仿宋" panose="02010609060101010101" charset="-122"/>
                <a:cs typeface="仿宋" panose="02010609060101010101" charset="-122"/>
                <a:sym typeface="+mn-ea"/>
              </a:rPr>
              <a:t>扣除绩效工资1000元</a:t>
            </a:r>
            <a:r>
              <a:rPr lang="zh-CN" sz="1300" b="1" dirty="0">
                <a:solidFill>
                  <a:schemeClr val="tx1"/>
                </a:solidFill>
                <a:latin typeface="仿宋" panose="02010609060101010101" charset="-122"/>
                <a:ea typeface="仿宋" panose="02010609060101010101" charset="-122"/>
                <a:cs typeface="仿宋" panose="02010609060101010101" charset="-122"/>
                <a:sym typeface="+mn-ea"/>
              </a:rPr>
              <a:t>；</a:t>
            </a:r>
            <a:r>
              <a:rPr sz="1300" b="1" dirty="0">
                <a:solidFill>
                  <a:schemeClr val="tx1"/>
                </a:solidFill>
                <a:latin typeface="仿宋" panose="02010609060101010101" charset="-122"/>
                <a:ea typeface="仿宋" panose="02010609060101010101" charset="-122"/>
                <a:cs typeface="仿宋" panose="02010609060101010101" charset="-122"/>
                <a:sym typeface="+mn-ea"/>
              </a:rPr>
              <a:t>直接责任人扣除绩效工资4000元，按严重三违进行处罚，进“三违”学习班学习。由此造成瓦斯超限事故的，责任单位党政负责人撤职</a:t>
            </a:r>
            <a:r>
              <a:rPr lang="zh-CN" sz="1300" b="1" dirty="0">
                <a:solidFill>
                  <a:schemeClr val="tx1"/>
                </a:solidFill>
                <a:latin typeface="仿宋" panose="02010609060101010101" charset="-122"/>
                <a:ea typeface="仿宋" panose="02010609060101010101" charset="-122"/>
                <a:cs typeface="仿宋" panose="02010609060101010101" charset="-122"/>
                <a:sym typeface="+mn-ea"/>
              </a:rPr>
              <a:t>，</a:t>
            </a:r>
            <a:r>
              <a:rPr sz="1300" b="1" dirty="0">
                <a:solidFill>
                  <a:schemeClr val="tx1"/>
                </a:solidFill>
                <a:latin typeface="仿宋" panose="02010609060101010101" charset="-122"/>
                <a:ea typeface="仿宋" panose="02010609060101010101" charset="-122"/>
                <a:cs typeface="仿宋" panose="02010609060101010101" charset="-122"/>
                <a:sym typeface="+mn-ea"/>
              </a:rPr>
              <a:t>各扣除绩效工资3000元；分管副职、班队长撤职</a:t>
            </a:r>
            <a:r>
              <a:rPr lang="zh-CN" sz="1300" b="1" dirty="0">
                <a:solidFill>
                  <a:schemeClr val="tx1"/>
                </a:solidFill>
                <a:latin typeface="仿宋" panose="02010609060101010101" charset="-122"/>
                <a:ea typeface="仿宋" panose="02010609060101010101" charset="-122"/>
                <a:cs typeface="仿宋" panose="02010609060101010101" charset="-122"/>
                <a:sym typeface="+mn-ea"/>
              </a:rPr>
              <a:t>，</a:t>
            </a:r>
            <a:r>
              <a:rPr sz="1300" b="1" dirty="0">
                <a:solidFill>
                  <a:schemeClr val="tx1"/>
                </a:solidFill>
                <a:latin typeface="仿宋" panose="02010609060101010101" charset="-122"/>
                <a:ea typeface="仿宋" panose="02010609060101010101" charset="-122"/>
                <a:cs typeface="仿宋" panose="02010609060101010101" charset="-122"/>
                <a:sym typeface="+mn-ea"/>
              </a:rPr>
              <a:t>各扣除绩效工资3000元，按严重三违进行处罚，进“三违”学习班学习</a:t>
            </a:r>
            <a:r>
              <a:rPr lang="zh-CN" sz="1300" b="1" dirty="0">
                <a:solidFill>
                  <a:schemeClr val="tx1"/>
                </a:solidFill>
                <a:latin typeface="仿宋" panose="02010609060101010101" charset="-122"/>
                <a:ea typeface="仿宋" panose="02010609060101010101" charset="-122"/>
                <a:cs typeface="仿宋" panose="02010609060101010101" charset="-122"/>
                <a:sym typeface="+mn-ea"/>
              </a:rPr>
              <a:t>；</a:t>
            </a:r>
            <a:r>
              <a:rPr sz="1300" b="1" dirty="0">
                <a:solidFill>
                  <a:schemeClr val="tx1"/>
                </a:solidFill>
                <a:latin typeface="仿宋" panose="02010609060101010101" charset="-122"/>
                <a:ea typeface="仿宋" panose="02010609060101010101" charset="-122"/>
                <a:cs typeface="仿宋" panose="02010609060101010101" charset="-122"/>
                <a:sym typeface="+mn-ea"/>
              </a:rPr>
              <a:t>直接责任人解除劳动合同</a:t>
            </a:r>
            <a:r>
              <a:rPr lang="zh-CN" sz="1300" b="1" dirty="0">
                <a:solidFill>
                  <a:schemeClr val="tx1"/>
                </a:solidFill>
                <a:latin typeface="仿宋" panose="02010609060101010101" charset="-122"/>
                <a:ea typeface="仿宋" panose="02010609060101010101" charset="-122"/>
                <a:cs typeface="仿宋" panose="02010609060101010101" charset="-122"/>
                <a:sym typeface="+mn-ea"/>
              </a:rPr>
              <a:t>，</a:t>
            </a:r>
            <a:r>
              <a:rPr sz="1300" b="1" dirty="0">
                <a:solidFill>
                  <a:schemeClr val="tx1"/>
                </a:solidFill>
                <a:latin typeface="仿宋" panose="02010609060101010101" charset="-122"/>
                <a:ea typeface="仿宋" panose="02010609060101010101" charset="-122"/>
                <a:cs typeface="仿宋" panose="02010609060101010101" charset="-122"/>
                <a:sym typeface="+mn-ea"/>
              </a:rPr>
              <a:t>扣除绩效工资3000元。</a:t>
            </a:r>
            <a:endParaRPr sz="1300" b="1" dirty="0">
              <a:solidFill>
                <a:schemeClr val="tx1"/>
              </a:solidFill>
              <a:latin typeface="仿宋" panose="02010609060101010101" charset="-122"/>
              <a:ea typeface="仿宋" panose="02010609060101010101" charset="-122"/>
              <a:cs typeface="仿宋" panose="02010609060101010101" charset="-122"/>
              <a:sym typeface="+mn-ea"/>
            </a:endParaRPr>
          </a:p>
        </p:txBody>
      </p:sp>
      <p:sp>
        <p:nvSpPr>
          <p:cNvPr id="18" name="矩形 17"/>
          <p:cNvSpPr/>
          <p:nvPr/>
        </p:nvSpPr>
        <p:spPr>
          <a:xfrm>
            <a:off x="2379980" y="5207635"/>
            <a:ext cx="7863840" cy="795655"/>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eaLnBrk="0" hangingPunct="0">
              <a:lnSpc>
                <a:spcPct val="120000"/>
              </a:lnSpc>
              <a:spcBef>
                <a:spcPts val="0"/>
              </a:spcBef>
              <a:spcAft>
                <a:spcPts val="0"/>
              </a:spcAft>
              <a:buClrTx/>
              <a:buSzTx/>
              <a:buNone/>
              <a:tabLst>
                <a:tab pos="8521700" algn="r"/>
              </a:tabLst>
            </a:pPr>
            <a:r>
              <a:rPr sz="1400" b="1" dirty="0">
                <a:solidFill>
                  <a:srgbClr val="C00000"/>
                </a:solidFill>
                <a:latin typeface="仿宋" panose="02010609060101010101" charset="-122"/>
                <a:ea typeface="仿宋" panose="02010609060101010101" charset="-122"/>
                <a:cs typeface="仿宋" panose="02010609060101010101" charset="-122"/>
                <a:sym typeface="+mn-ea"/>
              </a:rPr>
              <a:t>启封密闭墙、排放瓦斯、矿井石门揭煤未提前24小时向公司调度指挥中心汇报，扣除责任单位党政负责人、分管副职绩效工资各1000元。</a:t>
            </a:r>
            <a:endParaRPr sz="1400" b="1" dirty="0">
              <a:solidFill>
                <a:srgbClr val="C00000"/>
              </a:solidFill>
              <a:latin typeface="仿宋" panose="02010609060101010101" charset="-122"/>
              <a:ea typeface="仿宋" panose="02010609060101010101" charset="-122"/>
              <a:cs typeface="仿宋" panose="02010609060101010101" charset="-122"/>
              <a:sym typeface="+mn-ea"/>
            </a:endParaRPr>
          </a:p>
        </p:txBody>
      </p:sp>
      <p:cxnSp>
        <p:nvCxnSpPr>
          <p:cNvPr id="19" name="直接连接符 18"/>
          <p:cNvCxnSpPr/>
          <p:nvPr/>
        </p:nvCxnSpPr>
        <p:spPr>
          <a:xfrm flipH="1">
            <a:off x="1847850" y="1798955"/>
            <a:ext cx="56134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 name="矩形 1"/>
          <p:cNvSpPr/>
          <p:nvPr/>
        </p:nvSpPr>
        <p:spPr>
          <a:xfrm>
            <a:off x="2411730" y="2747645"/>
            <a:ext cx="7865110" cy="982980"/>
          </a:xfrm>
          <a:prstGeom prst="rect">
            <a:avLst/>
          </a:prstGeom>
          <a:solidFill>
            <a:schemeClr val="accent1">
              <a:lumMod val="40000"/>
              <a:lumOff val="60000"/>
            </a:schemeClr>
          </a:solidFill>
          <a:ln w="12700">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scene3d>
              <a:camera prst="orthographicFront"/>
              <a:lightRig rig="threePt" dir="t"/>
            </a:scene3d>
          </a:bodyPr>
          <a:p>
            <a:pPr lvl="0" algn="l" eaLnBrk="0" hangingPunct="0">
              <a:lnSpc>
                <a:spcPct val="120000"/>
              </a:lnSpc>
              <a:spcBef>
                <a:spcPts val="0"/>
              </a:spcBef>
              <a:spcAft>
                <a:spcPts val="0"/>
              </a:spcAft>
              <a:buClrTx/>
              <a:buSzTx/>
              <a:buFontTx/>
              <a:buNone/>
            </a:pPr>
            <a:r>
              <a:rPr lang="zh-CN" altLang="en-US" sz="1400" b="1" dirty="0">
                <a:solidFill>
                  <a:schemeClr val="tx1"/>
                </a:solidFill>
                <a:latin typeface="仿宋" panose="02010609060101010101" charset="-122"/>
                <a:ea typeface="仿宋" panose="02010609060101010101" charset="-122"/>
                <a:cs typeface="仿宋" panose="02010609060101010101" charset="-122"/>
                <a:sym typeface="+mn-ea"/>
              </a:rPr>
              <a:t>监控系统丧失监控功能达10分钟或监控数据、信号不上传达20分钟，扣除责任单位党政负责人、分管副职绩效工资1500元；扣除责任单位队长绩效工资1000元；扣除直接责任人绩效工资1000元，进“三违”学习班学习。</a:t>
            </a:r>
            <a:endParaRPr lang="zh-CN" altLang="en-US" sz="1400" b="1" dirty="0">
              <a:solidFill>
                <a:schemeClr val="tx1"/>
              </a:solidFill>
              <a:latin typeface="仿宋" panose="02010609060101010101" charset="-122"/>
              <a:ea typeface="仿宋" panose="02010609060101010101" charset="-122"/>
              <a:cs typeface="仿宋" panose="02010609060101010101" charset="-122"/>
              <a:sym typeface="+mn-ea"/>
            </a:endParaRPr>
          </a:p>
        </p:txBody>
      </p:sp>
      <p:cxnSp>
        <p:nvCxnSpPr>
          <p:cNvPr id="7" name="直接连接符 6"/>
          <p:cNvCxnSpPr/>
          <p:nvPr/>
        </p:nvCxnSpPr>
        <p:spPr>
          <a:xfrm flipH="1">
            <a:off x="1866900" y="3238500"/>
            <a:ext cx="548005" cy="1905"/>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 name="矩形 2"/>
          <p:cNvSpPr/>
          <p:nvPr/>
        </p:nvSpPr>
        <p:spPr>
          <a:xfrm>
            <a:off x="2413000" y="4111625"/>
            <a:ext cx="7863840" cy="739140"/>
          </a:xfrm>
          <a:prstGeom prst="rect">
            <a:avLst/>
          </a:prstGeom>
          <a:solidFill>
            <a:schemeClr val="accent1">
              <a:lumMod val="40000"/>
              <a:lumOff val="60000"/>
            </a:schemeClr>
          </a:solidFill>
          <a:ln w="12700">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scene3d>
              <a:camera prst="orthographicFront"/>
              <a:lightRig rig="threePt" dir="t"/>
            </a:scene3d>
          </a:bodyPr>
          <a:p>
            <a:pPr eaLnBrk="0" hangingPunct="0">
              <a:lnSpc>
                <a:spcPct val="120000"/>
              </a:lnSpc>
              <a:spcBef>
                <a:spcPts val="0"/>
              </a:spcBef>
              <a:spcAft>
                <a:spcPts val="0"/>
              </a:spcAft>
            </a:pPr>
            <a:r>
              <a:rPr lang="zh-CN" altLang="en-US" sz="1400" b="1" dirty="0">
                <a:solidFill>
                  <a:schemeClr val="tx1"/>
                </a:solidFill>
                <a:latin typeface="仿宋" panose="02010609060101010101" charset="-122"/>
                <a:ea typeface="仿宋" panose="02010609060101010101" charset="-122"/>
                <a:cs typeface="仿宋" panose="02010609060101010101" charset="-122"/>
                <a:sym typeface="+mn-ea"/>
              </a:rPr>
              <a:t>发生瓦斯误报警，扣除责任单位党政负责人、分管副职、队长绩效工资500元；扣除直接责任人绩效工资500元，进“三违”学习班学习。</a:t>
            </a:r>
            <a:endParaRPr lang="zh-CN" altLang="en-US" sz="1400" b="1" dirty="0">
              <a:solidFill>
                <a:schemeClr val="tx1"/>
              </a:solidFill>
              <a:latin typeface="仿宋" panose="02010609060101010101" charset="-122"/>
              <a:ea typeface="仿宋" panose="02010609060101010101" charset="-122"/>
              <a:cs typeface="仿宋" panose="02010609060101010101" charset="-122"/>
              <a:sym typeface="+mn-ea"/>
            </a:endParaRPr>
          </a:p>
        </p:txBody>
      </p:sp>
      <p:cxnSp>
        <p:nvCxnSpPr>
          <p:cNvPr id="12" name="直接连接符 11"/>
          <p:cNvCxnSpPr>
            <a:stCxn id="3" idx="1"/>
          </p:cNvCxnSpPr>
          <p:nvPr/>
        </p:nvCxnSpPr>
        <p:spPr>
          <a:xfrm flipH="1">
            <a:off x="1854835" y="4481195"/>
            <a:ext cx="558165" cy="190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flipH="1" flipV="1">
            <a:off x="1830070" y="5604510"/>
            <a:ext cx="549910" cy="1270"/>
          </a:xfrm>
          <a:prstGeom prst="line">
            <a:avLst/>
          </a:prstGeom>
          <a:ln w="38100"/>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6732270"/>
            <a:ext cx="12192000" cy="125730"/>
          </a:xfrm>
          <a:prstGeom prst="rect">
            <a:avLst/>
          </a:prstGeom>
          <a:blipFill>
            <a:blip r:embed="rId1" cstate="print"/>
            <a:stretch>
              <a:fillRect/>
            </a:stretch>
          </a:blipFill>
        </p:spPr>
        <p:txBody>
          <a:bodyPr wrap="square" lIns="0" tIns="0" rIns="0" bIns="0" rtlCol="0"/>
          <a:lstStyle/>
          <a:p/>
        </p:txBody>
      </p:sp>
      <p:sp>
        <p:nvSpPr>
          <p:cNvPr id="3" name="object 3"/>
          <p:cNvSpPr/>
          <p:nvPr/>
        </p:nvSpPr>
        <p:spPr>
          <a:xfrm>
            <a:off x="0" y="338455"/>
            <a:ext cx="3324860" cy="474980"/>
          </a:xfrm>
          <a:custGeom>
            <a:avLst/>
            <a:gdLst/>
            <a:ahLst/>
            <a:cxnLst/>
            <a:rect l="l" t="t" r="r" b="b"/>
            <a:pathLst>
              <a:path w="2438400" h="474980">
                <a:moveTo>
                  <a:pt x="0" y="474472"/>
                </a:moveTo>
                <a:lnTo>
                  <a:pt x="2438400" y="474472"/>
                </a:lnTo>
                <a:lnTo>
                  <a:pt x="2438400" y="0"/>
                </a:lnTo>
                <a:lnTo>
                  <a:pt x="0" y="0"/>
                </a:lnTo>
                <a:lnTo>
                  <a:pt x="0" y="474472"/>
                </a:lnTo>
                <a:close/>
              </a:path>
            </a:pathLst>
          </a:custGeom>
          <a:solidFill>
            <a:srgbClr val="2D75B6"/>
          </a:solidFill>
        </p:spPr>
        <p:txBody>
          <a:bodyPr wrap="square" lIns="0" tIns="0" rIns="0" bIns="0" rtlCol="0"/>
          <a:lstStyle/>
          <a:p/>
        </p:txBody>
      </p:sp>
      <p:sp>
        <p:nvSpPr>
          <p:cNvPr id="5" name="object 5"/>
          <p:cNvSpPr/>
          <p:nvPr/>
        </p:nvSpPr>
        <p:spPr>
          <a:xfrm>
            <a:off x="3324860" y="338200"/>
            <a:ext cx="586740" cy="490855"/>
          </a:xfrm>
          <a:custGeom>
            <a:avLst/>
            <a:gdLst/>
            <a:ahLst/>
            <a:cxnLst/>
            <a:rect l="l" t="t" r="r" b="b"/>
            <a:pathLst>
              <a:path w="586739" h="490855">
                <a:moveTo>
                  <a:pt x="586739" y="490728"/>
                </a:moveTo>
                <a:lnTo>
                  <a:pt x="0" y="490728"/>
                </a:lnTo>
                <a:lnTo>
                  <a:pt x="0" y="0"/>
                </a:lnTo>
                <a:lnTo>
                  <a:pt x="586739" y="490728"/>
                </a:lnTo>
                <a:close/>
              </a:path>
            </a:pathLst>
          </a:custGeom>
          <a:solidFill>
            <a:srgbClr val="2D75B6"/>
          </a:solidFill>
        </p:spPr>
        <p:txBody>
          <a:bodyPr wrap="square" lIns="0" tIns="0" rIns="0" bIns="0" rtlCol="0"/>
          <a:lstStyle/>
          <a:p/>
        </p:txBody>
      </p:sp>
      <p:sp>
        <p:nvSpPr>
          <p:cNvPr id="6" name="object 6"/>
          <p:cNvSpPr/>
          <p:nvPr/>
        </p:nvSpPr>
        <p:spPr>
          <a:xfrm>
            <a:off x="0" y="850900"/>
            <a:ext cx="12192000" cy="0"/>
          </a:xfrm>
          <a:custGeom>
            <a:avLst/>
            <a:gdLst/>
            <a:ahLst/>
            <a:cxnLst/>
            <a:rect l="l" t="t" r="r" b="b"/>
            <a:pathLst>
              <a:path w="12192000">
                <a:moveTo>
                  <a:pt x="0" y="0"/>
                </a:moveTo>
                <a:lnTo>
                  <a:pt x="12192000" y="0"/>
                </a:lnTo>
              </a:path>
            </a:pathLst>
          </a:custGeom>
          <a:ln w="76200">
            <a:solidFill>
              <a:srgbClr val="BEBEBE"/>
            </a:solidFill>
          </a:ln>
        </p:spPr>
        <p:txBody>
          <a:bodyPr wrap="square" lIns="0" tIns="0" rIns="0" bIns="0" rtlCol="0"/>
          <a:lstStyle/>
          <a:p/>
        </p:txBody>
      </p:sp>
      <p:sp>
        <p:nvSpPr>
          <p:cNvPr id="19" name="object 19"/>
          <p:cNvSpPr/>
          <p:nvPr/>
        </p:nvSpPr>
        <p:spPr>
          <a:xfrm>
            <a:off x="761" y="761"/>
            <a:ext cx="12190730" cy="6856730"/>
          </a:xfrm>
          <a:custGeom>
            <a:avLst/>
            <a:gdLst/>
            <a:ahLst/>
            <a:cxnLst/>
            <a:rect l="l" t="t" r="r" b="b"/>
            <a:pathLst>
              <a:path w="12190730" h="6856730">
                <a:moveTo>
                  <a:pt x="0" y="0"/>
                </a:moveTo>
                <a:lnTo>
                  <a:pt x="12190476" y="0"/>
                </a:lnTo>
                <a:lnTo>
                  <a:pt x="12190476" y="6856476"/>
                </a:lnTo>
                <a:lnTo>
                  <a:pt x="0" y="6856476"/>
                </a:lnTo>
                <a:lnTo>
                  <a:pt x="0" y="0"/>
                </a:lnTo>
                <a:close/>
              </a:path>
            </a:pathLst>
          </a:custGeom>
          <a:ln w="3175">
            <a:solidFill>
              <a:srgbClr val="000000"/>
            </a:solidFill>
          </a:ln>
        </p:spPr>
        <p:txBody>
          <a:bodyPr wrap="square" lIns="0" tIns="0" rIns="0" bIns="0" rtlCol="0"/>
          <a:lstStyle/>
          <a:p/>
        </p:txBody>
      </p:sp>
      <p:grpSp>
        <p:nvGrpSpPr>
          <p:cNvPr id="23554" name="Group 230"/>
          <p:cNvGrpSpPr/>
          <p:nvPr/>
        </p:nvGrpSpPr>
        <p:grpSpPr>
          <a:xfrm rot="0">
            <a:off x="-113030" y="1275080"/>
            <a:ext cx="4767031" cy="4938395"/>
            <a:chOff x="401" y="1121"/>
            <a:chExt cx="3755" cy="3114"/>
          </a:xfrm>
        </p:grpSpPr>
        <p:grpSp>
          <p:nvGrpSpPr>
            <p:cNvPr id="23555" name="그룹 35"/>
            <p:cNvGrpSpPr/>
            <p:nvPr/>
          </p:nvGrpSpPr>
          <p:grpSpPr>
            <a:xfrm>
              <a:off x="591" y="2725"/>
              <a:ext cx="2902" cy="1510"/>
              <a:chOff x="3548063" y="4256088"/>
              <a:chExt cx="4932362" cy="2460248"/>
            </a:xfrm>
          </p:grpSpPr>
          <p:sp>
            <p:nvSpPr>
              <p:cNvPr id="23556" name="Oval 425"/>
              <p:cNvSpPr/>
              <p:nvPr/>
            </p:nvSpPr>
            <p:spPr>
              <a:xfrm>
                <a:off x="3548063" y="4776788"/>
                <a:ext cx="4932362" cy="1624012"/>
              </a:xfrm>
              <a:prstGeom prst="ellipse">
                <a:avLst/>
              </a:prstGeom>
              <a:gradFill rotWithShape="1">
                <a:gsLst>
                  <a:gs pos="0">
                    <a:srgbClr val="000000"/>
                  </a:gs>
                  <a:gs pos="100000">
                    <a:srgbClr val="FFFFFF">
                      <a:alpha val="0"/>
                    </a:srgbClr>
                  </a:gs>
                </a:gsLst>
                <a:path path="shape">
                  <a:fillToRect l="50000" t="50000" r="50000" b="50000"/>
                </a:path>
                <a:tileRect/>
              </a:gradFill>
              <a:ln w="9525">
                <a:noFill/>
              </a:ln>
            </p:spPr>
            <p:txBody>
              <a:bodyPr wrap="none" anchor="ctr"/>
              <a:lstStyle/>
              <a:p>
                <a:pPr latinLnBrk="1"/>
                <a:endParaRPr lang="ko-KR" altLang="en-US" dirty="0">
                  <a:latin typeface="Verdana" panose="020B0604030504040204" pitchFamily="34" charset="0"/>
                  <a:ea typeface="宋体" panose="02010600030101010101" pitchFamily="2" charset="-122"/>
                </a:endParaRPr>
              </a:p>
            </p:txBody>
          </p:sp>
          <p:grpSp>
            <p:nvGrpSpPr>
              <p:cNvPr id="23557" name="그룹 29"/>
              <p:cNvGrpSpPr/>
              <p:nvPr/>
            </p:nvGrpSpPr>
            <p:grpSpPr>
              <a:xfrm>
                <a:off x="5101556" y="4256088"/>
                <a:ext cx="523670" cy="2460248"/>
                <a:chOff x="5101556" y="4256088"/>
                <a:chExt cx="523670" cy="2460248"/>
              </a:xfrm>
            </p:grpSpPr>
            <p:sp>
              <p:nvSpPr>
                <p:cNvPr id="23560" name="Oval 429"/>
                <p:cNvSpPr/>
                <p:nvPr/>
              </p:nvSpPr>
              <p:spPr>
                <a:xfrm flipV="1">
                  <a:off x="5101556" y="6196610"/>
                  <a:ext cx="523670" cy="519726"/>
                </a:xfrm>
                <a:prstGeom prst="ellipse">
                  <a:avLst/>
                </a:prstGeom>
                <a:gradFill rotWithShape="1">
                  <a:gsLst>
                    <a:gs pos="0">
                      <a:srgbClr val="FFFFFF">
                        <a:alpha val="29999"/>
                      </a:srgbClr>
                    </a:gs>
                    <a:gs pos="100000">
                      <a:srgbClr val="67ABF5">
                        <a:alpha val="0"/>
                      </a:srgbClr>
                    </a:gs>
                  </a:gsLst>
                  <a:path path="shape">
                    <a:fillToRect l="50000" t="50000" r="50000" b="50000"/>
                  </a:path>
                  <a:tileRect/>
                </a:gradFill>
                <a:ln w="9525">
                  <a:noFill/>
                </a:ln>
              </p:spPr>
              <p:txBody>
                <a:bodyPr rot="10800000" wrap="none" anchor="ctr"/>
                <a:lstStyle/>
                <a:p>
                  <a:pPr latinLnBrk="1"/>
                  <a:endParaRPr lang="ko-KR" altLang="en-US" dirty="0">
                    <a:latin typeface="Verdana" panose="020B0604030504040204" pitchFamily="34" charset="0"/>
                    <a:ea typeface="宋体" panose="02010600030101010101" pitchFamily="2" charset="-122"/>
                  </a:endParaRPr>
                </a:p>
              </p:txBody>
            </p:sp>
            <p:sp>
              <p:nvSpPr>
                <p:cNvPr id="23562" name="Oval 432"/>
                <p:cNvSpPr/>
                <p:nvPr/>
              </p:nvSpPr>
              <p:spPr>
                <a:xfrm>
                  <a:off x="5102225" y="4256088"/>
                  <a:ext cx="522288" cy="520700"/>
                </a:xfrm>
                <a:prstGeom prst="ellipse">
                  <a:avLst/>
                </a:prstGeom>
                <a:gradFill rotWithShape="1">
                  <a:gsLst>
                    <a:gs pos="0">
                      <a:srgbClr val="FFFFFF">
                        <a:alpha val="50000"/>
                      </a:srgbClr>
                    </a:gs>
                    <a:gs pos="100000">
                      <a:srgbClr val="67ABF5">
                        <a:alpha val="0"/>
                      </a:srgbClr>
                    </a:gs>
                  </a:gsLst>
                  <a:path path="shape">
                    <a:fillToRect l="50000" t="50000" r="50000" b="50000"/>
                  </a:path>
                  <a:tileRect/>
                </a:gradFill>
                <a:ln w="9525">
                  <a:noFill/>
                </a:ln>
              </p:spPr>
              <p:txBody>
                <a:bodyPr wrap="none" anchor="ctr"/>
                <a:lstStyle/>
                <a:p>
                  <a:pPr latinLnBrk="1"/>
                  <a:endParaRPr lang="ko-KR" altLang="en-US" dirty="0">
                    <a:latin typeface="Verdana" panose="020B0604030504040204" pitchFamily="34" charset="0"/>
                    <a:ea typeface="宋体" panose="02010600030101010101" pitchFamily="2" charset="-122"/>
                  </a:endParaRPr>
                </a:p>
              </p:txBody>
            </p:sp>
          </p:grpSp>
        </p:grpSp>
        <p:sp>
          <p:nvSpPr>
            <p:cNvPr id="23566" name="Text Box 434"/>
            <p:cNvSpPr txBox="1"/>
            <p:nvPr/>
          </p:nvSpPr>
          <p:spPr>
            <a:xfrm>
              <a:off x="3218" y="2429"/>
              <a:ext cx="938" cy="232"/>
            </a:xfrm>
            <a:prstGeom prst="rect">
              <a:avLst/>
            </a:prstGeom>
            <a:noFill/>
            <a:ln w="9525">
              <a:noFill/>
            </a:ln>
          </p:spPr>
          <p:txBody>
            <a:bodyPr wrap="square" anchor="t">
              <a:spAutoFit/>
            </a:bodyPr>
            <a:lstStyle/>
            <a:p>
              <a:pPr algn="ctr" latinLnBrk="1"/>
              <a:endParaRPr lang="zh-CN" b="1" dirty="0">
                <a:solidFill>
                  <a:srgbClr val="FFFF00"/>
                </a:solidFill>
                <a:latin typeface="黑体" panose="02010609060101010101" charset="-122"/>
                <a:ea typeface="黑体" panose="02010609060101010101" charset="-122"/>
              </a:endParaRPr>
            </a:p>
          </p:txBody>
        </p:sp>
        <p:sp>
          <p:nvSpPr>
            <p:cNvPr id="23568" name="Oval 424"/>
            <p:cNvSpPr/>
            <p:nvPr/>
          </p:nvSpPr>
          <p:spPr>
            <a:xfrm>
              <a:off x="1717" y="1121"/>
              <a:ext cx="184" cy="191"/>
            </a:xfrm>
            <a:prstGeom prst="ellipse">
              <a:avLst/>
            </a:prstGeom>
            <a:gradFill rotWithShape="1">
              <a:gsLst>
                <a:gs pos="0">
                  <a:srgbClr val="FFFFFF"/>
                </a:gs>
                <a:gs pos="100000">
                  <a:srgbClr val="67ABF5">
                    <a:alpha val="0"/>
                  </a:srgbClr>
                </a:gs>
              </a:gsLst>
              <a:path path="shape">
                <a:fillToRect l="50000" t="50000" r="50000" b="50000"/>
              </a:path>
              <a:tileRect/>
            </a:gradFill>
            <a:ln w="9525">
              <a:noFill/>
            </a:ln>
          </p:spPr>
          <p:txBody>
            <a:bodyPr wrap="none" anchor="ctr"/>
            <a:lstStyle/>
            <a:p>
              <a:pPr latinLnBrk="1"/>
              <a:endParaRPr lang="ko-KR" altLang="en-US" dirty="0">
                <a:latin typeface="Verdana" panose="020B0604030504040204" pitchFamily="34" charset="0"/>
                <a:ea typeface="宋体" panose="02010600030101010101" pitchFamily="2" charset="-122"/>
              </a:endParaRPr>
            </a:p>
          </p:txBody>
        </p:sp>
        <p:sp>
          <p:nvSpPr>
            <p:cNvPr id="23569" name="Oval 439"/>
            <p:cNvSpPr/>
            <p:nvPr/>
          </p:nvSpPr>
          <p:spPr>
            <a:xfrm>
              <a:off x="401" y="2616"/>
              <a:ext cx="1132" cy="489"/>
            </a:xfrm>
            <a:prstGeom prst="ellipse">
              <a:avLst/>
            </a:prstGeom>
            <a:gradFill rotWithShape="1">
              <a:gsLst>
                <a:gs pos="0">
                  <a:srgbClr val="000000">
                    <a:alpha val="50000"/>
                  </a:srgbClr>
                </a:gs>
                <a:gs pos="100000">
                  <a:srgbClr val="FFFFFF">
                    <a:alpha val="0"/>
                  </a:srgbClr>
                </a:gs>
              </a:gsLst>
              <a:path path="shape">
                <a:fillToRect l="50000" t="50000" r="50000" b="50000"/>
              </a:path>
              <a:tileRect/>
            </a:gradFill>
            <a:ln w="9525">
              <a:noFill/>
            </a:ln>
          </p:spPr>
          <p:txBody>
            <a:bodyPr wrap="none" anchor="ctr"/>
            <a:lstStyle/>
            <a:p>
              <a:pPr latinLnBrk="1"/>
              <a:endParaRPr lang="ko-KR" altLang="en-US" dirty="0">
                <a:latin typeface="Verdana" panose="020B0604030504040204" pitchFamily="34" charset="0"/>
                <a:ea typeface="宋体" panose="02010600030101010101" pitchFamily="2" charset="-122"/>
              </a:endParaRPr>
            </a:p>
          </p:txBody>
        </p:sp>
        <p:sp>
          <p:nvSpPr>
            <p:cNvPr id="11" name="Oval 441"/>
            <p:cNvSpPr>
              <a:spLocks noChangeArrowheads="1"/>
            </p:cNvSpPr>
            <p:nvPr/>
          </p:nvSpPr>
          <p:spPr bwMode="auto">
            <a:xfrm>
              <a:off x="3200" y="1323"/>
              <a:ext cx="903" cy="636"/>
            </a:xfrm>
            <a:prstGeom prst="ellipse">
              <a:avLst/>
            </a:prstGeom>
            <a:solidFill>
              <a:schemeClr val="accent5"/>
            </a:solidFill>
            <a:ln w="19050" algn="ctr">
              <a:noFill/>
              <a:round/>
            </a:ln>
            <a:effectLst>
              <a:outerShdw blurRad="149987" dist="127000" dir="2880000" algn="ctr">
                <a:srgbClr val="000000">
                  <a:alpha val="28000"/>
                </a:srgbClr>
              </a:outerShdw>
            </a:effectLst>
            <a:scene3d>
              <a:camera prst="orthographicFront">
                <a:rot lat="0" lon="0" rev="0"/>
              </a:camera>
              <a:lightRig rig="contrasting" dir="t">
                <a:rot lat="0" lon="0" rev="1500000"/>
              </a:lightRig>
            </a:scene3d>
            <a:sp3d prstMaterial="metal">
              <a:bevelT w="146050" h="139700"/>
            </a:sp3d>
          </p:spPr>
          <p:txBody>
            <a:bodyPr wrap="none" lIns="72000" tIns="0" rIns="72000" bIns="0"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1" hangingPunct="1">
                <a:lnSpc>
                  <a:spcPct val="100000"/>
                </a:lnSpc>
                <a:spcBef>
                  <a:spcPct val="0"/>
                </a:spcBef>
                <a:spcAft>
                  <a:spcPct val="0"/>
                </a:spcAft>
                <a:buClrTx/>
                <a:buSzTx/>
                <a:buFont typeface="Arial" panose="020B0604020202020204" pitchFamily="34" charset="0"/>
                <a:buNone/>
                <a:defRPr/>
              </a:pPr>
              <a:endParaRPr kumimoji="0" lang="ko-KR" altLang="en-US" sz="2000" b="1" i="0" u="none" strike="noStrike" kern="1200" cap="none" spc="0" normalizeH="0" baseline="0" noProof="0">
                <a:ln>
                  <a:noFill/>
                </a:ln>
                <a:solidFill>
                  <a:schemeClr val="bg1"/>
                </a:solidFill>
                <a:effectLst/>
                <a:uLnTx/>
                <a:uFillTx/>
                <a:latin typeface="Times New Roman" panose="02020603050405020304" pitchFamily="18" charset="0"/>
                <a:ea typeface="宋体" panose="02010600030101010101" pitchFamily="2" charset="-122"/>
                <a:cs typeface="+mn-cs"/>
              </a:endParaRPr>
            </a:p>
          </p:txBody>
        </p:sp>
        <p:sp>
          <p:nvSpPr>
            <p:cNvPr id="23571" name="Text Box 443"/>
            <p:cNvSpPr txBox="1"/>
            <p:nvPr/>
          </p:nvSpPr>
          <p:spPr>
            <a:xfrm>
              <a:off x="3239" y="1522"/>
              <a:ext cx="863" cy="275"/>
            </a:xfrm>
            <a:prstGeom prst="rect">
              <a:avLst/>
            </a:prstGeom>
            <a:noFill/>
            <a:ln w="9525">
              <a:noFill/>
            </a:ln>
          </p:spPr>
          <p:txBody>
            <a:bodyPr wrap="square" anchor="t">
              <a:noAutofit/>
            </a:bodyPr>
            <a:lstStyle/>
            <a:p>
              <a:pPr algn="ctr" latinLnBrk="1"/>
              <a:r>
                <a:rPr lang="zh-CN" altLang="en-US" sz="2000" b="1" dirty="0">
                  <a:solidFill>
                    <a:srgbClr val="FFFF00"/>
                  </a:solidFill>
                  <a:latin typeface="黑体" panose="02010609060101010101" charset="-122"/>
                  <a:ea typeface="黑体" panose="02010609060101010101" charset="-122"/>
                </a:rPr>
                <a:t>三确保</a:t>
              </a:r>
              <a:endParaRPr lang="zh-CN" altLang="en-US" sz="2000" b="1" dirty="0">
                <a:solidFill>
                  <a:srgbClr val="FFFF00"/>
                </a:solidFill>
                <a:latin typeface="黑体" panose="02010609060101010101" charset="-122"/>
                <a:ea typeface="黑体" panose="02010609060101010101" charset="-122"/>
              </a:endParaRPr>
            </a:p>
          </p:txBody>
        </p:sp>
        <p:sp>
          <p:nvSpPr>
            <p:cNvPr id="23573" name="Oval 442"/>
            <p:cNvSpPr/>
            <p:nvPr/>
          </p:nvSpPr>
          <p:spPr>
            <a:xfrm>
              <a:off x="604" y="1563"/>
              <a:ext cx="184" cy="191"/>
            </a:xfrm>
            <a:prstGeom prst="ellipse">
              <a:avLst/>
            </a:prstGeom>
            <a:gradFill rotWithShape="1">
              <a:gsLst>
                <a:gs pos="0">
                  <a:srgbClr val="FFFFFF"/>
                </a:gs>
                <a:gs pos="100000">
                  <a:srgbClr val="67ABF5">
                    <a:alpha val="0"/>
                  </a:srgbClr>
                </a:gs>
              </a:gsLst>
              <a:path path="shape">
                <a:fillToRect l="50000" t="50000" r="50000" b="50000"/>
              </a:path>
              <a:tileRect/>
            </a:gradFill>
            <a:ln w="9525">
              <a:noFill/>
            </a:ln>
          </p:spPr>
          <p:txBody>
            <a:bodyPr wrap="none" anchor="ctr"/>
            <a:lstStyle/>
            <a:p>
              <a:pPr latinLnBrk="1"/>
              <a:endParaRPr lang="ko-KR" altLang="en-US" dirty="0">
                <a:latin typeface="Verdana" panose="020B0604030504040204" pitchFamily="34" charset="0"/>
                <a:ea typeface="宋体" panose="02010600030101010101" pitchFamily="2" charset="-122"/>
              </a:endParaRPr>
            </a:p>
          </p:txBody>
        </p:sp>
        <p:sp>
          <p:nvSpPr>
            <p:cNvPr id="23578" name="Oval 450"/>
            <p:cNvSpPr/>
            <p:nvPr/>
          </p:nvSpPr>
          <p:spPr>
            <a:xfrm>
              <a:off x="2828" y="1563"/>
              <a:ext cx="184" cy="191"/>
            </a:xfrm>
            <a:prstGeom prst="ellipse">
              <a:avLst/>
            </a:prstGeom>
            <a:gradFill rotWithShape="1">
              <a:gsLst>
                <a:gs pos="0">
                  <a:srgbClr val="FFFFFF"/>
                </a:gs>
                <a:gs pos="100000">
                  <a:srgbClr val="67ABF5">
                    <a:alpha val="0"/>
                  </a:srgbClr>
                </a:gs>
              </a:gsLst>
              <a:path path="shape">
                <a:fillToRect l="50000" t="50000" r="50000" b="50000"/>
              </a:path>
              <a:tileRect/>
            </a:gradFill>
            <a:ln w="9525">
              <a:noFill/>
            </a:ln>
          </p:spPr>
          <p:txBody>
            <a:bodyPr wrap="none" anchor="ctr"/>
            <a:lstStyle/>
            <a:p>
              <a:pPr latinLnBrk="1"/>
              <a:endParaRPr lang="ko-KR" altLang="en-US" dirty="0">
                <a:latin typeface="Verdana" panose="020B0604030504040204" pitchFamily="34" charset="0"/>
                <a:ea typeface="宋体" panose="02010600030101010101" pitchFamily="2" charset="-122"/>
              </a:endParaRPr>
            </a:p>
          </p:txBody>
        </p:sp>
        <p:sp>
          <p:nvSpPr>
            <p:cNvPr id="23579" name="AutoShape 454"/>
            <p:cNvSpPr/>
            <p:nvPr/>
          </p:nvSpPr>
          <p:spPr>
            <a:xfrm rot="5400000">
              <a:off x="2303" y="1138"/>
              <a:ext cx="436" cy="983"/>
            </a:xfrm>
            <a:prstGeom prst="upArrow">
              <a:avLst>
                <a:gd name="adj1" fmla="val 52833"/>
                <a:gd name="adj2" fmla="val 45925"/>
              </a:avLst>
            </a:prstGeom>
            <a:solidFill>
              <a:srgbClr val="FF0000"/>
            </a:solidFill>
            <a:ln w="9525">
              <a:noFill/>
            </a:ln>
          </p:spPr>
          <p:txBody>
            <a:bodyPr wrap="none" anchor="ctr"/>
            <a:lstStyle/>
            <a:p>
              <a:pPr latinLnBrk="1"/>
              <a:endParaRPr lang="ko-KR" altLang="en-US" dirty="0">
                <a:latin typeface="Verdana" panose="020B0604030504040204" pitchFamily="34" charset="0"/>
                <a:ea typeface="宋体" panose="02010600030101010101" pitchFamily="2" charset="-122"/>
              </a:endParaRPr>
            </a:p>
          </p:txBody>
        </p:sp>
      </p:grpSp>
      <p:sp>
        <p:nvSpPr>
          <p:cNvPr id="13" name="文本框 12"/>
          <p:cNvSpPr txBox="1"/>
          <p:nvPr/>
        </p:nvSpPr>
        <p:spPr>
          <a:xfrm>
            <a:off x="4599305" y="635"/>
            <a:ext cx="4102100" cy="922020"/>
          </a:xfrm>
          <a:prstGeom prst="rect">
            <a:avLst/>
          </a:prstGeom>
          <a:noFill/>
        </p:spPr>
        <p:txBody>
          <a:bodyPr wrap="square" rtlCol="0" anchor="t">
            <a:spAutoFit/>
          </a:bodyPr>
          <a:p>
            <a:r>
              <a:rPr lang="zh-CN" altLang="en-US" sz="5400" b="1">
                <a:solidFill>
                  <a:srgbClr val="C00000"/>
                </a:solidFill>
                <a:effectLst/>
                <a:latin typeface="黑体" panose="02010609060101010101" charset="-122"/>
                <a:ea typeface="黑体" panose="02010609060101010101" charset="-122"/>
                <a:cs typeface="黑体" panose="02010609060101010101" charset="-122"/>
                <a:sym typeface="+mn-ea"/>
              </a:rPr>
              <a:t>安 全 目 标</a:t>
            </a:r>
            <a:endParaRPr lang="zh-CN" altLang="en-US" sz="5400" b="1">
              <a:solidFill>
                <a:srgbClr val="C00000"/>
              </a:solidFill>
              <a:effectLst/>
              <a:latin typeface="黑体" panose="02010609060101010101" charset="-122"/>
              <a:ea typeface="黑体" panose="02010609060101010101" charset="-122"/>
              <a:cs typeface="黑体" panose="02010609060101010101" charset="-122"/>
              <a:sym typeface="+mn-ea"/>
            </a:endParaRPr>
          </a:p>
        </p:txBody>
      </p:sp>
      <p:sp>
        <p:nvSpPr>
          <p:cNvPr id="15" name="横卷形 14"/>
          <p:cNvSpPr/>
          <p:nvPr/>
        </p:nvSpPr>
        <p:spPr>
          <a:xfrm>
            <a:off x="391795" y="1275080"/>
            <a:ext cx="1354455" cy="5275580"/>
          </a:xfrm>
          <a:prstGeom prst="horizontalScroll">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indent="0" algn="ctr" eaLnBrk="1" hangingPunct="1">
              <a:lnSpc>
                <a:spcPct val="140000"/>
              </a:lnSpc>
              <a:buClr>
                <a:srgbClr val="FF0000"/>
              </a:buClr>
              <a:buFont typeface="Wingdings" panose="05000000000000000000" pitchFamily="2" charset="2"/>
              <a:buNone/>
            </a:pPr>
            <a:r>
              <a:rPr lang="zh-CN" altLang="en-US" sz="2800" b="1" dirty="0" smtClean="0">
                <a:solidFill>
                  <a:srgbClr val="FFFF00"/>
                </a:solidFill>
                <a:latin typeface="黑体" panose="02010609060101010101" charset="-122"/>
                <a:ea typeface="黑体" panose="02010609060101010101" charset="-122"/>
                <a:sym typeface="+mn-ea"/>
              </a:rPr>
              <a:t>安</a:t>
            </a:r>
            <a:endParaRPr lang="zh-CN" altLang="en-US" sz="2800" b="1" dirty="0" smtClean="0">
              <a:solidFill>
                <a:srgbClr val="FFFF00"/>
              </a:solidFill>
              <a:latin typeface="黑体" panose="02010609060101010101" charset="-122"/>
              <a:ea typeface="黑体" panose="02010609060101010101" charset="-122"/>
              <a:sym typeface="+mn-ea"/>
            </a:endParaRPr>
          </a:p>
          <a:p>
            <a:pPr indent="0" algn="ctr" eaLnBrk="1" hangingPunct="1">
              <a:lnSpc>
                <a:spcPct val="140000"/>
              </a:lnSpc>
              <a:buClr>
                <a:srgbClr val="FF0000"/>
              </a:buClr>
              <a:buFont typeface="Wingdings" panose="05000000000000000000" pitchFamily="2" charset="2"/>
              <a:buNone/>
            </a:pPr>
            <a:r>
              <a:rPr lang="zh-CN" altLang="en-US" sz="2800" b="1" dirty="0" smtClean="0">
                <a:solidFill>
                  <a:srgbClr val="FFFF00"/>
                </a:solidFill>
                <a:latin typeface="黑体" panose="02010609060101010101" charset="-122"/>
                <a:ea typeface="黑体" panose="02010609060101010101" charset="-122"/>
                <a:sym typeface="+mn-ea"/>
              </a:rPr>
              <a:t>全</a:t>
            </a:r>
            <a:endParaRPr lang="zh-CN" altLang="en-US" sz="2800" b="1" dirty="0" smtClean="0">
              <a:solidFill>
                <a:srgbClr val="FFFF00"/>
              </a:solidFill>
              <a:latin typeface="黑体" panose="02010609060101010101" charset="-122"/>
              <a:ea typeface="黑体" panose="02010609060101010101" charset="-122"/>
              <a:sym typeface="+mn-ea"/>
            </a:endParaRPr>
          </a:p>
          <a:p>
            <a:pPr indent="0" algn="ctr" eaLnBrk="1" hangingPunct="1">
              <a:lnSpc>
                <a:spcPct val="140000"/>
              </a:lnSpc>
              <a:buClr>
                <a:srgbClr val="FF0000"/>
              </a:buClr>
              <a:buFont typeface="Wingdings" panose="05000000000000000000" pitchFamily="2" charset="2"/>
              <a:buNone/>
            </a:pPr>
            <a:r>
              <a:rPr lang="zh-CN" altLang="en-US" sz="2800" b="1" dirty="0" smtClean="0">
                <a:solidFill>
                  <a:srgbClr val="FFFF00"/>
                </a:solidFill>
                <a:latin typeface="黑体" panose="02010609060101010101" charset="-122"/>
                <a:ea typeface="黑体" panose="02010609060101010101" charset="-122"/>
                <a:sym typeface="+mn-ea"/>
              </a:rPr>
              <a:t>目</a:t>
            </a:r>
            <a:endParaRPr lang="zh-CN" altLang="en-US" sz="2800" b="1" dirty="0" smtClean="0">
              <a:solidFill>
                <a:srgbClr val="FFFF00"/>
              </a:solidFill>
              <a:latin typeface="黑体" panose="02010609060101010101" charset="-122"/>
              <a:ea typeface="黑体" panose="02010609060101010101" charset="-122"/>
              <a:sym typeface="+mn-ea"/>
            </a:endParaRPr>
          </a:p>
          <a:p>
            <a:pPr indent="0" algn="ctr" eaLnBrk="1" hangingPunct="1">
              <a:lnSpc>
                <a:spcPct val="140000"/>
              </a:lnSpc>
              <a:buClr>
                <a:srgbClr val="FF0000"/>
              </a:buClr>
              <a:buFont typeface="Wingdings" panose="05000000000000000000" pitchFamily="2" charset="2"/>
              <a:buNone/>
            </a:pPr>
            <a:r>
              <a:rPr lang="zh-CN" altLang="en-US" sz="2800" b="1" dirty="0" smtClean="0">
                <a:solidFill>
                  <a:srgbClr val="FFFF00"/>
                </a:solidFill>
                <a:latin typeface="黑体" panose="02010609060101010101" charset="-122"/>
                <a:ea typeface="黑体" panose="02010609060101010101" charset="-122"/>
                <a:sym typeface="+mn-ea"/>
              </a:rPr>
              <a:t>标</a:t>
            </a:r>
            <a:endParaRPr lang="zh-CN" altLang="en-US" sz="2800" b="1" dirty="0" smtClean="0">
              <a:solidFill>
                <a:srgbClr val="FFFF00"/>
              </a:solidFill>
              <a:latin typeface="黑体" panose="02010609060101010101" charset="-122"/>
              <a:ea typeface="黑体" panose="02010609060101010101" charset="-122"/>
              <a:sym typeface="+mn-ea"/>
            </a:endParaRPr>
          </a:p>
        </p:txBody>
      </p:sp>
      <p:sp>
        <p:nvSpPr>
          <p:cNvPr id="16" name="内容占位符 6"/>
          <p:cNvSpPr>
            <a:spLocks noGrp="1"/>
          </p:cNvSpPr>
          <p:nvPr/>
        </p:nvSpPr>
        <p:spPr>
          <a:xfrm>
            <a:off x="4969510" y="1417320"/>
            <a:ext cx="6546850" cy="1507490"/>
          </a:xfrm>
          <a:prstGeom prst="rect">
            <a:avLst/>
          </a:prstGeom>
        </p:spPr>
        <p:txBody>
          <a:bodyPr vert="horz" lIns="91440" tIns="45720" rIns="91440" bIns="45720" rtlCol="0">
            <a:noAutofit/>
            <a:scene3d>
              <a:camera prst="orthographicFront"/>
              <a:lightRig rig="threePt" dir="t"/>
            </a:scene3d>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lnSpc>
                <a:spcPct val="110000"/>
              </a:lnSpc>
              <a:spcAft>
                <a:spcPts val="0"/>
              </a:spcAft>
              <a:buNone/>
            </a:pPr>
            <a:r>
              <a:rPr lang="zh-CN" altLang="en-US" sz="2000" b="1">
                <a:gradFill>
                  <a:gsLst>
                    <a:gs pos="0">
                      <a:srgbClr val="012D86"/>
                    </a:gs>
                    <a:gs pos="100000">
                      <a:srgbClr val="0E2557"/>
                    </a:gs>
                  </a:gsLst>
                  <a:lin scaled="0"/>
                </a:gradFill>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cs typeface="宋体" panose="02010600030101010101" pitchFamily="2" charset="-122"/>
              </a:rPr>
              <a:t>确保实现“四零目标”。</a:t>
            </a:r>
            <a:endParaRPr lang="zh-CN" altLang="en-US" sz="2000" b="1">
              <a:gradFill>
                <a:gsLst>
                  <a:gs pos="0">
                    <a:srgbClr val="012D86"/>
                  </a:gs>
                  <a:gs pos="100000">
                    <a:srgbClr val="0E2557"/>
                  </a:gs>
                </a:gsLst>
                <a:lin scaled="0"/>
              </a:gradFill>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cs typeface="宋体" panose="02010600030101010101" pitchFamily="2" charset="-122"/>
            </a:endParaRPr>
          </a:p>
          <a:p>
            <a:pPr marL="0" indent="0" fontAlgn="auto">
              <a:lnSpc>
                <a:spcPct val="110000"/>
              </a:lnSpc>
              <a:spcAft>
                <a:spcPts val="0"/>
              </a:spcAft>
              <a:buNone/>
            </a:pPr>
            <a:r>
              <a:rPr lang="zh-CN" altLang="en-US" sz="2000" b="1">
                <a:gradFill>
                  <a:gsLst>
                    <a:gs pos="0">
                      <a:srgbClr val="012D86"/>
                    </a:gs>
                    <a:gs pos="100000">
                      <a:srgbClr val="0E2557"/>
                    </a:gs>
                  </a:gsLst>
                  <a:lin scaled="0"/>
                </a:gradFill>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cs typeface="宋体" panose="02010600030101010101" pitchFamily="2" charset="-122"/>
              </a:rPr>
              <a:t>确保矿井实现安全生产六周年。</a:t>
            </a:r>
            <a:endParaRPr lang="zh-CN" altLang="en-US" sz="2000" b="1">
              <a:gradFill>
                <a:gsLst>
                  <a:gs pos="0">
                    <a:srgbClr val="012D86"/>
                  </a:gs>
                  <a:gs pos="100000">
                    <a:srgbClr val="0E2557"/>
                  </a:gs>
                </a:gsLst>
                <a:lin scaled="0"/>
              </a:gradFill>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cs typeface="宋体" panose="02010600030101010101" pitchFamily="2" charset="-122"/>
            </a:endParaRPr>
          </a:p>
          <a:p>
            <a:pPr marL="0" indent="0" fontAlgn="auto">
              <a:lnSpc>
                <a:spcPct val="110000"/>
              </a:lnSpc>
              <a:spcAft>
                <a:spcPts val="0"/>
              </a:spcAft>
              <a:buNone/>
            </a:pPr>
            <a:r>
              <a:rPr lang="zh-CN" altLang="en-US" sz="2000" b="1">
                <a:gradFill>
                  <a:gsLst>
                    <a:gs pos="0">
                      <a:srgbClr val="012D86"/>
                    </a:gs>
                    <a:gs pos="100000">
                      <a:srgbClr val="0E2557"/>
                    </a:gs>
                  </a:gsLst>
                  <a:lin scaled="0"/>
                </a:gradFill>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cs typeface="宋体" panose="02010600030101010101" pitchFamily="2" charset="-122"/>
              </a:rPr>
              <a:t>确保实现2023年安全年。</a:t>
            </a:r>
            <a:endParaRPr lang="zh-CN" altLang="en-US" sz="2000" b="1">
              <a:gradFill>
                <a:gsLst>
                  <a:gs pos="0">
                    <a:srgbClr val="012D86"/>
                  </a:gs>
                  <a:gs pos="100000">
                    <a:srgbClr val="0E2557"/>
                  </a:gs>
                </a:gsLst>
                <a:lin scaled="0"/>
              </a:gradFill>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cs typeface="宋体" panose="02010600030101010101" pitchFamily="2" charset="-122"/>
            </a:endParaRPr>
          </a:p>
          <a:p>
            <a:pPr marL="0" indent="0">
              <a:lnSpc>
                <a:spcPct val="130000"/>
              </a:lnSpc>
              <a:spcAft>
                <a:spcPts val="0"/>
              </a:spcAft>
              <a:buNone/>
            </a:pPr>
            <a:endParaRPr lang="zh-CN" altLang="en-US" sz="2000" b="1">
              <a:gradFill>
                <a:gsLst>
                  <a:gs pos="0">
                    <a:srgbClr val="012D86"/>
                  </a:gs>
                  <a:gs pos="100000">
                    <a:srgbClr val="0E2557"/>
                  </a:gs>
                </a:gsLst>
                <a:lin scaled="0"/>
              </a:gradFill>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cs typeface="宋体" panose="02010600030101010101" pitchFamily="2" charset="-122"/>
            </a:endParaRPr>
          </a:p>
        </p:txBody>
      </p:sp>
      <p:sp>
        <p:nvSpPr>
          <p:cNvPr id="17" name="内容占位符 16"/>
          <p:cNvSpPr>
            <a:spLocks noGrp="1"/>
          </p:cNvSpPr>
          <p:nvPr>
            <p:ph idx="1"/>
          </p:nvPr>
        </p:nvSpPr>
        <p:spPr>
          <a:xfrm>
            <a:off x="4947285" y="3019425"/>
            <a:ext cx="5863590" cy="1122680"/>
          </a:xfrm>
        </p:spPr>
        <p:txBody>
          <a:bodyPr>
            <a:normAutofit/>
          </a:bodyPr>
          <a:p>
            <a:pPr marL="0" algn="l">
              <a:lnSpc>
                <a:spcPct val="130000"/>
              </a:lnSpc>
              <a:spcAft>
                <a:spcPts val="0"/>
              </a:spcAft>
              <a:buClrTx/>
              <a:buSzTx/>
              <a:buNone/>
            </a:pPr>
            <a:r>
              <a:rPr lang="zh-CN" altLang="en-US" sz="2000" b="1">
                <a:gradFill>
                  <a:gsLst>
                    <a:gs pos="0">
                      <a:srgbClr val="012D86"/>
                    </a:gs>
                    <a:gs pos="100000">
                      <a:srgbClr val="0E2557"/>
                    </a:gs>
                  </a:gsLst>
                  <a:lin scaled="0"/>
                </a:gradFill>
                <a:effectLst/>
                <a:latin typeface="宋体" panose="02010600030101010101" pitchFamily="2" charset="-122"/>
                <a:ea typeface="宋体" panose="02010600030101010101" pitchFamily="2" charset="-122"/>
                <a:cs typeface="宋体" panose="02010600030101010101" pitchFamily="2" charset="-122"/>
              </a:rPr>
              <a:t>安全生产标准化管理体系建设达到国家一级标准。</a:t>
            </a:r>
            <a:endParaRPr lang="zh-CN" altLang="en-US" sz="2000" b="1">
              <a:gradFill>
                <a:gsLst>
                  <a:gs pos="0">
                    <a:srgbClr val="012D86"/>
                  </a:gs>
                  <a:gs pos="100000">
                    <a:srgbClr val="0E2557"/>
                  </a:gs>
                </a:gsLst>
                <a:lin scaled="0"/>
              </a:gradFill>
              <a:effectLst/>
              <a:latin typeface="宋体" panose="02010600030101010101" pitchFamily="2" charset="-122"/>
              <a:ea typeface="宋体" panose="02010600030101010101" pitchFamily="2" charset="-122"/>
              <a:cs typeface="宋体" panose="02010600030101010101" pitchFamily="2" charset="-122"/>
            </a:endParaRPr>
          </a:p>
        </p:txBody>
      </p:sp>
      <p:sp>
        <p:nvSpPr>
          <p:cNvPr id="7" name="Oval 441"/>
          <p:cNvSpPr>
            <a:spLocks noChangeArrowheads="1"/>
          </p:cNvSpPr>
          <p:nvPr>
            <p:custDataLst>
              <p:tags r:id="rId2"/>
            </p:custDataLst>
          </p:nvPr>
        </p:nvSpPr>
        <p:spPr bwMode="auto">
          <a:xfrm>
            <a:off x="3451139" y="2798115"/>
            <a:ext cx="1146373" cy="1008612"/>
          </a:xfrm>
          <a:prstGeom prst="ellipse">
            <a:avLst/>
          </a:prstGeom>
          <a:solidFill>
            <a:schemeClr val="accent5"/>
          </a:solidFill>
          <a:ln w="19050" algn="ctr">
            <a:noFill/>
            <a:round/>
          </a:ln>
          <a:effectLst>
            <a:outerShdw blurRad="149987" dist="127000" dir="2880000" algn="ctr">
              <a:srgbClr val="000000">
                <a:alpha val="28000"/>
              </a:srgbClr>
            </a:outerShdw>
          </a:effectLst>
          <a:scene3d>
            <a:camera prst="orthographicFront">
              <a:rot lat="0" lon="0" rev="0"/>
            </a:camera>
            <a:lightRig rig="contrasting" dir="t">
              <a:rot lat="0" lon="0" rev="1500000"/>
            </a:lightRig>
          </a:scene3d>
          <a:sp3d prstMaterial="metal">
            <a:bevelT w="146050" h="139700"/>
          </a:sp3d>
        </p:spPr>
        <p:txBody>
          <a:bodyPr wrap="none" lIns="72000" tIns="0" rIns="72000" bIns="0"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latinLnBrk="1"/>
            <a:r>
              <a:rPr lang="zh-CN" altLang="en-US" sz="2000" b="1" dirty="0">
                <a:solidFill>
                  <a:srgbClr val="FFFF00"/>
                </a:solidFill>
                <a:latin typeface="黑体" panose="02010609060101010101" charset="-122"/>
                <a:ea typeface="黑体" panose="02010609060101010101" charset="-122"/>
                <a:sym typeface="+mn-ea"/>
              </a:rPr>
              <a:t>一</a:t>
            </a:r>
            <a:r>
              <a:rPr lang="zh-CN" altLang="en-US" sz="2000" b="1" dirty="0">
                <a:solidFill>
                  <a:srgbClr val="FFFF00"/>
                </a:solidFill>
                <a:latin typeface="黑体" panose="02010609060101010101" charset="-122"/>
                <a:ea typeface="黑体" panose="02010609060101010101" charset="-122"/>
                <a:sym typeface="+mn-ea"/>
              </a:rPr>
              <a:t>通过</a:t>
            </a:r>
            <a:endParaRPr lang="zh-CN" altLang="en-US" sz="2000" b="1" dirty="0">
              <a:solidFill>
                <a:srgbClr val="FFFF00"/>
              </a:solidFill>
              <a:latin typeface="黑体" panose="02010609060101010101" charset="-122"/>
              <a:ea typeface="黑体" panose="02010609060101010101" charset="-122"/>
              <a:sym typeface="+mn-ea"/>
            </a:endParaRPr>
          </a:p>
        </p:txBody>
      </p:sp>
      <p:sp>
        <p:nvSpPr>
          <p:cNvPr id="8" name="AutoShape 454"/>
          <p:cNvSpPr/>
          <p:nvPr>
            <p:custDataLst>
              <p:tags r:id="rId3"/>
            </p:custDataLst>
          </p:nvPr>
        </p:nvSpPr>
        <p:spPr>
          <a:xfrm rot="5400000">
            <a:off x="2243419" y="2660217"/>
            <a:ext cx="691439" cy="1247934"/>
          </a:xfrm>
          <a:prstGeom prst="upArrow">
            <a:avLst>
              <a:gd name="adj1" fmla="val 52833"/>
              <a:gd name="adj2" fmla="val 45925"/>
            </a:avLst>
          </a:prstGeom>
          <a:solidFill>
            <a:srgbClr val="FF0000"/>
          </a:solidFill>
          <a:ln w="9525">
            <a:noFill/>
          </a:ln>
        </p:spPr>
        <p:txBody>
          <a:bodyPr wrap="none" anchor="ctr"/>
          <a:lstStyle/>
          <a:p>
            <a:pPr latinLnBrk="1"/>
            <a:endParaRPr lang="ko-KR" altLang="en-US" dirty="0">
              <a:latin typeface="Verdana" panose="020B0604030504040204" pitchFamily="34" charset="0"/>
              <a:ea typeface="宋体" panose="02010600030101010101" pitchFamily="2" charset="-122"/>
            </a:endParaRPr>
          </a:p>
        </p:txBody>
      </p:sp>
      <p:sp>
        <p:nvSpPr>
          <p:cNvPr id="10" name="Oval 441"/>
          <p:cNvSpPr>
            <a:spLocks noChangeArrowheads="1"/>
          </p:cNvSpPr>
          <p:nvPr>
            <p:custDataLst>
              <p:tags r:id="rId4"/>
            </p:custDataLst>
          </p:nvPr>
        </p:nvSpPr>
        <p:spPr bwMode="auto">
          <a:xfrm>
            <a:off x="3460664" y="4057955"/>
            <a:ext cx="1146373" cy="1008612"/>
          </a:xfrm>
          <a:prstGeom prst="ellipse">
            <a:avLst/>
          </a:prstGeom>
          <a:solidFill>
            <a:schemeClr val="accent5"/>
          </a:solidFill>
          <a:ln w="19050" algn="ctr">
            <a:noFill/>
            <a:round/>
          </a:ln>
          <a:effectLst>
            <a:outerShdw blurRad="149987" dist="127000" dir="2880000" algn="ctr">
              <a:srgbClr val="000000">
                <a:alpha val="28000"/>
              </a:srgbClr>
            </a:outerShdw>
          </a:effectLst>
          <a:scene3d>
            <a:camera prst="orthographicFront">
              <a:rot lat="0" lon="0" rev="0"/>
            </a:camera>
            <a:lightRig rig="contrasting" dir="t">
              <a:rot lat="0" lon="0" rev="1500000"/>
            </a:lightRig>
          </a:scene3d>
          <a:sp3d prstMaterial="metal">
            <a:bevelT w="146050" h="139700"/>
          </a:sp3d>
        </p:spPr>
        <p:txBody>
          <a:bodyPr wrap="none" lIns="72000" tIns="0" rIns="72000" bIns="0"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latinLnBrk="1"/>
            <a:r>
              <a:rPr lang="zh-CN" altLang="en-US" sz="2000" b="1" dirty="0">
                <a:solidFill>
                  <a:srgbClr val="FFFF00"/>
                </a:solidFill>
                <a:latin typeface="黑体" panose="02010609060101010101" charset="-122"/>
                <a:ea typeface="黑体" panose="02010609060101010101" charset="-122"/>
                <a:sym typeface="+mn-ea"/>
              </a:rPr>
              <a:t>两建设</a:t>
            </a:r>
            <a:endParaRPr lang="zh-CN" altLang="en-US" sz="2000" b="1" dirty="0">
              <a:solidFill>
                <a:srgbClr val="FFFF00"/>
              </a:solidFill>
              <a:latin typeface="黑体" panose="02010609060101010101" charset="-122"/>
              <a:ea typeface="黑体" panose="02010609060101010101" charset="-122"/>
              <a:sym typeface="+mn-ea"/>
            </a:endParaRPr>
          </a:p>
        </p:txBody>
      </p:sp>
      <p:sp>
        <p:nvSpPr>
          <p:cNvPr id="12" name="AutoShape 454"/>
          <p:cNvSpPr/>
          <p:nvPr>
            <p:custDataLst>
              <p:tags r:id="rId5"/>
            </p:custDataLst>
          </p:nvPr>
        </p:nvSpPr>
        <p:spPr>
          <a:xfrm rot="5400000">
            <a:off x="2252944" y="3920057"/>
            <a:ext cx="691439" cy="1247934"/>
          </a:xfrm>
          <a:prstGeom prst="upArrow">
            <a:avLst>
              <a:gd name="adj1" fmla="val 52833"/>
              <a:gd name="adj2" fmla="val 45925"/>
            </a:avLst>
          </a:prstGeom>
          <a:solidFill>
            <a:srgbClr val="FF0000"/>
          </a:solidFill>
          <a:ln w="9525">
            <a:noFill/>
          </a:ln>
        </p:spPr>
        <p:txBody>
          <a:bodyPr wrap="none" anchor="ctr"/>
          <a:lstStyle/>
          <a:p>
            <a:pPr latinLnBrk="1"/>
            <a:endParaRPr lang="ko-KR" altLang="en-US" dirty="0">
              <a:latin typeface="Verdana" panose="020B0604030504040204" pitchFamily="34" charset="0"/>
              <a:ea typeface="宋体" panose="02010600030101010101" pitchFamily="2" charset="-122"/>
            </a:endParaRPr>
          </a:p>
        </p:txBody>
      </p:sp>
      <p:sp>
        <p:nvSpPr>
          <p:cNvPr id="21" name="内容占位符 6"/>
          <p:cNvSpPr>
            <a:spLocks noGrp="1"/>
          </p:cNvSpPr>
          <p:nvPr>
            <p:custDataLst>
              <p:tags r:id="rId6"/>
            </p:custDataLst>
          </p:nvPr>
        </p:nvSpPr>
        <p:spPr>
          <a:xfrm>
            <a:off x="5073015" y="4074795"/>
            <a:ext cx="6546850" cy="991870"/>
          </a:xfrm>
          <a:prstGeom prst="rect">
            <a:avLst/>
          </a:prstGeom>
        </p:spPr>
        <p:txBody>
          <a:bodyPr vert="horz" lIns="91440" tIns="45720" rIns="91440" bIns="45720" rtlCol="0">
            <a:noAutofit/>
            <a:scene3d>
              <a:camera prst="orthographicFront"/>
              <a:lightRig rig="threePt" dir="t"/>
            </a:scene3d>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lnSpc>
                <a:spcPct val="110000"/>
              </a:lnSpc>
              <a:spcAft>
                <a:spcPts val="0"/>
              </a:spcAft>
              <a:buNone/>
            </a:pPr>
            <a:r>
              <a:rPr lang="zh-CN" altLang="en-US" sz="2000" b="1">
                <a:gradFill>
                  <a:gsLst>
                    <a:gs pos="0">
                      <a:srgbClr val="012D86"/>
                    </a:gs>
                    <a:gs pos="100000">
                      <a:srgbClr val="0E2557"/>
                    </a:gs>
                  </a:gsLst>
                  <a:lin scaled="0"/>
                </a:gradFill>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cs typeface="宋体" panose="02010600030101010101" pitchFamily="2" charset="-122"/>
              </a:rPr>
              <a:t>深化智慧化矿山建设。</a:t>
            </a:r>
            <a:endParaRPr lang="zh-CN" altLang="en-US" sz="2000" b="1">
              <a:gradFill>
                <a:gsLst>
                  <a:gs pos="0">
                    <a:srgbClr val="012D86"/>
                  </a:gs>
                  <a:gs pos="100000">
                    <a:srgbClr val="0E2557"/>
                  </a:gs>
                </a:gsLst>
                <a:lin scaled="0"/>
              </a:gradFill>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cs typeface="宋体" panose="02010600030101010101" pitchFamily="2" charset="-122"/>
            </a:endParaRPr>
          </a:p>
          <a:p>
            <a:pPr marL="0" indent="0" fontAlgn="auto">
              <a:lnSpc>
                <a:spcPct val="110000"/>
              </a:lnSpc>
              <a:spcAft>
                <a:spcPts val="0"/>
              </a:spcAft>
              <a:buNone/>
            </a:pPr>
            <a:r>
              <a:rPr lang="zh-CN" altLang="en-US" sz="2000" b="1">
                <a:gradFill>
                  <a:gsLst>
                    <a:gs pos="0">
                      <a:srgbClr val="012D86"/>
                    </a:gs>
                    <a:gs pos="100000">
                      <a:srgbClr val="0E2557"/>
                    </a:gs>
                  </a:gsLst>
                  <a:lin scaled="0"/>
                </a:gradFill>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cs typeface="宋体" panose="02010600030101010101" pitchFamily="2" charset="-122"/>
              </a:rPr>
              <a:t>推进“三基”标杆矿井建设。</a:t>
            </a:r>
            <a:endParaRPr lang="zh-CN" altLang="en-US" sz="2000" b="1">
              <a:gradFill>
                <a:gsLst>
                  <a:gs pos="0">
                    <a:srgbClr val="012D86"/>
                  </a:gs>
                  <a:gs pos="100000">
                    <a:srgbClr val="0E2557"/>
                  </a:gs>
                </a:gsLst>
                <a:lin scaled="0"/>
              </a:gradFill>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cs typeface="宋体" panose="02010600030101010101" pitchFamily="2" charset="-122"/>
            </a:endParaRPr>
          </a:p>
        </p:txBody>
      </p:sp>
      <p:sp>
        <p:nvSpPr>
          <p:cNvPr id="22" name="Oval 441"/>
          <p:cNvSpPr>
            <a:spLocks noChangeArrowheads="1"/>
          </p:cNvSpPr>
          <p:nvPr>
            <p:custDataLst>
              <p:tags r:id="rId7"/>
            </p:custDataLst>
          </p:nvPr>
        </p:nvSpPr>
        <p:spPr bwMode="auto">
          <a:xfrm>
            <a:off x="3439709" y="5278425"/>
            <a:ext cx="1146373" cy="1008612"/>
          </a:xfrm>
          <a:prstGeom prst="ellipse">
            <a:avLst/>
          </a:prstGeom>
          <a:solidFill>
            <a:schemeClr val="accent5"/>
          </a:solidFill>
          <a:ln w="19050" algn="ctr">
            <a:noFill/>
            <a:round/>
          </a:ln>
          <a:effectLst>
            <a:outerShdw blurRad="149987" dist="127000" dir="2880000" algn="ctr">
              <a:srgbClr val="000000">
                <a:alpha val="28000"/>
              </a:srgbClr>
            </a:outerShdw>
          </a:effectLst>
          <a:scene3d>
            <a:camera prst="orthographicFront">
              <a:rot lat="0" lon="0" rev="0"/>
            </a:camera>
            <a:lightRig rig="contrasting" dir="t">
              <a:rot lat="0" lon="0" rev="1500000"/>
            </a:lightRig>
          </a:scene3d>
          <a:sp3d prstMaterial="metal">
            <a:bevelT w="146050" h="139700"/>
          </a:sp3d>
        </p:spPr>
        <p:txBody>
          <a:bodyPr wrap="none" lIns="72000" tIns="0" rIns="72000" bIns="0"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latinLnBrk="1"/>
            <a:r>
              <a:rPr lang="zh-CN" altLang="en-US" sz="2000" b="1" dirty="0">
                <a:solidFill>
                  <a:srgbClr val="FFFF00"/>
                </a:solidFill>
                <a:latin typeface="黑体" panose="02010609060101010101" charset="-122"/>
                <a:ea typeface="黑体" panose="02010609060101010101" charset="-122"/>
                <a:sym typeface="+mn-ea"/>
              </a:rPr>
              <a:t>三杜绝</a:t>
            </a:r>
            <a:endParaRPr lang="zh-CN" altLang="en-US" sz="2000" b="1" dirty="0">
              <a:solidFill>
                <a:srgbClr val="FFFF00"/>
              </a:solidFill>
              <a:latin typeface="黑体" panose="02010609060101010101" charset="-122"/>
              <a:ea typeface="黑体" panose="02010609060101010101" charset="-122"/>
              <a:sym typeface="+mn-ea"/>
            </a:endParaRPr>
          </a:p>
        </p:txBody>
      </p:sp>
      <p:sp>
        <p:nvSpPr>
          <p:cNvPr id="23" name="AutoShape 454"/>
          <p:cNvSpPr/>
          <p:nvPr>
            <p:custDataLst>
              <p:tags r:id="rId8"/>
            </p:custDataLst>
          </p:nvPr>
        </p:nvSpPr>
        <p:spPr>
          <a:xfrm rot="5400000">
            <a:off x="2231989" y="5140527"/>
            <a:ext cx="691439" cy="1247934"/>
          </a:xfrm>
          <a:prstGeom prst="upArrow">
            <a:avLst>
              <a:gd name="adj1" fmla="val 52833"/>
              <a:gd name="adj2" fmla="val 45925"/>
            </a:avLst>
          </a:prstGeom>
          <a:solidFill>
            <a:srgbClr val="FF0000"/>
          </a:solidFill>
          <a:ln w="9525">
            <a:noFill/>
          </a:ln>
        </p:spPr>
        <p:txBody>
          <a:bodyPr wrap="none" anchor="ctr"/>
          <a:lstStyle/>
          <a:p>
            <a:pPr latinLnBrk="1"/>
            <a:endParaRPr lang="ko-KR" altLang="en-US" dirty="0">
              <a:latin typeface="Verdana" panose="020B0604030504040204" pitchFamily="34" charset="0"/>
              <a:ea typeface="宋体" panose="02010600030101010101" pitchFamily="2" charset="-122"/>
            </a:endParaRPr>
          </a:p>
        </p:txBody>
      </p:sp>
      <p:sp>
        <p:nvSpPr>
          <p:cNvPr id="26" name="内容占位符 6"/>
          <p:cNvSpPr>
            <a:spLocks noGrp="1"/>
          </p:cNvSpPr>
          <p:nvPr>
            <p:custDataLst>
              <p:tags r:id="rId9"/>
            </p:custDataLst>
          </p:nvPr>
        </p:nvSpPr>
        <p:spPr>
          <a:xfrm>
            <a:off x="5096510" y="5224780"/>
            <a:ext cx="6546850" cy="1507490"/>
          </a:xfrm>
          <a:prstGeom prst="rect">
            <a:avLst/>
          </a:prstGeom>
        </p:spPr>
        <p:txBody>
          <a:bodyPr vert="horz" lIns="91440" tIns="45720" rIns="91440" bIns="45720" rtlCol="0">
            <a:noAutofit/>
            <a:scene3d>
              <a:camera prst="orthographicFront"/>
              <a:lightRig rig="threePt" dir="t"/>
            </a:scene3d>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lnSpc>
                <a:spcPct val="110000"/>
              </a:lnSpc>
              <a:spcAft>
                <a:spcPts val="0"/>
              </a:spcAft>
              <a:buNone/>
            </a:pPr>
            <a:r>
              <a:rPr lang="zh-CN" altLang="en-US" sz="2000" b="1">
                <a:gradFill>
                  <a:gsLst>
                    <a:gs pos="0">
                      <a:srgbClr val="012D86"/>
                    </a:gs>
                    <a:gs pos="100000">
                      <a:srgbClr val="0E2557"/>
                    </a:gs>
                  </a:gsLst>
                  <a:lin scaled="0"/>
                </a:gradFill>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cs typeface="宋体" panose="02010600030101010101" pitchFamily="2" charset="-122"/>
              </a:rPr>
              <a:t>杜绝轻伤及以上人身事故。</a:t>
            </a:r>
            <a:endParaRPr lang="zh-CN" altLang="en-US" sz="2000" b="1">
              <a:gradFill>
                <a:gsLst>
                  <a:gs pos="0">
                    <a:srgbClr val="012D86"/>
                  </a:gs>
                  <a:gs pos="100000">
                    <a:srgbClr val="0E2557"/>
                  </a:gs>
                </a:gsLst>
                <a:lin scaled="0"/>
              </a:gradFill>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cs typeface="宋体" panose="02010600030101010101" pitchFamily="2" charset="-122"/>
            </a:endParaRPr>
          </a:p>
          <a:p>
            <a:pPr marL="0" indent="0" fontAlgn="auto">
              <a:lnSpc>
                <a:spcPct val="110000"/>
              </a:lnSpc>
              <a:spcAft>
                <a:spcPts val="0"/>
              </a:spcAft>
              <a:buNone/>
            </a:pPr>
            <a:r>
              <a:rPr lang="zh-CN" altLang="en-US" sz="2000" b="1">
                <a:gradFill>
                  <a:gsLst>
                    <a:gs pos="0">
                      <a:srgbClr val="012D86"/>
                    </a:gs>
                    <a:gs pos="100000">
                      <a:srgbClr val="0E2557"/>
                    </a:gs>
                  </a:gsLst>
                  <a:lin scaled="0"/>
                </a:gradFill>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cs typeface="宋体" panose="02010600030101010101" pitchFamily="2" charset="-122"/>
              </a:rPr>
              <a:t>杜绝二级及以上非人身事故。</a:t>
            </a:r>
            <a:endParaRPr lang="zh-CN" altLang="en-US" sz="2000" b="1">
              <a:gradFill>
                <a:gsLst>
                  <a:gs pos="0">
                    <a:srgbClr val="012D86"/>
                  </a:gs>
                  <a:gs pos="100000">
                    <a:srgbClr val="0E2557"/>
                  </a:gs>
                </a:gsLst>
                <a:lin scaled="0"/>
              </a:gradFill>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cs typeface="宋体" panose="02010600030101010101" pitchFamily="2" charset="-122"/>
            </a:endParaRPr>
          </a:p>
          <a:p>
            <a:pPr marL="0" indent="0" fontAlgn="auto">
              <a:lnSpc>
                <a:spcPct val="110000"/>
              </a:lnSpc>
              <a:spcAft>
                <a:spcPts val="0"/>
              </a:spcAft>
              <a:buNone/>
            </a:pPr>
            <a:r>
              <a:rPr lang="zh-CN" altLang="en-US" sz="2000" b="1">
                <a:gradFill>
                  <a:gsLst>
                    <a:gs pos="0">
                      <a:srgbClr val="012D86"/>
                    </a:gs>
                    <a:gs pos="100000">
                      <a:srgbClr val="0E2557"/>
                    </a:gs>
                  </a:gsLst>
                  <a:lin scaled="0"/>
                </a:gradFill>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cs typeface="宋体" panose="02010600030101010101" pitchFamily="2" charset="-122"/>
              </a:rPr>
              <a:t>杜绝较大涉险事故。</a:t>
            </a:r>
            <a:endParaRPr lang="zh-CN" altLang="en-US" sz="2000" b="1">
              <a:gradFill>
                <a:gsLst>
                  <a:gs pos="0">
                    <a:srgbClr val="012D86"/>
                  </a:gs>
                  <a:gs pos="100000">
                    <a:srgbClr val="0E2557"/>
                  </a:gs>
                </a:gsLst>
                <a:lin scaled="0"/>
              </a:gradFill>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cs typeface="宋体" panose="02010600030101010101" pitchFamily="2" charset="-122"/>
            </a:endParaRPr>
          </a:p>
          <a:p>
            <a:pPr marL="0" indent="0">
              <a:lnSpc>
                <a:spcPct val="130000"/>
              </a:lnSpc>
              <a:spcAft>
                <a:spcPts val="0"/>
              </a:spcAft>
              <a:buNone/>
            </a:pPr>
            <a:endParaRPr lang="zh-CN" altLang="en-US" sz="2000" b="1">
              <a:gradFill>
                <a:gsLst>
                  <a:gs pos="0">
                    <a:srgbClr val="012D86"/>
                  </a:gs>
                  <a:gs pos="100000">
                    <a:srgbClr val="0E2557"/>
                  </a:gs>
                </a:gsLst>
                <a:lin scaled="0"/>
              </a:gradFill>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668020" y="1168400"/>
            <a:ext cx="2417445" cy="4561205"/>
            <a:chOff x="1675" y="1840"/>
            <a:chExt cx="3807" cy="7183"/>
          </a:xfrm>
        </p:grpSpPr>
        <p:sp>
          <p:nvSpPr>
            <p:cNvPr id="48" name="圆角矩形 47"/>
            <p:cNvSpPr/>
            <p:nvPr/>
          </p:nvSpPr>
          <p:spPr>
            <a:xfrm>
              <a:off x="1675" y="3358"/>
              <a:ext cx="3807" cy="5665"/>
            </a:xfrm>
            <a:prstGeom prst="roundRect">
              <a:avLst>
                <a:gd name="adj" fmla="val 9450"/>
              </a:avLst>
            </a:prstGeom>
            <a:solidFill>
              <a:schemeClr val="accent1">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2927" tIns="41463" rIns="82927" bIns="41463" rtlCol="0" anchor="ctr"/>
            <a:lstStyle/>
            <a:p>
              <a:pPr algn="ctr"/>
              <a:endParaRPr lang="zh-CN" altLang="en-US"/>
            </a:p>
          </p:txBody>
        </p:sp>
        <p:grpSp>
          <p:nvGrpSpPr>
            <p:cNvPr id="49" name="组合 16"/>
            <p:cNvGrpSpPr/>
            <p:nvPr/>
          </p:nvGrpSpPr>
          <p:grpSpPr>
            <a:xfrm>
              <a:off x="2426" y="1840"/>
              <a:ext cx="2522" cy="2523"/>
              <a:chOff x="304800" y="673100"/>
              <a:chExt cx="4000500" cy="4000500"/>
            </a:xfrm>
            <a:effectLst>
              <a:outerShdw blurRad="444500" dist="254000" dir="8100000" algn="tr" rotWithShape="0">
                <a:prstClr val="black">
                  <a:alpha val="50000"/>
                </a:prstClr>
              </a:outerShdw>
            </a:effectLst>
          </p:grpSpPr>
          <p:sp>
            <p:nvSpPr>
              <p:cNvPr id="50" name="同心圆 4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1" name="椭圆 50"/>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3" name="矩形 52"/>
            <p:cNvSpPr/>
            <p:nvPr/>
          </p:nvSpPr>
          <p:spPr>
            <a:xfrm>
              <a:off x="2679" y="2729"/>
              <a:ext cx="2016" cy="614"/>
            </a:xfrm>
            <a:prstGeom prst="rect">
              <a:avLst/>
            </a:prstGeom>
          </p:spPr>
          <p:txBody>
            <a:bodyPr wrap="square" lIns="82927" tIns="41463" rIns="82927" bIns="41463">
              <a:spAutoFit/>
            </a:bodyPr>
            <a:lstStyle/>
            <a:p>
              <a:r>
                <a:rPr lang="zh-CN" altLang="en-US" sz="2000" b="1" dirty="0">
                  <a:solidFill>
                    <a:srgbClr val="0070C0"/>
                  </a:solidFill>
                  <a:latin typeface="微软雅黑" panose="020B0503020204020204" charset="-122"/>
                  <a:ea typeface="微软雅黑" panose="020B0503020204020204" charset="-122"/>
                </a:rPr>
                <a:t>安全检查</a:t>
              </a:r>
              <a:endParaRPr lang="zh-CN" altLang="en-US" sz="2000" b="1" dirty="0">
                <a:solidFill>
                  <a:srgbClr val="0070C0"/>
                </a:solidFill>
                <a:latin typeface="微软雅黑" panose="020B0503020204020204" charset="-122"/>
                <a:ea typeface="微软雅黑" panose="020B0503020204020204" charset="-122"/>
              </a:endParaRPr>
            </a:p>
          </p:txBody>
        </p:sp>
        <p:sp>
          <p:nvSpPr>
            <p:cNvPr id="66" name="TextBox 29"/>
            <p:cNvSpPr txBox="1"/>
            <p:nvPr/>
          </p:nvSpPr>
          <p:spPr>
            <a:xfrm>
              <a:off x="1882" y="4521"/>
              <a:ext cx="3393" cy="4362"/>
            </a:xfrm>
            <a:prstGeom prst="rect">
              <a:avLst/>
            </a:prstGeom>
            <a:noFill/>
          </p:spPr>
          <p:txBody>
            <a:bodyPr wrap="square" lIns="0" tIns="0" rIns="0" bIns="0" rtlCol="0">
              <a:spAutoFit/>
            </a:bodyPr>
            <a:lstStyle/>
            <a:p>
              <a:pPr lvl="0" indent="304800" fontAlgn="base">
                <a:lnSpc>
                  <a:spcPct val="150000"/>
                </a:lnSpc>
                <a:spcBef>
                  <a:spcPct val="0"/>
                </a:spcBef>
                <a:spcAft>
                  <a:spcPct val="0"/>
                </a:spcAft>
              </a:pPr>
              <a:r>
                <a:rPr sz="1200">
                  <a:latin typeface="宋体" panose="02010600030101010101" pitchFamily="2" charset="-122"/>
                  <a:ea typeface="宋体" panose="02010600030101010101" pitchFamily="2" charset="-122"/>
                  <a:cs typeface="宋体" panose="02010600030101010101" pitchFamily="2" charset="-122"/>
                </a:rPr>
                <a:t>实行职能科室、辅助单位专业管理问责制，对经过的路线、地点存在直接威胁安全生产的隐患或问题，应发现而未发现、应下达“停头停面停设备”指令而未下达，由此造成致命性重伤及以上事故或重大非人身事故（24 小时内），根据责任认定，给予责任人行政警告及以上处分和经济考核。</a:t>
              </a:r>
              <a:endParaRPr sz="1200">
                <a:latin typeface="宋体" panose="02010600030101010101" pitchFamily="2" charset="-122"/>
                <a:ea typeface="宋体" panose="02010600030101010101" pitchFamily="2" charset="-122"/>
                <a:cs typeface="宋体" panose="02010600030101010101" pitchFamily="2" charset="-122"/>
              </a:endParaRPr>
            </a:p>
          </p:txBody>
        </p:sp>
      </p:grpSp>
      <p:grpSp>
        <p:nvGrpSpPr>
          <p:cNvPr id="5" name="组合 4"/>
          <p:cNvGrpSpPr/>
          <p:nvPr/>
        </p:nvGrpSpPr>
        <p:grpSpPr>
          <a:xfrm>
            <a:off x="3761740" y="1168400"/>
            <a:ext cx="2206625" cy="4525645"/>
            <a:chOff x="6587" y="1896"/>
            <a:chExt cx="3475" cy="7127"/>
          </a:xfrm>
        </p:grpSpPr>
        <p:sp>
          <p:nvSpPr>
            <p:cNvPr id="54" name="圆角矩形 53"/>
            <p:cNvSpPr/>
            <p:nvPr/>
          </p:nvSpPr>
          <p:spPr>
            <a:xfrm>
              <a:off x="6587" y="3358"/>
              <a:ext cx="3475" cy="5665"/>
            </a:xfrm>
            <a:prstGeom prst="roundRect">
              <a:avLst>
                <a:gd name="adj" fmla="val 7846"/>
              </a:avLst>
            </a:prstGeom>
            <a:solidFill>
              <a:schemeClr val="accent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2927" tIns="41463" rIns="82927" bIns="41463" rtlCol="0" anchor="ctr"/>
            <a:lstStyle/>
            <a:p>
              <a:pPr algn="ctr"/>
              <a:endParaRPr lang="zh-CN" altLang="en-US"/>
            </a:p>
          </p:txBody>
        </p:sp>
        <p:grpSp>
          <p:nvGrpSpPr>
            <p:cNvPr id="56" name="组合 31"/>
            <p:cNvGrpSpPr/>
            <p:nvPr/>
          </p:nvGrpSpPr>
          <p:grpSpPr>
            <a:xfrm>
              <a:off x="7063" y="1896"/>
              <a:ext cx="2522" cy="2523"/>
              <a:chOff x="304800" y="673100"/>
              <a:chExt cx="4000500" cy="4000500"/>
            </a:xfrm>
            <a:effectLst>
              <a:outerShdw blurRad="444500" dist="254000" dir="8100000" algn="tr" rotWithShape="0">
                <a:prstClr val="black">
                  <a:alpha val="50000"/>
                </a:prstClr>
              </a:outerShdw>
            </a:effectLst>
          </p:grpSpPr>
          <p:sp>
            <p:nvSpPr>
              <p:cNvPr id="57" name="同心圆 5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8" name="椭圆 57"/>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4" name="矩形 63"/>
            <p:cNvSpPr/>
            <p:nvPr/>
          </p:nvSpPr>
          <p:spPr>
            <a:xfrm>
              <a:off x="7350" y="2551"/>
              <a:ext cx="1949" cy="1099"/>
            </a:xfrm>
            <a:prstGeom prst="rect">
              <a:avLst/>
            </a:prstGeom>
          </p:spPr>
          <p:txBody>
            <a:bodyPr wrap="square" lIns="82927" tIns="41463" rIns="82927" bIns="41463">
              <a:spAutoFit/>
            </a:bodyPr>
            <a:lstStyle/>
            <a:p>
              <a:r>
                <a:rPr lang="zh-CN" altLang="en-US" sz="2000" b="1" dirty="0">
                  <a:solidFill>
                    <a:srgbClr val="0070C0"/>
                  </a:solidFill>
                  <a:latin typeface="微软雅黑" panose="020B0503020204020204" charset="-122"/>
                  <a:ea typeface="微软雅黑" panose="020B0503020204020204" charset="-122"/>
                </a:rPr>
                <a:t>职能部门联责机制</a:t>
              </a:r>
              <a:endParaRPr lang="zh-CN" altLang="en-US" sz="2000" b="1" dirty="0">
                <a:solidFill>
                  <a:srgbClr val="0070C0"/>
                </a:solidFill>
                <a:latin typeface="微软雅黑" panose="020B0503020204020204" charset="-122"/>
                <a:ea typeface="微软雅黑" panose="020B0503020204020204" charset="-122"/>
              </a:endParaRPr>
            </a:p>
          </p:txBody>
        </p:sp>
        <p:sp>
          <p:nvSpPr>
            <p:cNvPr id="68" name="TextBox 31"/>
            <p:cNvSpPr txBox="1"/>
            <p:nvPr/>
          </p:nvSpPr>
          <p:spPr>
            <a:xfrm>
              <a:off x="6782" y="4521"/>
              <a:ext cx="3085" cy="4398"/>
            </a:xfrm>
            <a:prstGeom prst="rect">
              <a:avLst/>
            </a:prstGeom>
            <a:noFill/>
          </p:spPr>
          <p:txBody>
            <a:bodyPr wrap="square" lIns="0" tIns="0" rIns="0" bIns="0" rtlCol="0">
              <a:spAutoFit/>
            </a:bodyPr>
            <a:lstStyle/>
            <a:p>
              <a:pPr lvl="0" indent="304800" eaLnBrk="0" fontAlgn="base" hangingPunct="0">
                <a:lnSpc>
                  <a:spcPct val="150000"/>
                </a:lnSpc>
                <a:spcBef>
                  <a:spcPct val="0"/>
                </a:spcBef>
                <a:spcAft>
                  <a:spcPct val="0"/>
                </a:spcAft>
              </a:pPr>
              <a:r>
                <a:rPr sz="1100" dirty="0">
                  <a:solidFill>
                    <a:srgbClr val="FFFF00"/>
                  </a:solidFill>
                  <a:latin typeface="宋体" panose="02010600030101010101" pitchFamily="2" charset="-122"/>
                  <a:ea typeface="宋体" panose="02010600030101010101" pitchFamily="2" charset="-122"/>
                  <a:cs typeface="宋体" panose="02010600030101010101" pitchFamily="2" charset="-122"/>
                </a:rPr>
                <a:t>发生各类事故，经追查认定，调度指挥中心有工作安排、协调不当等责任的，生产技术部有技术管理不到位、设计缺陷等责任的、安全监察部有安全监督不到位责任的，分别给予相关责任人和责任单位党政负责人行政问责并按事故责任单位个人绩效考核金额的 30%进行考核；其他相关业务部室经事故追查认定负有责任的比照执行。</a:t>
              </a:r>
              <a:endParaRPr sz="1100" dirty="0">
                <a:solidFill>
                  <a:srgbClr val="FFFF00"/>
                </a:solidFill>
                <a:latin typeface="宋体" panose="02010600030101010101" pitchFamily="2" charset="-122"/>
                <a:ea typeface="宋体" panose="02010600030101010101" pitchFamily="2" charset="-122"/>
                <a:cs typeface="宋体" panose="02010600030101010101" pitchFamily="2" charset="-122"/>
              </a:endParaRPr>
            </a:p>
          </p:txBody>
        </p:sp>
      </p:grpSp>
      <p:grpSp>
        <p:nvGrpSpPr>
          <p:cNvPr id="7" name="组合 6"/>
          <p:cNvGrpSpPr/>
          <p:nvPr/>
        </p:nvGrpSpPr>
        <p:grpSpPr>
          <a:xfrm>
            <a:off x="9563735" y="1168400"/>
            <a:ext cx="2205990" cy="4563745"/>
            <a:chOff x="15224" y="1840"/>
            <a:chExt cx="3474" cy="7187"/>
          </a:xfrm>
        </p:grpSpPr>
        <p:sp>
          <p:nvSpPr>
            <p:cNvPr id="70" name="圆角矩形 69"/>
            <p:cNvSpPr/>
            <p:nvPr/>
          </p:nvSpPr>
          <p:spPr>
            <a:xfrm>
              <a:off x="15224" y="3343"/>
              <a:ext cx="3474" cy="5665"/>
            </a:xfrm>
            <a:prstGeom prst="roundRect">
              <a:avLst>
                <a:gd name="adj" fmla="val 7445"/>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2927" tIns="41463" rIns="82927" bIns="41463" rtlCol="0" anchor="ctr"/>
            <a:lstStyle/>
            <a:p>
              <a:pPr algn="ctr"/>
              <a:endParaRPr lang="zh-CN" altLang="en-US"/>
            </a:p>
          </p:txBody>
        </p:sp>
        <p:grpSp>
          <p:nvGrpSpPr>
            <p:cNvPr id="71" name="组合 35"/>
            <p:cNvGrpSpPr/>
            <p:nvPr/>
          </p:nvGrpSpPr>
          <p:grpSpPr>
            <a:xfrm>
              <a:off x="15705" y="1840"/>
              <a:ext cx="2522" cy="2523"/>
              <a:chOff x="304800" y="673100"/>
              <a:chExt cx="4000500" cy="4000500"/>
            </a:xfrm>
            <a:effectLst>
              <a:outerShdw blurRad="444500" dist="254000" dir="8100000" algn="tr" rotWithShape="0">
                <a:prstClr val="black">
                  <a:alpha val="50000"/>
                </a:prstClr>
              </a:outerShdw>
            </a:effectLst>
          </p:grpSpPr>
          <p:sp>
            <p:nvSpPr>
              <p:cNvPr id="72" name="同心圆 7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73" name="椭圆 72"/>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6" name="矩形 75"/>
            <p:cNvSpPr/>
            <p:nvPr/>
          </p:nvSpPr>
          <p:spPr>
            <a:xfrm>
              <a:off x="16052" y="2744"/>
              <a:ext cx="1965" cy="614"/>
            </a:xfrm>
            <a:prstGeom prst="rect">
              <a:avLst/>
            </a:prstGeom>
          </p:spPr>
          <p:txBody>
            <a:bodyPr wrap="square" lIns="82927" tIns="41463" rIns="82927" bIns="41463">
              <a:spAutoFit/>
            </a:bodyPr>
            <a:lstStyle/>
            <a:p>
              <a:r>
                <a:rPr lang="zh-CN" altLang="en-US" sz="2000" b="1" dirty="0">
                  <a:solidFill>
                    <a:srgbClr val="0070C0"/>
                  </a:solidFill>
                  <a:latin typeface="微软雅黑" panose="020B0503020204020204" charset="-122"/>
                  <a:ea typeface="微软雅黑" panose="020B0503020204020204" charset="-122"/>
                </a:rPr>
                <a:t>其他规定</a:t>
              </a:r>
              <a:endParaRPr lang="zh-CN" altLang="en-US" sz="2000" b="1" dirty="0">
                <a:solidFill>
                  <a:srgbClr val="0070C0"/>
                </a:solidFill>
                <a:latin typeface="微软雅黑" panose="020B0503020204020204" charset="-122"/>
                <a:ea typeface="微软雅黑" panose="020B0503020204020204" charset="-122"/>
              </a:endParaRPr>
            </a:p>
          </p:txBody>
        </p:sp>
        <p:sp>
          <p:nvSpPr>
            <p:cNvPr id="69" name="TextBox 32"/>
            <p:cNvSpPr txBox="1"/>
            <p:nvPr/>
          </p:nvSpPr>
          <p:spPr>
            <a:xfrm>
              <a:off x="15430" y="4625"/>
              <a:ext cx="3102" cy="4402"/>
            </a:xfrm>
            <a:prstGeom prst="rect">
              <a:avLst/>
            </a:prstGeom>
            <a:noFill/>
          </p:spPr>
          <p:txBody>
            <a:bodyPr wrap="square" lIns="0" tIns="0" rIns="0" bIns="0" rtlCol="0">
              <a:spAutoFit/>
            </a:bodyPr>
            <a:lstStyle/>
            <a:p>
              <a:pPr lvl="0" indent="304800" algn="just" eaLnBrk="0" fontAlgn="base" hangingPunct="0">
                <a:lnSpc>
                  <a:spcPct val="130000"/>
                </a:lnSpc>
                <a:spcBef>
                  <a:spcPct val="0"/>
                </a:spcBef>
                <a:spcAft>
                  <a:spcPct val="0"/>
                </a:spcAft>
              </a:pPr>
              <a:r>
                <a:rPr sz="1400" dirty="0">
                  <a:ea typeface="宋体" panose="02010600030101010101" pitchFamily="2" charset="-122"/>
                </a:rPr>
                <a:t>三级非人身事故比照轻伤事故进行责任追究，二级非人身事故比照重伤事故进行责任追究</a:t>
              </a:r>
              <a:r>
                <a:rPr lang="zh-CN" sz="1400" dirty="0">
                  <a:ea typeface="宋体" panose="02010600030101010101" pitchFamily="2" charset="-122"/>
                </a:rPr>
                <a:t>；一级非人身事故、较大涉险事故、一起或年度累计重伤（包括急性工业中毒）3 人及以上事故，比照死亡事故追究责任并进行对应的绩效考核。</a:t>
              </a:r>
              <a:endParaRPr lang="zh-CN" sz="1400" dirty="0">
                <a:ea typeface="宋体" panose="02010600030101010101" pitchFamily="2" charset="-122"/>
              </a:endParaRPr>
            </a:p>
          </p:txBody>
        </p:sp>
      </p:grpSp>
      <p:grpSp>
        <p:nvGrpSpPr>
          <p:cNvPr id="6" name="组合 5"/>
          <p:cNvGrpSpPr/>
          <p:nvPr/>
        </p:nvGrpSpPr>
        <p:grpSpPr>
          <a:xfrm>
            <a:off x="6696710" y="1153160"/>
            <a:ext cx="2280285" cy="4551680"/>
            <a:chOff x="11148" y="1840"/>
            <a:chExt cx="3591" cy="7168"/>
          </a:xfrm>
        </p:grpSpPr>
        <p:sp>
          <p:nvSpPr>
            <p:cNvPr id="55" name="圆角矩形 54"/>
            <p:cNvSpPr/>
            <p:nvPr/>
          </p:nvSpPr>
          <p:spPr>
            <a:xfrm>
              <a:off x="11148" y="3343"/>
              <a:ext cx="3591" cy="5665"/>
            </a:xfrm>
            <a:prstGeom prst="roundRect">
              <a:avLst>
                <a:gd name="adj" fmla="val 7445"/>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2927" tIns="41463" rIns="82927" bIns="41463" rtlCol="0" anchor="ctr"/>
            <a:lstStyle/>
            <a:p>
              <a:pPr algn="ctr"/>
              <a:endParaRPr lang="zh-CN" altLang="en-US"/>
            </a:p>
          </p:txBody>
        </p:sp>
        <p:grpSp>
          <p:nvGrpSpPr>
            <p:cNvPr id="59" name="组合 35"/>
            <p:cNvGrpSpPr/>
            <p:nvPr/>
          </p:nvGrpSpPr>
          <p:grpSpPr>
            <a:xfrm>
              <a:off x="11682" y="1840"/>
              <a:ext cx="2522" cy="2523"/>
              <a:chOff x="304800" y="673100"/>
              <a:chExt cx="4000500" cy="4000500"/>
            </a:xfrm>
            <a:effectLst>
              <a:outerShdw blurRad="444500" dist="254000" dir="8100000" algn="tr" rotWithShape="0">
                <a:prstClr val="black">
                  <a:alpha val="50000"/>
                </a:prstClr>
              </a:outerShdw>
            </a:effectLst>
          </p:grpSpPr>
          <p:sp>
            <p:nvSpPr>
              <p:cNvPr id="60" name="同心圆 5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1" name="椭圆 60"/>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5" name="矩形 64"/>
            <p:cNvSpPr/>
            <p:nvPr/>
          </p:nvSpPr>
          <p:spPr>
            <a:xfrm>
              <a:off x="11981" y="2259"/>
              <a:ext cx="1926" cy="1584"/>
            </a:xfrm>
            <a:prstGeom prst="rect">
              <a:avLst/>
            </a:prstGeom>
          </p:spPr>
          <p:txBody>
            <a:bodyPr wrap="square" lIns="82927" tIns="41463" rIns="82927" bIns="41463">
              <a:spAutoFit/>
            </a:bodyPr>
            <a:lstStyle/>
            <a:p>
              <a:r>
                <a:rPr lang="zh-CN" altLang="en-US" sz="2000" b="1" dirty="0">
                  <a:solidFill>
                    <a:srgbClr val="0070C0"/>
                  </a:solidFill>
                  <a:latin typeface="微软雅黑" panose="020B0503020204020204" charset="-122"/>
                  <a:ea typeface="微软雅黑" panose="020B0503020204020204" charset="-122"/>
                </a:rPr>
                <a:t>严格执行安全一票否决制度</a:t>
              </a:r>
              <a:endParaRPr lang="zh-CN" altLang="en-US" sz="2000" b="1" dirty="0">
                <a:solidFill>
                  <a:srgbClr val="0070C0"/>
                </a:solidFill>
                <a:latin typeface="微软雅黑" panose="020B0503020204020204" charset="-122"/>
                <a:ea typeface="微软雅黑" panose="020B0503020204020204" charset="-122"/>
              </a:endParaRPr>
            </a:p>
          </p:txBody>
        </p:sp>
        <p:sp>
          <p:nvSpPr>
            <p:cNvPr id="75" name="TextBox 39"/>
            <p:cNvSpPr txBox="1"/>
            <p:nvPr/>
          </p:nvSpPr>
          <p:spPr>
            <a:xfrm>
              <a:off x="11353" y="4521"/>
              <a:ext cx="3182" cy="4069"/>
            </a:xfrm>
            <a:prstGeom prst="rect">
              <a:avLst/>
            </a:prstGeom>
            <a:noFill/>
          </p:spPr>
          <p:txBody>
            <a:bodyPr wrap="square" lIns="0" tIns="0" rIns="0" bIns="0" rtlCol="0">
              <a:spAutoFit/>
            </a:bodyPr>
            <a:lstStyle/>
            <a:p>
              <a:pPr lvl="0" indent="304800" algn="just" eaLnBrk="0" fontAlgn="base" hangingPunct="0">
                <a:lnSpc>
                  <a:spcPct val="140000"/>
                </a:lnSpc>
                <a:spcBef>
                  <a:spcPct val="0"/>
                </a:spcBef>
                <a:spcAft>
                  <a:spcPct val="0"/>
                </a:spcAft>
              </a:pPr>
              <a:r>
                <a:rPr sz="1200" dirty="0">
                  <a:latin typeface="宋体" panose="02010600030101010101" pitchFamily="2" charset="-122"/>
                  <a:ea typeface="宋体" panose="02010600030101010101" pitchFamily="2" charset="-122"/>
                  <a:cs typeface="宋体" panose="02010600030101010101" pitchFamily="2" charset="-122"/>
                </a:rPr>
                <a:t>1.建立副科级以上管理人员安全生产违章违规行为档案，所有安全考核均纳入档案管理。</a:t>
              </a:r>
              <a:endParaRPr sz="1200" dirty="0">
                <a:latin typeface="宋体" panose="02010600030101010101" pitchFamily="2" charset="-122"/>
                <a:ea typeface="宋体" panose="02010600030101010101" pitchFamily="2" charset="-122"/>
                <a:cs typeface="宋体" panose="02010600030101010101" pitchFamily="2" charset="-122"/>
              </a:endParaRPr>
            </a:p>
            <a:p>
              <a:pPr lvl="0" indent="304800" algn="just" eaLnBrk="0" fontAlgn="base" hangingPunct="0">
                <a:lnSpc>
                  <a:spcPct val="140000"/>
                </a:lnSpc>
                <a:spcBef>
                  <a:spcPct val="0"/>
                </a:spcBef>
                <a:spcAft>
                  <a:spcPct val="0"/>
                </a:spcAft>
              </a:pPr>
              <a:r>
                <a:rPr sz="1200" dirty="0">
                  <a:latin typeface="宋体" panose="02010600030101010101" pitchFamily="2" charset="-122"/>
                  <a:ea typeface="宋体" panose="02010600030101010101" pitchFamily="2" charset="-122"/>
                  <a:cs typeface="宋体" panose="02010600030101010101" pitchFamily="2" charset="-122"/>
                </a:rPr>
                <a:t>2.因安全问题受过警告及以上处分的，不得评为各类先进；有轻伤及以上事故的责任班队，不得评为先进班队；有重伤及以上事故的责任单位，不得评为先进部门。</a:t>
              </a:r>
              <a:endParaRPr sz="1200" dirty="0">
                <a:latin typeface="宋体" panose="02010600030101010101" pitchFamily="2" charset="-122"/>
                <a:ea typeface="宋体" panose="02010600030101010101" pitchFamily="2" charset="-122"/>
                <a:cs typeface="宋体" panose="02010600030101010101" pitchFamily="2" charset="-122"/>
              </a:endParaRPr>
            </a:p>
          </p:txBody>
        </p:sp>
      </p:grpSp>
      <p:sp>
        <p:nvSpPr>
          <p:cNvPr id="8" name="object 2"/>
          <p:cNvSpPr/>
          <p:nvPr/>
        </p:nvSpPr>
        <p:spPr>
          <a:xfrm>
            <a:off x="0" y="6429755"/>
            <a:ext cx="12192000" cy="428244"/>
          </a:xfrm>
          <a:prstGeom prst="rect">
            <a:avLst/>
          </a:prstGeom>
          <a:blipFill>
            <a:blip r:embed="rId1" cstate="print"/>
            <a:stretch>
              <a:fillRect/>
            </a:stretch>
          </a:blipFill>
        </p:spPr>
        <p:txBody>
          <a:bodyPr wrap="square" lIns="0" tIns="0" rIns="0" bIns="0" rtlCol="0"/>
          <a:p/>
        </p:txBody>
      </p:sp>
      <p:sp>
        <p:nvSpPr>
          <p:cNvPr id="2" name="object 3"/>
          <p:cNvSpPr/>
          <p:nvPr/>
        </p:nvSpPr>
        <p:spPr>
          <a:xfrm>
            <a:off x="0" y="338455"/>
            <a:ext cx="3324860" cy="474980"/>
          </a:xfrm>
          <a:custGeom>
            <a:avLst/>
            <a:gdLst/>
            <a:ahLst/>
            <a:cxnLst/>
            <a:rect l="l" t="t" r="r" b="b"/>
            <a:pathLst>
              <a:path w="2438400" h="474980">
                <a:moveTo>
                  <a:pt x="0" y="474472"/>
                </a:moveTo>
                <a:lnTo>
                  <a:pt x="2438400" y="474472"/>
                </a:lnTo>
                <a:lnTo>
                  <a:pt x="2438400" y="0"/>
                </a:lnTo>
                <a:lnTo>
                  <a:pt x="0" y="0"/>
                </a:lnTo>
                <a:lnTo>
                  <a:pt x="0" y="474472"/>
                </a:lnTo>
                <a:close/>
              </a:path>
            </a:pathLst>
          </a:custGeom>
          <a:solidFill>
            <a:srgbClr val="2D75B6"/>
          </a:solidFill>
        </p:spPr>
        <p:txBody>
          <a:bodyPr wrap="square" lIns="0" tIns="0" rIns="0" bIns="0" rtlCol="0"/>
          <a:p/>
        </p:txBody>
      </p:sp>
      <p:sp>
        <p:nvSpPr>
          <p:cNvPr id="10" name="object 5"/>
          <p:cNvSpPr/>
          <p:nvPr/>
        </p:nvSpPr>
        <p:spPr>
          <a:xfrm>
            <a:off x="3324860" y="338200"/>
            <a:ext cx="586740" cy="490855"/>
          </a:xfrm>
          <a:custGeom>
            <a:avLst/>
            <a:gdLst/>
            <a:ahLst/>
            <a:cxnLst/>
            <a:rect l="l" t="t" r="r" b="b"/>
            <a:pathLst>
              <a:path w="586739" h="490855">
                <a:moveTo>
                  <a:pt x="586739" y="490728"/>
                </a:moveTo>
                <a:lnTo>
                  <a:pt x="0" y="490728"/>
                </a:lnTo>
                <a:lnTo>
                  <a:pt x="0" y="0"/>
                </a:lnTo>
                <a:lnTo>
                  <a:pt x="586739" y="490728"/>
                </a:lnTo>
                <a:close/>
              </a:path>
            </a:pathLst>
          </a:custGeom>
          <a:solidFill>
            <a:srgbClr val="2D75B6"/>
          </a:solidFill>
        </p:spPr>
        <p:txBody>
          <a:bodyPr wrap="square" lIns="0" tIns="0" rIns="0" bIns="0" rtlCol="0"/>
          <a:p/>
        </p:txBody>
      </p:sp>
      <p:sp>
        <p:nvSpPr>
          <p:cNvPr id="11" name="object 6"/>
          <p:cNvSpPr/>
          <p:nvPr/>
        </p:nvSpPr>
        <p:spPr>
          <a:xfrm>
            <a:off x="0" y="850900"/>
            <a:ext cx="12192000" cy="0"/>
          </a:xfrm>
          <a:custGeom>
            <a:avLst/>
            <a:gdLst/>
            <a:ahLst/>
            <a:cxnLst/>
            <a:rect l="l" t="t" r="r" b="b"/>
            <a:pathLst>
              <a:path w="12192000">
                <a:moveTo>
                  <a:pt x="0" y="0"/>
                </a:moveTo>
                <a:lnTo>
                  <a:pt x="12192000" y="0"/>
                </a:lnTo>
              </a:path>
            </a:pathLst>
          </a:custGeom>
          <a:ln w="76200">
            <a:solidFill>
              <a:srgbClr val="BEBEBE"/>
            </a:solidFill>
          </a:ln>
        </p:spPr>
        <p:txBody>
          <a:bodyPr wrap="square" lIns="0" tIns="0" rIns="0" bIns="0" rtlCol="0"/>
          <a:p/>
        </p:txBody>
      </p:sp>
      <p:sp>
        <p:nvSpPr>
          <p:cNvPr id="3" name="文本框 22"/>
          <p:cNvSpPr>
            <a:spLocks noChangeArrowheads="1"/>
          </p:cNvSpPr>
          <p:nvPr/>
        </p:nvSpPr>
        <p:spPr bwMode="auto">
          <a:xfrm>
            <a:off x="3969385" y="200660"/>
            <a:ext cx="6579870" cy="521970"/>
          </a:xfrm>
          <a:prstGeom prst="rect">
            <a:avLst/>
          </a:prstGeom>
          <a:noFill/>
          <a:ln w="9525">
            <a:noFill/>
            <a:miter lim="800000"/>
          </a:ln>
        </p:spPr>
        <p:txBody>
          <a:bodyPr wrap="square">
            <a:spAutoFit/>
          </a:bodyPr>
          <a:p>
            <a:r>
              <a:rPr lang="en-US" altLang="zh-CN" sz="2800" b="1" dirty="0">
                <a:solidFill>
                  <a:srgbClr val="0070C0"/>
                </a:solidFill>
                <a:latin typeface="微软雅黑" panose="020B0503020204020204" charset="-122"/>
                <a:ea typeface="微软雅黑" panose="020B0503020204020204" charset="-122"/>
                <a:sym typeface="微软雅黑" panose="020B0503020204020204" charset="-122"/>
              </a:rPr>
              <a:t>16.</a:t>
            </a:r>
            <a:r>
              <a:rPr lang="zh-CN" sz="2800" b="1" dirty="0">
                <a:solidFill>
                  <a:srgbClr val="0070C0"/>
                </a:solidFill>
                <a:latin typeface="微软雅黑" panose="020B0503020204020204" charset="-122"/>
                <a:ea typeface="微软雅黑" panose="020B0503020204020204" charset="-122"/>
                <a:sym typeface="微软雅黑" panose="020B0503020204020204" charset="-122"/>
              </a:rPr>
              <a:t>其他责任追究</a:t>
            </a:r>
            <a:endParaRPr lang="zh-CN" sz="2800" b="1" dirty="0">
              <a:solidFill>
                <a:srgbClr val="0070C0"/>
              </a:solidFill>
              <a:latin typeface="微软雅黑" panose="020B0503020204020204" charset="-122"/>
              <a:ea typeface="微软雅黑" panose="020B0503020204020204" charset="-122"/>
              <a:sym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圆角矩形 47"/>
          <p:cNvSpPr/>
          <p:nvPr/>
        </p:nvSpPr>
        <p:spPr>
          <a:xfrm>
            <a:off x="668020" y="2124710"/>
            <a:ext cx="2417445" cy="2890520"/>
          </a:xfrm>
          <a:prstGeom prst="roundRect">
            <a:avLst>
              <a:gd name="adj" fmla="val 9450"/>
            </a:avLst>
          </a:prstGeom>
          <a:solidFill>
            <a:schemeClr val="accent1">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2927" tIns="41463" rIns="82927" bIns="41463" rtlCol="0" anchor="ctr"/>
          <a:lstStyle/>
          <a:p>
            <a:pPr algn="ctr"/>
            <a:endParaRPr lang="zh-CN" altLang="en-US"/>
          </a:p>
        </p:txBody>
      </p:sp>
      <p:grpSp>
        <p:nvGrpSpPr>
          <p:cNvPr id="49" name="组合 16"/>
          <p:cNvGrpSpPr/>
          <p:nvPr/>
        </p:nvGrpSpPr>
        <p:grpSpPr>
          <a:xfrm rot="0">
            <a:off x="1144905" y="1168400"/>
            <a:ext cx="1601470" cy="1589405"/>
            <a:chOff x="304800" y="673100"/>
            <a:chExt cx="4000500" cy="4000500"/>
          </a:xfrm>
          <a:effectLst>
            <a:outerShdw blurRad="444500" dist="254000" dir="8100000" algn="tr" rotWithShape="0">
              <a:prstClr val="black">
                <a:alpha val="50000"/>
              </a:prstClr>
            </a:outerShdw>
          </a:effectLst>
        </p:grpSpPr>
        <p:sp>
          <p:nvSpPr>
            <p:cNvPr id="50" name="同心圆 4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1" name="椭圆 50"/>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3" name="矩形 52"/>
          <p:cNvSpPr/>
          <p:nvPr/>
        </p:nvSpPr>
        <p:spPr>
          <a:xfrm>
            <a:off x="1305560" y="1616710"/>
            <a:ext cx="1280160" cy="697865"/>
          </a:xfrm>
          <a:prstGeom prst="rect">
            <a:avLst/>
          </a:prstGeom>
        </p:spPr>
        <p:txBody>
          <a:bodyPr wrap="square" lIns="82927" tIns="41463" rIns="82927" bIns="41463">
            <a:spAutoFit/>
          </a:bodyPr>
          <a:lstStyle/>
          <a:p>
            <a:r>
              <a:rPr lang="zh-CN" altLang="en-US" sz="2000" b="1" dirty="0">
                <a:solidFill>
                  <a:srgbClr val="0070C0"/>
                </a:solidFill>
                <a:latin typeface="微软雅黑" panose="020B0503020204020204" charset="-122"/>
                <a:ea typeface="微软雅黑" panose="020B0503020204020204" charset="-122"/>
              </a:rPr>
              <a:t>一氧化碳超值事故</a:t>
            </a:r>
            <a:endParaRPr lang="zh-CN" altLang="en-US" sz="2000" b="1" dirty="0">
              <a:solidFill>
                <a:srgbClr val="0070C0"/>
              </a:solidFill>
              <a:latin typeface="微软雅黑" panose="020B0503020204020204" charset="-122"/>
              <a:ea typeface="微软雅黑" panose="020B0503020204020204" charset="-122"/>
            </a:endParaRPr>
          </a:p>
        </p:txBody>
      </p:sp>
      <p:sp>
        <p:nvSpPr>
          <p:cNvPr id="66" name="TextBox 29"/>
          <p:cNvSpPr txBox="1"/>
          <p:nvPr/>
        </p:nvSpPr>
        <p:spPr>
          <a:xfrm>
            <a:off x="799465" y="3071495"/>
            <a:ext cx="2154555" cy="1384935"/>
          </a:xfrm>
          <a:prstGeom prst="rect">
            <a:avLst/>
          </a:prstGeom>
          <a:noFill/>
        </p:spPr>
        <p:txBody>
          <a:bodyPr wrap="square" lIns="0" tIns="0" rIns="0" bIns="0" rtlCol="0">
            <a:spAutoFit/>
          </a:bodyPr>
          <a:lstStyle/>
          <a:p>
            <a:pPr lvl="0" indent="304800" fontAlgn="base">
              <a:lnSpc>
                <a:spcPct val="150000"/>
              </a:lnSpc>
              <a:spcBef>
                <a:spcPct val="0"/>
              </a:spcBef>
              <a:spcAft>
                <a:spcPct val="0"/>
              </a:spcAft>
            </a:pPr>
            <a:r>
              <a:rPr sz="1200">
                <a:latin typeface="宋体" panose="02010600030101010101" pitchFamily="2" charset="-122"/>
                <a:ea typeface="宋体" panose="02010600030101010101" pitchFamily="2" charset="-122"/>
                <a:cs typeface="宋体" panose="02010600030101010101" pitchFamily="2" charset="-122"/>
              </a:rPr>
              <a:t>采掘工作面回风流一氧化碳浓度达 24ppm（放炮炮烟、柴油机车和烧焊按规定向相关监管单位报备除外）比照瓦斯超限＜2%事故追查处理。</a:t>
            </a:r>
            <a:endParaRPr sz="1200">
              <a:latin typeface="宋体" panose="02010600030101010101" pitchFamily="2" charset="-122"/>
              <a:ea typeface="宋体" panose="02010600030101010101" pitchFamily="2" charset="-122"/>
              <a:cs typeface="宋体" panose="02010600030101010101" pitchFamily="2" charset="-122"/>
            </a:endParaRPr>
          </a:p>
        </p:txBody>
      </p:sp>
      <p:sp>
        <p:nvSpPr>
          <p:cNvPr id="54" name="圆角矩形 53"/>
          <p:cNvSpPr/>
          <p:nvPr/>
        </p:nvSpPr>
        <p:spPr>
          <a:xfrm>
            <a:off x="3761740" y="2096770"/>
            <a:ext cx="2206625" cy="2917825"/>
          </a:xfrm>
          <a:prstGeom prst="roundRect">
            <a:avLst>
              <a:gd name="adj" fmla="val 7846"/>
            </a:avLst>
          </a:prstGeom>
          <a:solidFill>
            <a:schemeClr val="accent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2927" tIns="41463" rIns="82927" bIns="41463" rtlCol="0" anchor="ctr"/>
          <a:lstStyle/>
          <a:p>
            <a:pPr algn="ctr"/>
            <a:endParaRPr lang="zh-CN" altLang="en-US"/>
          </a:p>
        </p:txBody>
      </p:sp>
      <p:grpSp>
        <p:nvGrpSpPr>
          <p:cNvPr id="56" name="组合 31"/>
          <p:cNvGrpSpPr/>
          <p:nvPr/>
        </p:nvGrpSpPr>
        <p:grpSpPr>
          <a:xfrm rot="0">
            <a:off x="4064000" y="1168400"/>
            <a:ext cx="1601470" cy="1602105"/>
            <a:chOff x="304800" y="673100"/>
            <a:chExt cx="4000500" cy="4000500"/>
          </a:xfrm>
          <a:effectLst>
            <a:outerShdw blurRad="444500" dist="254000" dir="8100000" algn="tr" rotWithShape="0">
              <a:prstClr val="black">
                <a:alpha val="50000"/>
              </a:prstClr>
            </a:outerShdw>
          </a:effectLst>
        </p:grpSpPr>
        <p:sp>
          <p:nvSpPr>
            <p:cNvPr id="57" name="同心圆 5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8" name="椭圆 57"/>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4" name="矩形 63"/>
          <p:cNvSpPr/>
          <p:nvPr/>
        </p:nvSpPr>
        <p:spPr>
          <a:xfrm>
            <a:off x="4246245" y="1584325"/>
            <a:ext cx="1237615" cy="697865"/>
          </a:xfrm>
          <a:prstGeom prst="rect">
            <a:avLst/>
          </a:prstGeom>
        </p:spPr>
        <p:txBody>
          <a:bodyPr wrap="square" lIns="82927" tIns="41463" rIns="82927" bIns="41463">
            <a:spAutoFit/>
          </a:bodyPr>
          <a:lstStyle/>
          <a:p>
            <a:pPr algn="ctr"/>
            <a:r>
              <a:rPr lang="zh-CN" altLang="en-US" sz="2000" b="1" dirty="0">
                <a:solidFill>
                  <a:srgbClr val="0070C0"/>
                </a:solidFill>
                <a:latin typeface="微软雅黑" panose="020B0503020204020204" charset="-122"/>
                <a:ea typeface="微软雅黑" panose="020B0503020204020204" charset="-122"/>
              </a:rPr>
              <a:t>未按规定考核</a:t>
            </a:r>
            <a:endParaRPr lang="zh-CN" altLang="en-US" sz="2000" b="1" dirty="0">
              <a:solidFill>
                <a:srgbClr val="0070C0"/>
              </a:solidFill>
              <a:latin typeface="微软雅黑" panose="020B0503020204020204" charset="-122"/>
              <a:ea typeface="微软雅黑" panose="020B0503020204020204" charset="-122"/>
            </a:endParaRPr>
          </a:p>
        </p:txBody>
      </p:sp>
      <p:sp>
        <p:nvSpPr>
          <p:cNvPr id="68" name="TextBox 31"/>
          <p:cNvSpPr txBox="1"/>
          <p:nvPr/>
        </p:nvSpPr>
        <p:spPr>
          <a:xfrm>
            <a:off x="3885565" y="2771140"/>
            <a:ext cx="1958975" cy="2394585"/>
          </a:xfrm>
          <a:prstGeom prst="rect">
            <a:avLst/>
          </a:prstGeom>
          <a:noFill/>
        </p:spPr>
        <p:txBody>
          <a:bodyPr wrap="square" lIns="0" tIns="0" rIns="0" bIns="0" rtlCol="0">
            <a:noAutofit/>
          </a:bodyPr>
          <a:lstStyle/>
          <a:p>
            <a:pPr lvl="0" indent="304800" eaLnBrk="0" fontAlgn="base" hangingPunct="0">
              <a:lnSpc>
                <a:spcPct val="150000"/>
              </a:lnSpc>
              <a:spcBef>
                <a:spcPct val="0"/>
              </a:spcBef>
              <a:spcAft>
                <a:spcPct val="0"/>
              </a:spcAft>
            </a:pPr>
            <a:r>
              <a:rPr sz="1100" dirty="0">
                <a:solidFill>
                  <a:srgbClr val="FFFF00"/>
                </a:solidFill>
                <a:latin typeface="宋体" panose="02010600030101010101" pitchFamily="2" charset="-122"/>
                <a:ea typeface="宋体" panose="02010600030101010101" pitchFamily="2" charset="-122"/>
                <a:cs typeface="宋体" panose="02010600030101010101" pitchFamily="2" charset="-122"/>
              </a:rPr>
              <a:t>在各级行业监管部门或上级部门检查发现，各类</a:t>
            </a:r>
            <a:r>
              <a:rPr lang="zh-CN" sz="1100" dirty="0">
                <a:solidFill>
                  <a:srgbClr val="FFFF00"/>
                </a:solidFill>
                <a:latin typeface="宋体" panose="02010600030101010101" pitchFamily="2" charset="-122"/>
                <a:ea typeface="宋体" panose="02010600030101010101" pitchFamily="2" charset="-122"/>
                <a:cs typeface="宋体" panose="02010600030101010101" pitchFamily="2" charset="-122"/>
              </a:rPr>
              <a:t>考核未进行</a:t>
            </a:r>
            <a:r>
              <a:rPr sz="1100" dirty="0">
                <a:solidFill>
                  <a:srgbClr val="FFFF00"/>
                </a:solidFill>
                <a:latin typeface="宋体" panose="02010600030101010101" pitchFamily="2" charset="-122"/>
                <a:ea typeface="宋体" panose="02010600030101010101" pitchFamily="2" charset="-122"/>
                <a:cs typeface="宋体" panose="02010600030101010101" pitchFamily="2" charset="-122"/>
              </a:rPr>
              <a:t>进行足额扣除（个人当月绩效工资不足的，全考核未按规定考核的，扣除安全监察部、人力资源部、财务部门负责人绩效工资各1000元/次，扣除党群工作部、纪委等部门负责人绩效工资各500元/次。</a:t>
            </a:r>
            <a:endParaRPr sz="1100" dirty="0">
              <a:solidFill>
                <a:srgbClr val="FFFF00"/>
              </a:solidFill>
              <a:latin typeface="宋体" panose="02010600030101010101" pitchFamily="2" charset="-122"/>
              <a:ea typeface="宋体" panose="02010600030101010101" pitchFamily="2" charset="-122"/>
              <a:cs typeface="宋体" panose="02010600030101010101" pitchFamily="2" charset="-122"/>
            </a:endParaRPr>
          </a:p>
        </p:txBody>
      </p:sp>
      <p:sp>
        <p:nvSpPr>
          <p:cNvPr id="70" name="圆角矩形 69"/>
          <p:cNvSpPr/>
          <p:nvPr/>
        </p:nvSpPr>
        <p:spPr>
          <a:xfrm>
            <a:off x="9574530" y="2120900"/>
            <a:ext cx="2184400" cy="2913380"/>
          </a:xfrm>
          <a:prstGeom prst="roundRect">
            <a:avLst>
              <a:gd name="adj" fmla="val 7445"/>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2927" tIns="41463" rIns="82927" bIns="41463" rtlCol="0" anchor="ctr"/>
          <a:lstStyle/>
          <a:p>
            <a:pPr algn="ctr"/>
            <a:endParaRPr lang="zh-CN" altLang="en-US"/>
          </a:p>
        </p:txBody>
      </p:sp>
      <p:grpSp>
        <p:nvGrpSpPr>
          <p:cNvPr id="71" name="组合 35"/>
          <p:cNvGrpSpPr/>
          <p:nvPr/>
        </p:nvGrpSpPr>
        <p:grpSpPr>
          <a:xfrm rot="0">
            <a:off x="9869170" y="1168400"/>
            <a:ext cx="1601470" cy="1602105"/>
            <a:chOff x="304800" y="673100"/>
            <a:chExt cx="4000500" cy="4000500"/>
          </a:xfrm>
          <a:effectLst>
            <a:outerShdw blurRad="444500" dist="254000" dir="8100000" algn="tr" rotWithShape="0">
              <a:prstClr val="black">
                <a:alpha val="50000"/>
              </a:prstClr>
            </a:outerShdw>
          </a:effectLst>
        </p:grpSpPr>
        <p:sp>
          <p:nvSpPr>
            <p:cNvPr id="72" name="同心圆 7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73" name="椭圆 72"/>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6" name="矩形 75"/>
          <p:cNvSpPr/>
          <p:nvPr/>
        </p:nvSpPr>
        <p:spPr>
          <a:xfrm>
            <a:off x="10055860" y="1620520"/>
            <a:ext cx="1247775" cy="697865"/>
          </a:xfrm>
          <a:prstGeom prst="rect">
            <a:avLst/>
          </a:prstGeom>
        </p:spPr>
        <p:txBody>
          <a:bodyPr wrap="square" lIns="82927" tIns="41463" rIns="82927" bIns="41463">
            <a:spAutoFit/>
          </a:bodyPr>
          <a:lstStyle/>
          <a:p>
            <a:r>
              <a:rPr lang="zh-CN" altLang="en-US" sz="2000" b="1" dirty="0">
                <a:solidFill>
                  <a:srgbClr val="0070C0"/>
                </a:solidFill>
                <a:latin typeface="微软雅黑" panose="020B0503020204020204" charset="-122"/>
                <a:ea typeface="微软雅黑" panose="020B0503020204020204" charset="-122"/>
              </a:rPr>
              <a:t>监测监控</a:t>
            </a:r>
            <a:r>
              <a:rPr lang="zh-CN" altLang="en-US" sz="2000" b="1" dirty="0">
                <a:solidFill>
                  <a:srgbClr val="0070C0"/>
                </a:solidFill>
                <a:latin typeface="微软雅黑" panose="020B0503020204020204" charset="-122"/>
                <a:ea typeface="微软雅黑" panose="020B0503020204020204" charset="-122"/>
              </a:rPr>
              <a:t>系统故障</a:t>
            </a:r>
            <a:endParaRPr lang="zh-CN" altLang="en-US" sz="2000" b="1" dirty="0">
              <a:solidFill>
                <a:srgbClr val="0070C0"/>
              </a:solidFill>
              <a:latin typeface="微软雅黑" panose="020B0503020204020204" charset="-122"/>
              <a:ea typeface="微软雅黑" panose="020B0503020204020204" charset="-122"/>
            </a:endParaRPr>
          </a:p>
        </p:txBody>
      </p:sp>
      <p:sp>
        <p:nvSpPr>
          <p:cNvPr id="69" name="TextBox 32"/>
          <p:cNvSpPr txBox="1"/>
          <p:nvPr/>
        </p:nvSpPr>
        <p:spPr>
          <a:xfrm>
            <a:off x="9694545" y="2866390"/>
            <a:ext cx="1969770" cy="2788285"/>
          </a:xfrm>
          <a:prstGeom prst="rect">
            <a:avLst/>
          </a:prstGeom>
          <a:noFill/>
        </p:spPr>
        <p:txBody>
          <a:bodyPr wrap="square" lIns="0" tIns="0" rIns="0" bIns="0" rtlCol="0">
            <a:noAutofit/>
          </a:bodyPr>
          <a:lstStyle/>
          <a:p>
            <a:pPr lvl="0" indent="304800" algn="just" eaLnBrk="0" fontAlgn="base" hangingPunct="0">
              <a:lnSpc>
                <a:spcPct val="130000"/>
              </a:lnSpc>
              <a:spcBef>
                <a:spcPct val="0"/>
              </a:spcBef>
              <a:spcAft>
                <a:spcPct val="0"/>
              </a:spcAft>
            </a:pPr>
            <a:r>
              <a:rPr sz="1100" dirty="0">
                <a:solidFill>
                  <a:srgbClr val="FFFF00"/>
                </a:solidFill>
                <a:latin typeface="宋体" panose="02010600030101010101" pitchFamily="2" charset="-122"/>
                <a:ea typeface="宋体" panose="02010600030101010101" pitchFamily="2" charset="-122"/>
                <a:cs typeface="宋体" panose="02010600030101010101" pitchFamily="2" charset="-122"/>
              </a:rPr>
              <a:t>上级监管机构矿山安全生产综合信息平台和集团公司安全信息平台所要求各类监控监测系统不能正常运行、数据不能正常传输、数据不更新或者数据错误、图纸资料不按规定填报上传的，造成不良影响和其他后果的，扣除责任单位党政负责人绩效工资各1000元。</a:t>
            </a:r>
            <a:endParaRPr sz="1100" dirty="0">
              <a:latin typeface="宋体" panose="02010600030101010101" pitchFamily="2" charset="-122"/>
              <a:ea typeface="宋体" panose="02010600030101010101" pitchFamily="2" charset="-122"/>
              <a:cs typeface="宋体" panose="02010600030101010101" pitchFamily="2" charset="-122"/>
            </a:endParaRPr>
          </a:p>
          <a:p>
            <a:pPr lvl="0" indent="304800" algn="just" eaLnBrk="0" fontAlgn="base" hangingPunct="0">
              <a:lnSpc>
                <a:spcPct val="130000"/>
              </a:lnSpc>
              <a:spcBef>
                <a:spcPct val="0"/>
              </a:spcBef>
              <a:spcAft>
                <a:spcPct val="0"/>
              </a:spcAft>
            </a:pPr>
            <a:endParaRPr sz="1100" dirty="0">
              <a:latin typeface="宋体" panose="02010600030101010101" pitchFamily="2" charset="-122"/>
              <a:ea typeface="宋体" panose="02010600030101010101" pitchFamily="2" charset="-122"/>
              <a:cs typeface="宋体" panose="02010600030101010101" pitchFamily="2" charset="-122"/>
            </a:endParaRPr>
          </a:p>
        </p:txBody>
      </p:sp>
      <p:sp>
        <p:nvSpPr>
          <p:cNvPr id="55" name="圆角矩形 54"/>
          <p:cNvSpPr/>
          <p:nvPr/>
        </p:nvSpPr>
        <p:spPr>
          <a:xfrm>
            <a:off x="6703060" y="2124075"/>
            <a:ext cx="2315845" cy="2895600"/>
          </a:xfrm>
          <a:prstGeom prst="roundRect">
            <a:avLst>
              <a:gd name="adj" fmla="val 7445"/>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2927" tIns="41463" rIns="82927" bIns="41463" rtlCol="0" anchor="ctr"/>
          <a:lstStyle/>
          <a:p>
            <a:pPr algn="ctr"/>
            <a:endParaRPr lang="zh-CN" altLang="en-US"/>
          </a:p>
        </p:txBody>
      </p:sp>
      <p:grpSp>
        <p:nvGrpSpPr>
          <p:cNvPr id="59" name="组合 35"/>
          <p:cNvGrpSpPr/>
          <p:nvPr/>
        </p:nvGrpSpPr>
        <p:grpSpPr>
          <a:xfrm rot="0">
            <a:off x="7027545" y="1163955"/>
            <a:ext cx="1601470" cy="1602105"/>
            <a:chOff x="304800" y="673100"/>
            <a:chExt cx="4000500" cy="4000500"/>
          </a:xfrm>
          <a:effectLst>
            <a:outerShdw blurRad="444500" dist="254000" dir="8100000" algn="tr" rotWithShape="0">
              <a:prstClr val="black">
                <a:alpha val="50000"/>
              </a:prstClr>
            </a:outerShdw>
          </a:effectLst>
        </p:grpSpPr>
        <p:sp>
          <p:nvSpPr>
            <p:cNvPr id="60" name="同心圆 5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1" name="椭圆 60"/>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5" name="矩形 64"/>
          <p:cNvSpPr/>
          <p:nvPr/>
        </p:nvSpPr>
        <p:spPr>
          <a:xfrm>
            <a:off x="7217410" y="1584325"/>
            <a:ext cx="1223010" cy="697865"/>
          </a:xfrm>
          <a:prstGeom prst="rect">
            <a:avLst/>
          </a:prstGeom>
        </p:spPr>
        <p:txBody>
          <a:bodyPr wrap="square" lIns="82927" tIns="41463" rIns="82927" bIns="41463">
            <a:spAutoFit/>
          </a:bodyPr>
          <a:lstStyle/>
          <a:p>
            <a:r>
              <a:rPr lang="zh-CN" altLang="en-US" sz="2000" b="1" dirty="0">
                <a:solidFill>
                  <a:srgbClr val="0070C0"/>
                </a:solidFill>
                <a:latin typeface="微软雅黑" panose="020B0503020204020204" charset="-122"/>
                <a:ea typeface="微软雅黑" panose="020B0503020204020204" charset="-122"/>
              </a:rPr>
              <a:t>落实相关细则失职</a:t>
            </a:r>
            <a:endParaRPr lang="zh-CN" altLang="en-US" sz="2000" b="1" dirty="0">
              <a:solidFill>
                <a:srgbClr val="0070C0"/>
              </a:solidFill>
              <a:latin typeface="微软雅黑" panose="020B0503020204020204" charset="-122"/>
              <a:ea typeface="微软雅黑" panose="020B0503020204020204" charset="-122"/>
            </a:endParaRPr>
          </a:p>
        </p:txBody>
      </p:sp>
      <p:sp>
        <p:nvSpPr>
          <p:cNvPr id="75" name="TextBox 39"/>
          <p:cNvSpPr txBox="1"/>
          <p:nvPr/>
        </p:nvSpPr>
        <p:spPr>
          <a:xfrm>
            <a:off x="6818630" y="2866390"/>
            <a:ext cx="2020570" cy="1033145"/>
          </a:xfrm>
          <a:prstGeom prst="rect">
            <a:avLst/>
          </a:prstGeom>
          <a:noFill/>
        </p:spPr>
        <p:txBody>
          <a:bodyPr wrap="square" lIns="0" tIns="0" rIns="0" bIns="0" rtlCol="0">
            <a:spAutoFit/>
          </a:bodyPr>
          <a:lstStyle/>
          <a:p>
            <a:pPr lvl="0" indent="304800" algn="just" eaLnBrk="0" fontAlgn="base" hangingPunct="0">
              <a:lnSpc>
                <a:spcPct val="140000"/>
              </a:lnSpc>
              <a:spcBef>
                <a:spcPct val="0"/>
              </a:spcBef>
              <a:spcAft>
                <a:spcPct val="0"/>
              </a:spcAft>
            </a:pPr>
            <a:r>
              <a:rPr sz="1200" dirty="0">
                <a:latin typeface="宋体" panose="02010600030101010101" pitchFamily="2" charset="-122"/>
                <a:ea typeface="宋体" panose="02010600030101010101" pitchFamily="2" charset="-122"/>
                <a:cs typeface="宋体" panose="02010600030101010101" pitchFamily="2" charset="-122"/>
              </a:rPr>
              <a:t>落实“一规程四细则”存在失职情况，扣除责任单位党政负责人、分管副职、技术负责人绩效工资各1000元。</a:t>
            </a:r>
            <a:endParaRPr sz="1200" dirty="0">
              <a:latin typeface="宋体" panose="02010600030101010101" pitchFamily="2" charset="-122"/>
              <a:ea typeface="宋体" panose="02010600030101010101" pitchFamily="2" charset="-122"/>
              <a:cs typeface="宋体" panose="02010600030101010101" pitchFamily="2" charset="-122"/>
            </a:endParaRPr>
          </a:p>
        </p:txBody>
      </p:sp>
      <p:sp>
        <p:nvSpPr>
          <p:cNvPr id="8" name="object 2"/>
          <p:cNvSpPr/>
          <p:nvPr/>
        </p:nvSpPr>
        <p:spPr>
          <a:xfrm>
            <a:off x="0" y="6429755"/>
            <a:ext cx="12192000" cy="428244"/>
          </a:xfrm>
          <a:prstGeom prst="rect">
            <a:avLst/>
          </a:prstGeom>
          <a:blipFill>
            <a:blip r:embed="rId1" cstate="print"/>
            <a:stretch>
              <a:fillRect/>
            </a:stretch>
          </a:blipFill>
        </p:spPr>
        <p:txBody>
          <a:bodyPr wrap="square" lIns="0" tIns="0" rIns="0" bIns="0" rtlCol="0"/>
          <a:p/>
        </p:txBody>
      </p:sp>
      <p:sp>
        <p:nvSpPr>
          <p:cNvPr id="2" name="object 3"/>
          <p:cNvSpPr/>
          <p:nvPr/>
        </p:nvSpPr>
        <p:spPr>
          <a:xfrm>
            <a:off x="0" y="338455"/>
            <a:ext cx="3324860" cy="474980"/>
          </a:xfrm>
          <a:custGeom>
            <a:avLst/>
            <a:gdLst/>
            <a:ahLst/>
            <a:cxnLst/>
            <a:rect l="l" t="t" r="r" b="b"/>
            <a:pathLst>
              <a:path w="2438400" h="474980">
                <a:moveTo>
                  <a:pt x="0" y="474472"/>
                </a:moveTo>
                <a:lnTo>
                  <a:pt x="2438400" y="474472"/>
                </a:lnTo>
                <a:lnTo>
                  <a:pt x="2438400" y="0"/>
                </a:lnTo>
                <a:lnTo>
                  <a:pt x="0" y="0"/>
                </a:lnTo>
                <a:lnTo>
                  <a:pt x="0" y="474472"/>
                </a:lnTo>
                <a:close/>
              </a:path>
            </a:pathLst>
          </a:custGeom>
          <a:solidFill>
            <a:srgbClr val="2D75B6"/>
          </a:solidFill>
        </p:spPr>
        <p:txBody>
          <a:bodyPr wrap="square" lIns="0" tIns="0" rIns="0" bIns="0" rtlCol="0"/>
          <a:p/>
        </p:txBody>
      </p:sp>
      <p:sp>
        <p:nvSpPr>
          <p:cNvPr id="10" name="object 5"/>
          <p:cNvSpPr/>
          <p:nvPr/>
        </p:nvSpPr>
        <p:spPr>
          <a:xfrm>
            <a:off x="3324860" y="338200"/>
            <a:ext cx="586740" cy="490855"/>
          </a:xfrm>
          <a:custGeom>
            <a:avLst/>
            <a:gdLst/>
            <a:ahLst/>
            <a:cxnLst/>
            <a:rect l="l" t="t" r="r" b="b"/>
            <a:pathLst>
              <a:path w="586739" h="490855">
                <a:moveTo>
                  <a:pt x="586739" y="490728"/>
                </a:moveTo>
                <a:lnTo>
                  <a:pt x="0" y="490728"/>
                </a:lnTo>
                <a:lnTo>
                  <a:pt x="0" y="0"/>
                </a:lnTo>
                <a:lnTo>
                  <a:pt x="586739" y="490728"/>
                </a:lnTo>
                <a:close/>
              </a:path>
            </a:pathLst>
          </a:custGeom>
          <a:solidFill>
            <a:srgbClr val="2D75B6"/>
          </a:solidFill>
        </p:spPr>
        <p:txBody>
          <a:bodyPr wrap="square" lIns="0" tIns="0" rIns="0" bIns="0" rtlCol="0"/>
          <a:p/>
        </p:txBody>
      </p:sp>
      <p:sp>
        <p:nvSpPr>
          <p:cNvPr id="11" name="object 6"/>
          <p:cNvSpPr/>
          <p:nvPr/>
        </p:nvSpPr>
        <p:spPr>
          <a:xfrm>
            <a:off x="0" y="850900"/>
            <a:ext cx="12192000" cy="0"/>
          </a:xfrm>
          <a:custGeom>
            <a:avLst/>
            <a:gdLst/>
            <a:ahLst/>
            <a:cxnLst/>
            <a:rect l="l" t="t" r="r" b="b"/>
            <a:pathLst>
              <a:path w="12192000">
                <a:moveTo>
                  <a:pt x="0" y="0"/>
                </a:moveTo>
                <a:lnTo>
                  <a:pt x="12192000" y="0"/>
                </a:lnTo>
              </a:path>
            </a:pathLst>
          </a:custGeom>
          <a:ln w="76200">
            <a:solidFill>
              <a:srgbClr val="BEBEBE"/>
            </a:solidFill>
          </a:ln>
        </p:spPr>
        <p:txBody>
          <a:bodyPr wrap="square" lIns="0" tIns="0" rIns="0" bIns="0" rtlCol="0"/>
          <a:p/>
        </p:txBody>
      </p:sp>
      <p:sp>
        <p:nvSpPr>
          <p:cNvPr id="3" name="文本框 22"/>
          <p:cNvSpPr>
            <a:spLocks noChangeArrowheads="1"/>
          </p:cNvSpPr>
          <p:nvPr/>
        </p:nvSpPr>
        <p:spPr bwMode="auto">
          <a:xfrm>
            <a:off x="3969385" y="200660"/>
            <a:ext cx="6579870" cy="521970"/>
          </a:xfrm>
          <a:prstGeom prst="rect">
            <a:avLst/>
          </a:prstGeom>
          <a:noFill/>
          <a:ln w="9525">
            <a:noFill/>
            <a:miter lim="800000"/>
          </a:ln>
        </p:spPr>
        <p:txBody>
          <a:bodyPr wrap="square">
            <a:spAutoFit/>
          </a:bodyPr>
          <a:p>
            <a:r>
              <a:rPr lang="en-US" altLang="zh-CN" sz="2800" b="1" dirty="0">
                <a:solidFill>
                  <a:srgbClr val="0070C0"/>
                </a:solidFill>
                <a:latin typeface="微软雅黑" panose="020B0503020204020204" charset="-122"/>
                <a:ea typeface="微软雅黑" panose="020B0503020204020204" charset="-122"/>
                <a:sym typeface="微软雅黑" panose="020B0503020204020204" charset="-122"/>
              </a:rPr>
              <a:t>16.</a:t>
            </a:r>
            <a:r>
              <a:rPr lang="zh-CN" sz="2800" b="1" dirty="0">
                <a:solidFill>
                  <a:srgbClr val="0070C0"/>
                </a:solidFill>
                <a:latin typeface="微软雅黑" panose="020B0503020204020204" charset="-122"/>
                <a:ea typeface="微软雅黑" panose="020B0503020204020204" charset="-122"/>
                <a:sym typeface="微软雅黑" panose="020B0503020204020204" charset="-122"/>
              </a:rPr>
              <a:t>其他责任追究</a:t>
            </a:r>
            <a:endParaRPr lang="zh-CN" sz="2800" b="1" dirty="0">
              <a:solidFill>
                <a:srgbClr val="0070C0"/>
              </a:solidFill>
              <a:latin typeface="微软雅黑" panose="020B0503020204020204" charset="-122"/>
              <a:ea typeface="微软雅黑" panose="020B0503020204020204" charset="-122"/>
              <a:sym typeface="微软雅黑" panose="020B0503020204020204" charset="-122"/>
            </a:endParaRPr>
          </a:p>
        </p:txBody>
      </p:sp>
      <p:sp>
        <p:nvSpPr>
          <p:cNvPr id="9" name="TextBox 29"/>
          <p:cNvSpPr txBox="1"/>
          <p:nvPr/>
        </p:nvSpPr>
        <p:spPr>
          <a:xfrm>
            <a:off x="2009775" y="5365115"/>
            <a:ext cx="9965690" cy="645795"/>
          </a:xfrm>
          <a:prstGeom prst="rect">
            <a:avLst/>
          </a:prstGeom>
          <a:solidFill>
            <a:schemeClr val="accent6">
              <a:lumMod val="20000"/>
              <a:lumOff val="80000"/>
            </a:schemeClr>
          </a:solidFill>
        </p:spPr>
        <p:txBody>
          <a:bodyPr wrap="square" lIns="0" tIns="0" rIns="0" bIns="0" rtlCol="0">
            <a:spAutoFit/>
          </a:bodyPr>
          <a:p>
            <a:pPr lvl="0" indent="304800" algn="l" fontAlgn="base">
              <a:lnSpc>
                <a:spcPct val="150000"/>
              </a:lnSpc>
              <a:spcBef>
                <a:spcPct val="0"/>
              </a:spcBef>
              <a:spcAft>
                <a:spcPct val="0"/>
              </a:spcAft>
            </a:pPr>
            <a:r>
              <a:rPr lang="en-US" altLang="zh-CN" sz="1400">
                <a:solidFill>
                  <a:srgbClr val="FF0000"/>
                </a:solidFill>
                <a:latin typeface="宋体" panose="02010600030101010101" pitchFamily="2" charset="-122"/>
                <a:ea typeface="宋体" panose="02010600030101010101" pitchFamily="2" charset="-122"/>
                <a:cs typeface="宋体" panose="02010600030101010101" pitchFamily="2" charset="-122"/>
              </a:rPr>
              <a:t>1.</a:t>
            </a:r>
            <a:r>
              <a:rPr sz="1400">
                <a:solidFill>
                  <a:srgbClr val="FF0000"/>
                </a:solidFill>
                <a:latin typeface="宋体" panose="02010600030101010101" pitchFamily="2" charset="-122"/>
                <a:ea typeface="宋体" panose="02010600030101010101" pitchFamily="2" charset="-122"/>
                <a:cs typeface="宋体" panose="02010600030101010101" pitchFamily="2" charset="-122"/>
              </a:rPr>
              <a:t>凡事故涉及两个单位的，根据责任认定，主要责任单位按规定处理，次要责任单位降低一个等级处理。</a:t>
            </a:r>
            <a:endParaRPr sz="1400">
              <a:solidFill>
                <a:srgbClr val="FF0000"/>
              </a:solidFill>
              <a:latin typeface="宋体" panose="02010600030101010101" pitchFamily="2" charset="-122"/>
              <a:ea typeface="宋体" panose="02010600030101010101" pitchFamily="2" charset="-122"/>
              <a:cs typeface="宋体" panose="02010600030101010101" pitchFamily="2" charset="-122"/>
            </a:endParaRPr>
          </a:p>
          <a:p>
            <a:pPr lvl="0" indent="304800" algn="l" fontAlgn="base">
              <a:lnSpc>
                <a:spcPct val="150000"/>
              </a:lnSpc>
              <a:spcBef>
                <a:spcPct val="0"/>
              </a:spcBef>
              <a:spcAft>
                <a:spcPct val="0"/>
              </a:spcAft>
            </a:pPr>
            <a:r>
              <a:rPr lang="en-US" sz="1400">
                <a:solidFill>
                  <a:srgbClr val="FF0000"/>
                </a:solidFill>
                <a:latin typeface="宋体" panose="02010600030101010101" pitchFamily="2" charset="-122"/>
                <a:ea typeface="宋体" panose="02010600030101010101" pitchFamily="2" charset="-122"/>
                <a:cs typeface="宋体" panose="02010600030101010101" pitchFamily="2" charset="-122"/>
              </a:rPr>
              <a:t>2.</a:t>
            </a:r>
            <a:r>
              <a:rPr sz="1400">
                <a:solidFill>
                  <a:srgbClr val="FF0000"/>
                </a:solidFill>
                <a:latin typeface="宋体" panose="02010600030101010101" pitchFamily="2" charset="-122"/>
                <a:ea typeface="宋体" panose="02010600030101010101" pitchFamily="2" charset="-122"/>
                <a:cs typeface="宋体" panose="02010600030101010101" pitchFamily="2" charset="-122"/>
              </a:rPr>
              <a:t>政府部门、上级部门、公司对事故责任人作出责任追究和经济处罚决定的，按照“就高不就低”的原则，不重复执行。</a:t>
            </a:r>
            <a:endParaRPr sz="1400">
              <a:solidFill>
                <a:srgbClr val="FF0000"/>
              </a:solidFill>
              <a:latin typeface="宋体" panose="02010600030101010101" pitchFamily="2" charset="-122"/>
              <a:ea typeface="宋体" panose="02010600030101010101" pitchFamily="2" charset="-122"/>
              <a:cs typeface="宋体" panose="02010600030101010101" pitchFamily="2" charset="-122"/>
            </a:endParaRPr>
          </a:p>
        </p:txBody>
      </p:sp>
      <p:grpSp>
        <p:nvGrpSpPr>
          <p:cNvPr id="20" name="组合 19"/>
          <p:cNvGrpSpPr/>
          <p:nvPr/>
        </p:nvGrpSpPr>
        <p:grpSpPr>
          <a:xfrm rot="16200000">
            <a:off x="481330" y="4900930"/>
            <a:ext cx="1395730" cy="1661160"/>
            <a:chOff x="1693" y="1469"/>
            <a:chExt cx="4946" cy="5519"/>
          </a:xfrm>
        </p:grpSpPr>
        <p:sp>
          <p:nvSpPr>
            <p:cNvPr id="15" name="任意多边形 15"/>
            <p:cNvSpPr/>
            <p:nvPr/>
          </p:nvSpPr>
          <p:spPr bwMode="auto">
            <a:xfrm>
              <a:off x="2370" y="1840"/>
              <a:ext cx="3901" cy="5148"/>
            </a:xfrm>
            <a:custGeom>
              <a:avLst/>
              <a:gdLst>
                <a:gd name="T0" fmla="*/ 881353 w 1762708"/>
                <a:gd name="T1" fmla="*/ 0 h 2331146"/>
                <a:gd name="T2" fmla="*/ 881354 w 1762708"/>
                <a:gd name="T3" fmla="*/ 0 h 2331146"/>
                <a:gd name="T4" fmla="*/ 881354 w 1762708"/>
                <a:gd name="T5" fmla="*/ 0 h 2331146"/>
                <a:gd name="T6" fmla="*/ 1762708 w 1762708"/>
                <a:gd name="T7" fmla="*/ 881354 h 2331146"/>
                <a:gd name="T8" fmla="*/ 1374127 w 1762708"/>
                <a:gd name="T9" fmla="*/ 1612187 h 2331146"/>
                <a:gd name="T10" fmla="*/ 1372283 w 1762708"/>
                <a:gd name="T11" fmla="*/ 1613188 h 2331146"/>
                <a:gd name="T12" fmla="*/ 1372283 w 1762708"/>
                <a:gd name="T13" fmla="*/ 1855121 h 2331146"/>
                <a:gd name="T14" fmla="*/ 1503445 w 1762708"/>
                <a:gd name="T15" fmla="*/ 1855121 h 2331146"/>
                <a:gd name="T16" fmla="*/ 881353 w 1762708"/>
                <a:gd name="T17" fmla="*/ 2331146 h 2331146"/>
                <a:gd name="T18" fmla="*/ 259261 w 1762708"/>
                <a:gd name="T19" fmla="*/ 1855121 h 2331146"/>
                <a:gd name="T20" fmla="*/ 390423 w 1762708"/>
                <a:gd name="T21" fmla="*/ 1855121 h 2331146"/>
                <a:gd name="T22" fmla="*/ 390423 w 1762708"/>
                <a:gd name="T23" fmla="*/ 1613187 h 2331146"/>
                <a:gd name="T24" fmla="*/ 388581 w 1762708"/>
                <a:gd name="T25" fmla="*/ 1612187 h 2331146"/>
                <a:gd name="T26" fmla="*/ 0 w 1762708"/>
                <a:gd name="T27" fmla="*/ 881354 h 2331146"/>
                <a:gd name="T28" fmla="*/ 703731 w 1762708"/>
                <a:gd name="T29" fmla="*/ 17906 h 2331146"/>
                <a:gd name="T30" fmla="*/ 717461 w 1762708"/>
                <a:gd name="T31" fmla="*/ 16522 h 2331146"/>
                <a:gd name="T32" fmla="*/ 717462 w 1762708"/>
                <a:gd name="T33" fmla="*/ 16522 h 2331146"/>
                <a:gd name="T34" fmla="*/ 881353 w 1762708"/>
                <a:gd name="T35" fmla="*/ 0 h 233114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62708"/>
                <a:gd name="T55" fmla="*/ 0 h 2331146"/>
                <a:gd name="T56" fmla="*/ 1762708 w 1762708"/>
                <a:gd name="T57" fmla="*/ 2331146 h 233114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62708" h="2331146">
                  <a:moveTo>
                    <a:pt x="881353" y="0"/>
                  </a:moveTo>
                  <a:lnTo>
                    <a:pt x="881354" y="0"/>
                  </a:lnTo>
                  <a:cubicBezTo>
                    <a:pt x="1368112" y="0"/>
                    <a:pt x="1762708" y="394596"/>
                    <a:pt x="1762708" y="881354"/>
                  </a:cubicBezTo>
                  <a:cubicBezTo>
                    <a:pt x="1762708" y="1185578"/>
                    <a:pt x="1608569" y="1453801"/>
                    <a:pt x="1374127" y="1612187"/>
                  </a:cubicBezTo>
                  <a:lnTo>
                    <a:pt x="1372283" y="1613188"/>
                  </a:lnTo>
                  <a:lnTo>
                    <a:pt x="1372283" y="1855121"/>
                  </a:lnTo>
                  <a:lnTo>
                    <a:pt x="1503445" y="1855121"/>
                  </a:lnTo>
                  <a:lnTo>
                    <a:pt x="881353" y="2331146"/>
                  </a:lnTo>
                  <a:lnTo>
                    <a:pt x="259261" y="1855121"/>
                  </a:lnTo>
                  <a:lnTo>
                    <a:pt x="390423" y="1855121"/>
                  </a:lnTo>
                  <a:lnTo>
                    <a:pt x="390423" y="1613187"/>
                  </a:lnTo>
                  <a:lnTo>
                    <a:pt x="388581" y="1612187"/>
                  </a:lnTo>
                  <a:cubicBezTo>
                    <a:pt x="154139" y="1453801"/>
                    <a:pt x="0" y="1185578"/>
                    <a:pt x="0" y="881354"/>
                  </a:cubicBezTo>
                  <a:cubicBezTo>
                    <a:pt x="0" y="455441"/>
                    <a:pt x="302113" y="100089"/>
                    <a:pt x="703731" y="17906"/>
                  </a:cubicBezTo>
                  <a:lnTo>
                    <a:pt x="717461" y="16522"/>
                  </a:lnTo>
                  <a:lnTo>
                    <a:pt x="717462" y="16522"/>
                  </a:lnTo>
                  <a:cubicBezTo>
                    <a:pt x="770400" y="5689"/>
                    <a:pt x="825213" y="0"/>
                    <a:pt x="881353" y="0"/>
                  </a:cubicBezTo>
                  <a:close/>
                </a:path>
              </a:pathLst>
            </a:custGeom>
            <a:solidFill>
              <a:srgbClr val="006CB8"/>
            </a:solidFill>
            <a:ln>
              <a:noFill/>
            </a:ln>
            <a:extLst>
              <a:ext uri="{91240B29-F687-4F45-9708-019B960494DF}">
                <a14:hiddenLine xmlns:a14="http://schemas.microsoft.com/office/drawing/2010/main" w="14351">
                  <a:solidFill>
                    <a:srgbClr val="000000"/>
                  </a:solidFill>
                  <a:prstDash val="solid"/>
                  <a:miter lim="800000"/>
                  <a:headEnd/>
                  <a:tailEnd/>
                </a14:hiddenLine>
              </a:ext>
            </a:extLst>
          </p:spPr>
          <p:txBody>
            <a:bodyPr/>
            <a:lstStyle/>
            <a:p>
              <a:endParaRPr lang="zh-CN" altLang="en-US">
                <a:latin typeface="微软雅黑" panose="020B0503020204020204" charset="-122"/>
                <a:ea typeface="微软雅黑" panose="020B0503020204020204" charset="-122"/>
              </a:endParaRPr>
            </a:p>
          </p:txBody>
        </p:sp>
        <p:grpSp>
          <p:nvGrpSpPr>
            <p:cNvPr id="16" name="Oval 53"/>
            <p:cNvGrpSpPr/>
            <p:nvPr/>
          </p:nvGrpSpPr>
          <p:grpSpPr bwMode="auto">
            <a:xfrm rot="5400000">
              <a:off x="1703" y="1459"/>
              <a:ext cx="4927" cy="4946"/>
              <a:chOff x="1981200" y="4866857"/>
              <a:chExt cx="1908048" cy="1914144"/>
            </a:xfrm>
          </p:grpSpPr>
          <p:pic>
            <p:nvPicPr>
              <p:cNvPr id="17" name="Oval 53"/>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4866857"/>
                <a:ext cx="1908048" cy="1914144"/>
              </a:xfrm>
              <a:prstGeom prst="rect">
                <a:avLst/>
              </a:prstGeom>
              <a:noFill/>
              <a:extLst>
                <a:ext uri="{909E8E84-426E-40DD-AFC4-6F175D3DCCD1}">
                  <a14:hiddenFill xmlns:a14="http://schemas.microsoft.com/office/drawing/2010/main">
                    <a:solidFill>
                      <a:srgbClr val="FFFFFF"/>
                    </a:solidFill>
                  </a14:hiddenFill>
                </a:ext>
              </a:extLst>
            </p:spPr>
          </p:pic>
          <p:sp>
            <p:nvSpPr>
              <p:cNvPr id="18" name="Text Box 10"/>
              <p:cNvSpPr txBox="1">
                <a:spLocks noChangeArrowheads="1"/>
              </p:cNvSpPr>
              <p:nvPr/>
            </p:nvSpPr>
            <p:spPr bwMode="auto">
              <a:xfrm>
                <a:off x="2412130" y="5153507"/>
                <a:ext cx="914505" cy="91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10800000" vert="eaVert"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endParaRPr lang="zh-CN" altLang="zh-CN">
                  <a:solidFill>
                    <a:srgbClr val="FFFFFF"/>
                  </a:solidFill>
                  <a:latin typeface="微软雅黑" panose="020B0503020204020204" charset="-122"/>
                  <a:ea typeface="微软雅黑" panose="020B0503020204020204" charset="-122"/>
                </a:endParaRPr>
              </a:p>
            </p:txBody>
          </p:sp>
        </p:grpSp>
      </p:grpSp>
      <p:sp>
        <p:nvSpPr>
          <p:cNvPr id="19" name="Text Box 26"/>
          <p:cNvSpPr txBox="1">
            <a:spLocks noChangeArrowheads="1"/>
          </p:cNvSpPr>
          <p:nvPr/>
        </p:nvSpPr>
        <p:spPr bwMode="auto">
          <a:xfrm>
            <a:off x="138379" y="5317507"/>
            <a:ext cx="1800459" cy="706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zh-CN" sz="2000" b="1" dirty="0">
                <a:solidFill>
                  <a:srgbClr val="006CB8"/>
                </a:solidFill>
                <a:latin typeface="黑体" panose="02010609060101010101" charset="-122"/>
                <a:ea typeface="黑体" panose="02010609060101010101" charset="-122"/>
              </a:rPr>
              <a:t>执行</a:t>
            </a:r>
            <a:endParaRPr lang="zh-CN" sz="2000" b="1" dirty="0">
              <a:solidFill>
                <a:srgbClr val="006CB8"/>
              </a:solidFill>
              <a:latin typeface="黑体" panose="02010609060101010101" charset="-122"/>
              <a:ea typeface="黑体" panose="02010609060101010101" charset="-122"/>
            </a:endParaRPr>
          </a:p>
          <a:p>
            <a:pPr algn="ctr"/>
            <a:r>
              <a:rPr lang="zh-CN" sz="2000" b="1" dirty="0">
                <a:solidFill>
                  <a:srgbClr val="006CB8"/>
                </a:solidFill>
                <a:latin typeface="黑体" panose="02010609060101010101" charset="-122"/>
                <a:ea typeface="黑体" panose="02010609060101010101" charset="-122"/>
              </a:rPr>
              <a:t>说明</a:t>
            </a:r>
            <a:endParaRPr lang="zh-CN" sz="2000" b="1" dirty="0">
              <a:solidFill>
                <a:srgbClr val="006CB8"/>
              </a:solidFill>
              <a:latin typeface="黑体" panose="02010609060101010101" charset="-122"/>
              <a:ea typeface="黑体" panose="02010609060101010101"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文本框 22"/>
          <p:cNvSpPr>
            <a:spLocks noChangeArrowheads="1"/>
          </p:cNvSpPr>
          <p:nvPr/>
        </p:nvSpPr>
        <p:spPr bwMode="auto">
          <a:xfrm>
            <a:off x="3969385" y="200660"/>
            <a:ext cx="6579870" cy="521970"/>
          </a:xfrm>
          <a:prstGeom prst="rect">
            <a:avLst/>
          </a:prstGeom>
          <a:noFill/>
          <a:ln w="9525">
            <a:noFill/>
            <a:miter lim="800000"/>
          </a:ln>
        </p:spPr>
        <p:txBody>
          <a:bodyPr wrap="square">
            <a:spAutoFit/>
          </a:bodyPr>
          <a:lstStyle/>
          <a:p>
            <a:r>
              <a:rPr lang="en-US" altLang="zh-CN" sz="2800" b="1" dirty="0">
                <a:solidFill>
                  <a:srgbClr val="0070C0"/>
                </a:solidFill>
                <a:latin typeface="微软雅黑" panose="020B0503020204020204" charset="-122"/>
                <a:ea typeface="微软雅黑" panose="020B0503020204020204" charset="-122"/>
                <a:sym typeface="微软雅黑" panose="020B0503020204020204" charset="-122"/>
              </a:rPr>
              <a:t>17.</a:t>
            </a:r>
            <a:r>
              <a:rPr lang="zh-CN" sz="2800" b="1" dirty="0">
                <a:solidFill>
                  <a:srgbClr val="0070C0"/>
                </a:solidFill>
                <a:latin typeface="微软雅黑" panose="020B0503020204020204" charset="-122"/>
                <a:ea typeface="微软雅黑" panose="020B0503020204020204" charset="-122"/>
                <a:sym typeface="微软雅黑" panose="020B0503020204020204" charset="-122"/>
              </a:rPr>
              <a:t>安全生产标准化管理体系考核</a:t>
            </a:r>
            <a:endParaRPr lang="zh-CN" sz="2800" b="1" dirty="0">
              <a:solidFill>
                <a:srgbClr val="0070C0"/>
              </a:solidFill>
              <a:latin typeface="微软雅黑" panose="020B0503020204020204" charset="-122"/>
              <a:ea typeface="微软雅黑" panose="020B0503020204020204" charset="-122"/>
              <a:sym typeface="微软雅黑" panose="020B0503020204020204" charset="-122"/>
            </a:endParaRPr>
          </a:p>
        </p:txBody>
      </p:sp>
      <p:sp>
        <p:nvSpPr>
          <p:cNvPr id="8" name="object 2"/>
          <p:cNvSpPr/>
          <p:nvPr/>
        </p:nvSpPr>
        <p:spPr>
          <a:xfrm>
            <a:off x="0" y="6429755"/>
            <a:ext cx="12192000" cy="428244"/>
          </a:xfrm>
          <a:prstGeom prst="rect">
            <a:avLst/>
          </a:prstGeom>
          <a:blipFill>
            <a:blip r:embed="rId1" cstate="print"/>
            <a:stretch>
              <a:fillRect/>
            </a:stretch>
          </a:blipFill>
        </p:spPr>
        <p:txBody>
          <a:bodyPr wrap="square" lIns="0" tIns="0" rIns="0" bIns="0" rtlCol="0"/>
          <a:p/>
        </p:txBody>
      </p:sp>
      <p:sp>
        <p:nvSpPr>
          <p:cNvPr id="9" name="object 3"/>
          <p:cNvSpPr/>
          <p:nvPr/>
        </p:nvSpPr>
        <p:spPr>
          <a:xfrm>
            <a:off x="0" y="338455"/>
            <a:ext cx="3324860" cy="474980"/>
          </a:xfrm>
          <a:custGeom>
            <a:avLst/>
            <a:gdLst/>
            <a:ahLst/>
            <a:cxnLst/>
            <a:rect l="l" t="t" r="r" b="b"/>
            <a:pathLst>
              <a:path w="2438400" h="474980">
                <a:moveTo>
                  <a:pt x="0" y="474472"/>
                </a:moveTo>
                <a:lnTo>
                  <a:pt x="2438400" y="474472"/>
                </a:lnTo>
                <a:lnTo>
                  <a:pt x="2438400" y="0"/>
                </a:lnTo>
                <a:lnTo>
                  <a:pt x="0" y="0"/>
                </a:lnTo>
                <a:lnTo>
                  <a:pt x="0" y="474472"/>
                </a:lnTo>
                <a:close/>
              </a:path>
            </a:pathLst>
          </a:custGeom>
          <a:solidFill>
            <a:srgbClr val="2D75B6"/>
          </a:solidFill>
        </p:spPr>
        <p:txBody>
          <a:bodyPr wrap="square" lIns="0" tIns="0" rIns="0" bIns="0" rtlCol="0"/>
          <a:p/>
        </p:txBody>
      </p:sp>
      <p:sp>
        <p:nvSpPr>
          <p:cNvPr id="10" name="object 5"/>
          <p:cNvSpPr/>
          <p:nvPr/>
        </p:nvSpPr>
        <p:spPr>
          <a:xfrm>
            <a:off x="3324860" y="338200"/>
            <a:ext cx="586740" cy="490855"/>
          </a:xfrm>
          <a:custGeom>
            <a:avLst/>
            <a:gdLst/>
            <a:ahLst/>
            <a:cxnLst/>
            <a:rect l="l" t="t" r="r" b="b"/>
            <a:pathLst>
              <a:path w="586739" h="490855">
                <a:moveTo>
                  <a:pt x="586739" y="490728"/>
                </a:moveTo>
                <a:lnTo>
                  <a:pt x="0" y="490728"/>
                </a:lnTo>
                <a:lnTo>
                  <a:pt x="0" y="0"/>
                </a:lnTo>
                <a:lnTo>
                  <a:pt x="586739" y="490728"/>
                </a:lnTo>
                <a:close/>
              </a:path>
            </a:pathLst>
          </a:custGeom>
          <a:solidFill>
            <a:srgbClr val="2D75B6"/>
          </a:solidFill>
        </p:spPr>
        <p:txBody>
          <a:bodyPr wrap="square" lIns="0" tIns="0" rIns="0" bIns="0" rtlCol="0"/>
          <a:p/>
        </p:txBody>
      </p:sp>
      <p:sp>
        <p:nvSpPr>
          <p:cNvPr id="11" name="object 6"/>
          <p:cNvSpPr/>
          <p:nvPr/>
        </p:nvSpPr>
        <p:spPr>
          <a:xfrm>
            <a:off x="0" y="850900"/>
            <a:ext cx="12192000" cy="0"/>
          </a:xfrm>
          <a:custGeom>
            <a:avLst/>
            <a:gdLst/>
            <a:ahLst/>
            <a:cxnLst/>
            <a:rect l="l" t="t" r="r" b="b"/>
            <a:pathLst>
              <a:path w="12192000">
                <a:moveTo>
                  <a:pt x="0" y="0"/>
                </a:moveTo>
                <a:lnTo>
                  <a:pt x="12192000" y="0"/>
                </a:lnTo>
              </a:path>
            </a:pathLst>
          </a:custGeom>
          <a:ln w="76200">
            <a:solidFill>
              <a:srgbClr val="BEBEBE"/>
            </a:solidFill>
          </a:ln>
        </p:spPr>
        <p:txBody>
          <a:bodyPr wrap="square" lIns="0" tIns="0" rIns="0" bIns="0" rtlCol="0"/>
          <a:p/>
        </p:txBody>
      </p:sp>
      <p:sp>
        <p:nvSpPr>
          <p:cNvPr id="18" name="矩形 17"/>
          <p:cNvSpPr/>
          <p:nvPr/>
        </p:nvSpPr>
        <p:spPr>
          <a:xfrm>
            <a:off x="1671320" y="4846320"/>
            <a:ext cx="9892665" cy="158369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eaLnBrk="0" hangingPunct="0">
              <a:lnSpc>
                <a:spcPct val="120000"/>
              </a:lnSpc>
              <a:spcBef>
                <a:spcPts val="0"/>
              </a:spcBef>
              <a:spcAft>
                <a:spcPts val="0"/>
              </a:spcAft>
              <a:buClrTx/>
              <a:buSzTx/>
              <a:buNone/>
              <a:tabLst>
                <a:tab pos="8521700" algn="r"/>
              </a:tabLst>
            </a:pPr>
            <a:r>
              <a:rPr sz="1600" b="1" dirty="0">
                <a:solidFill>
                  <a:srgbClr val="C00000"/>
                </a:solidFill>
                <a:latin typeface="仿宋" panose="02010609060101010101" charset="-122"/>
                <a:ea typeface="仿宋" panose="02010609060101010101" charset="-122"/>
                <a:cs typeface="仿宋" panose="02010609060101010101" charset="-122"/>
                <a:sym typeface="+mn-ea"/>
              </a:rPr>
              <a:t> </a:t>
            </a:r>
            <a:r>
              <a:rPr lang="en-US" sz="1600" b="1" dirty="0">
                <a:solidFill>
                  <a:srgbClr val="C00000"/>
                </a:solidFill>
                <a:latin typeface="仿宋" panose="02010609060101010101" charset="-122"/>
                <a:ea typeface="仿宋" panose="02010609060101010101" charset="-122"/>
                <a:cs typeface="仿宋" panose="02010609060101010101" charset="-122"/>
                <a:sym typeface="+mn-ea"/>
              </a:rPr>
              <a:t>  </a:t>
            </a:r>
            <a:r>
              <a:rPr sz="1600" b="1" dirty="0">
                <a:solidFill>
                  <a:srgbClr val="C00000"/>
                </a:solidFill>
                <a:latin typeface="仿宋" panose="02010609060101010101" charset="-122"/>
                <a:ea typeface="仿宋" panose="02010609060101010101" charset="-122"/>
                <a:cs typeface="仿宋" panose="02010609060101010101" charset="-122"/>
                <a:sym typeface="+mn-ea"/>
              </a:rPr>
              <a:t>“示范工程”申请未通过矿验收的，每次给予申请单位党政负责人2000元绩效考核。未申报“示范工程”验收的，给予申报单位党政负责人2000元绩效考核，两次未申报的，给予责任单位党政负责人加倍绩效考核。 </a:t>
            </a:r>
            <a:endParaRPr sz="1600" b="1" dirty="0">
              <a:solidFill>
                <a:srgbClr val="C00000"/>
              </a:solidFill>
              <a:latin typeface="仿宋" panose="02010609060101010101" charset="-122"/>
              <a:ea typeface="仿宋" panose="02010609060101010101" charset="-122"/>
              <a:cs typeface="仿宋" panose="02010609060101010101" charset="-122"/>
              <a:sym typeface="+mn-ea"/>
            </a:endParaRPr>
          </a:p>
          <a:p>
            <a:pPr eaLnBrk="0" hangingPunct="0">
              <a:lnSpc>
                <a:spcPct val="120000"/>
              </a:lnSpc>
              <a:spcBef>
                <a:spcPts val="0"/>
              </a:spcBef>
              <a:spcAft>
                <a:spcPts val="0"/>
              </a:spcAft>
              <a:buClrTx/>
              <a:buSzTx/>
              <a:buNone/>
              <a:tabLst>
                <a:tab pos="8521700" algn="r"/>
              </a:tabLst>
            </a:pPr>
            <a:r>
              <a:rPr sz="1600" b="1" dirty="0">
                <a:solidFill>
                  <a:srgbClr val="C00000"/>
                </a:solidFill>
                <a:latin typeface="仿宋" panose="02010609060101010101" charset="-122"/>
                <a:ea typeface="仿宋" panose="02010609060101010101" charset="-122"/>
                <a:cs typeface="仿宋" panose="02010609060101010101" charset="-122"/>
                <a:sym typeface="+mn-ea"/>
              </a:rPr>
              <a:t> </a:t>
            </a:r>
            <a:r>
              <a:rPr lang="en-US" sz="1600" b="1" dirty="0">
                <a:solidFill>
                  <a:srgbClr val="C00000"/>
                </a:solidFill>
                <a:latin typeface="仿宋" panose="02010609060101010101" charset="-122"/>
                <a:ea typeface="仿宋" panose="02010609060101010101" charset="-122"/>
                <a:cs typeface="仿宋" panose="02010609060101010101" charset="-122"/>
                <a:sym typeface="+mn-ea"/>
              </a:rPr>
              <a:t>   </a:t>
            </a:r>
            <a:r>
              <a:rPr sz="1600" b="1" dirty="0">
                <a:solidFill>
                  <a:srgbClr val="C00000"/>
                </a:solidFill>
                <a:latin typeface="仿宋" panose="02010609060101010101" charset="-122"/>
                <a:ea typeface="仿宋" panose="02010609060101010101" charset="-122"/>
                <a:cs typeface="仿宋" panose="02010609060101010101" charset="-122"/>
                <a:sym typeface="+mn-ea"/>
              </a:rPr>
              <a:t>在日常检查过程中，不能保持“示范工程”称号的，责任单位管技人员全额扣回上月奖励，连续两个月不能保持的，取消“示范工程”称号。</a:t>
            </a:r>
            <a:endParaRPr sz="1600" b="1" dirty="0">
              <a:solidFill>
                <a:srgbClr val="C00000"/>
              </a:solidFill>
              <a:latin typeface="仿宋" panose="02010609060101010101" charset="-122"/>
              <a:ea typeface="仿宋" panose="02010609060101010101" charset="-122"/>
              <a:cs typeface="仿宋" panose="02010609060101010101" charset="-122"/>
              <a:sym typeface="+mn-ea"/>
            </a:endParaRPr>
          </a:p>
        </p:txBody>
      </p:sp>
      <p:graphicFrame>
        <p:nvGraphicFramePr>
          <p:cNvPr id="3" name="表格 2"/>
          <p:cNvGraphicFramePr/>
          <p:nvPr>
            <p:custDataLst>
              <p:tags r:id="rId2"/>
            </p:custDataLst>
          </p:nvPr>
        </p:nvGraphicFramePr>
        <p:xfrm>
          <a:off x="2684780" y="1716405"/>
          <a:ext cx="7865110" cy="3125470"/>
        </p:xfrm>
        <a:graphic>
          <a:graphicData uri="http://schemas.openxmlformats.org/drawingml/2006/table">
            <a:tbl>
              <a:tblPr>
                <a:tableStyleId>{69CF1AB2-1976-4502-BF36-3FF5EA218861}</a:tableStyleId>
              </a:tblPr>
              <a:tblGrid>
                <a:gridCol w="840740"/>
                <a:gridCol w="3659505"/>
                <a:gridCol w="1757045"/>
                <a:gridCol w="1607820"/>
              </a:tblGrid>
              <a:tr h="397510">
                <a:tc>
                  <a:txBody>
                    <a:bodyPr/>
                    <a:p>
                      <a:pPr indent="0" algn="ctr">
                        <a:buNone/>
                      </a:pPr>
                      <a:r>
                        <a:rPr lang="en-US" sz="1400"/>
                        <a:t>序号</a:t>
                      </a:r>
                      <a:endParaRPr lang="en-US" altLang="en-US" sz="1400"/>
                    </a:p>
                  </a:txBody>
                  <a:tcPr marL="68580" marR="68580" marT="0" marB="0" vert="horz" anchor="ctr" anchorCtr="0">
                    <a:solidFill>
                      <a:schemeClr val="accent1">
                        <a:lumMod val="40000"/>
                        <a:lumOff val="60000"/>
                      </a:schemeClr>
                    </a:solidFill>
                  </a:tcPr>
                </a:tc>
                <a:tc>
                  <a:txBody>
                    <a:bodyPr/>
                    <a:p>
                      <a:pPr indent="0" algn="ctr">
                        <a:buNone/>
                      </a:pPr>
                      <a:r>
                        <a:rPr lang="en-US" sz="1400"/>
                        <a:t>申报内容</a:t>
                      </a:r>
                      <a:endParaRPr lang="en-US" altLang="en-US" sz="1400"/>
                    </a:p>
                  </a:txBody>
                  <a:tcPr marL="68580" marR="68580" marT="0" marB="0" vert="horz" anchor="ctr" anchorCtr="0">
                    <a:solidFill>
                      <a:schemeClr val="accent1">
                        <a:lumMod val="40000"/>
                        <a:lumOff val="60000"/>
                      </a:schemeClr>
                    </a:solidFill>
                  </a:tcPr>
                </a:tc>
                <a:tc>
                  <a:txBody>
                    <a:bodyPr/>
                    <a:p>
                      <a:pPr indent="0" algn="ctr">
                        <a:buNone/>
                      </a:pPr>
                      <a:r>
                        <a:rPr lang="en-US" sz="1400"/>
                        <a:t>申报单位</a:t>
                      </a:r>
                      <a:endParaRPr lang="en-US" altLang="en-US" sz="1400"/>
                    </a:p>
                  </a:txBody>
                  <a:tcPr marL="68580" marR="68580" marT="0" marB="0" vert="horz" anchor="ctr" anchorCtr="0">
                    <a:solidFill>
                      <a:schemeClr val="accent1">
                        <a:lumMod val="40000"/>
                        <a:lumOff val="60000"/>
                      </a:schemeClr>
                    </a:solidFill>
                  </a:tcPr>
                </a:tc>
                <a:tc>
                  <a:txBody>
                    <a:bodyPr/>
                    <a:p>
                      <a:pPr indent="0" algn="ctr">
                        <a:buNone/>
                      </a:pPr>
                      <a:r>
                        <a:rPr lang="en-US" sz="1400"/>
                        <a:t>申报时间</a:t>
                      </a:r>
                      <a:endParaRPr lang="en-US" altLang="en-US" sz="1400"/>
                    </a:p>
                  </a:txBody>
                  <a:tcPr marL="68580" marR="68580" marT="0" marB="0" vert="horz" anchor="ctr" anchorCtr="0">
                    <a:solidFill>
                      <a:schemeClr val="accent1">
                        <a:lumMod val="40000"/>
                        <a:lumOff val="60000"/>
                      </a:schemeClr>
                    </a:solidFill>
                  </a:tcPr>
                </a:tc>
              </a:tr>
              <a:tr h="568960">
                <a:tc>
                  <a:txBody>
                    <a:bodyPr/>
                    <a:p>
                      <a:pPr indent="0" algn="ctr">
                        <a:buNone/>
                      </a:pPr>
                      <a:r>
                        <a:rPr lang="en-US" sz="1400"/>
                        <a:t>1</a:t>
                      </a:r>
                      <a:endParaRPr lang="en-US" altLang="en-US" sz="1400"/>
                    </a:p>
                  </a:txBody>
                  <a:tcPr marL="68580" marR="68580" marT="0" marB="0" vert="horz" anchor="ctr" anchorCtr="0">
                    <a:solidFill>
                      <a:schemeClr val="accent1">
                        <a:lumMod val="40000"/>
                        <a:lumOff val="60000"/>
                      </a:schemeClr>
                    </a:solidFill>
                  </a:tcPr>
                </a:tc>
                <a:tc>
                  <a:txBody>
                    <a:bodyPr/>
                    <a:p>
                      <a:pPr indent="0" algn="ctr">
                        <a:buNone/>
                      </a:pPr>
                      <a:r>
                        <a:rPr lang="en-US" sz="1400"/>
                        <a:t>示范机电或运输系统、车间或硐室</a:t>
                      </a:r>
                      <a:endParaRPr lang="en-US" altLang="en-US" sz="1400"/>
                    </a:p>
                  </a:txBody>
                  <a:tcPr marL="68580" marR="68580" marT="0" marB="0" vert="horz" anchor="ctr" anchorCtr="0">
                    <a:solidFill>
                      <a:schemeClr val="accent1">
                        <a:lumMod val="40000"/>
                        <a:lumOff val="60000"/>
                      </a:schemeClr>
                    </a:solidFill>
                  </a:tcPr>
                </a:tc>
                <a:tc>
                  <a:txBody>
                    <a:bodyPr/>
                    <a:p>
                      <a:pPr indent="0" algn="ctr">
                        <a:buNone/>
                      </a:pPr>
                      <a:r>
                        <a:rPr lang="en-US" sz="1400"/>
                        <a:t>机电部运输部</a:t>
                      </a:r>
                      <a:endParaRPr lang="en-US" altLang="en-US" sz="1400"/>
                    </a:p>
                  </a:txBody>
                  <a:tcPr marL="68580" marR="68580" marT="0" marB="0" vert="horz" anchor="ctr" anchorCtr="0">
                    <a:solidFill>
                      <a:schemeClr val="accent1">
                        <a:lumMod val="40000"/>
                        <a:lumOff val="60000"/>
                      </a:schemeClr>
                    </a:solidFill>
                  </a:tcPr>
                </a:tc>
                <a:tc>
                  <a:txBody>
                    <a:bodyPr/>
                    <a:p>
                      <a:pPr indent="0" algn="ctr">
                        <a:buNone/>
                      </a:pPr>
                      <a:r>
                        <a:rPr lang="en-US" sz="1400"/>
                        <a:t>2月份</a:t>
                      </a:r>
                      <a:endParaRPr lang="en-US" altLang="en-US" sz="1400"/>
                    </a:p>
                  </a:txBody>
                  <a:tcPr marL="68580" marR="68580" marT="0" marB="0" vert="horz" anchor="ctr" anchorCtr="0">
                    <a:solidFill>
                      <a:schemeClr val="accent1">
                        <a:lumMod val="40000"/>
                        <a:lumOff val="60000"/>
                      </a:schemeClr>
                    </a:solidFill>
                  </a:tcPr>
                </a:tc>
              </a:tr>
              <a:tr h="462280">
                <a:tc>
                  <a:txBody>
                    <a:bodyPr/>
                    <a:p>
                      <a:pPr indent="0" algn="ctr">
                        <a:buNone/>
                      </a:pPr>
                      <a:r>
                        <a:rPr lang="en-US" sz="1400"/>
                        <a:t>2</a:t>
                      </a:r>
                      <a:endParaRPr lang="en-US" altLang="en-US" sz="1400"/>
                    </a:p>
                  </a:txBody>
                  <a:tcPr marL="68580" marR="68580" marT="0" marB="0" vert="horz" anchor="ctr" anchorCtr="0">
                    <a:solidFill>
                      <a:schemeClr val="accent1">
                        <a:lumMod val="40000"/>
                        <a:lumOff val="60000"/>
                      </a:schemeClr>
                    </a:solidFill>
                  </a:tcPr>
                </a:tc>
                <a:tc>
                  <a:txBody>
                    <a:bodyPr/>
                    <a:p>
                      <a:pPr indent="0" algn="ctr">
                        <a:buNone/>
                      </a:pPr>
                      <a:r>
                        <a:rPr lang="en-US" sz="1400"/>
                        <a:t>示范通风系统</a:t>
                      </a:r>
                      <a:endParaRPr lang="en-US" altLang="en-US" sz="1400"/>
                    </a:p>
                  </a:txBody>
                  <a:tcPr marL="68580" marR="68580" marT="0" marB="0" vert="horz" anchor="ctr" anchorCtr="0">
                    <a:solidFill>
                      <a:schemeClr val="accent1">
                        <a:lumMod val="40000"/>
                        <a:lumOff val="60000"/>
                      </a:schemeClr>
                    </a:solidFill>
                  </a:tcPr>
                </a:tc>
                <a:tc>
                  <a:txBody>
                    <a:bodyPr/>
                    <a:p>
                      <a:pPr indent="0" algn="ctr">
                        <a:buNone/>
                      </a:pPr>
                      <a:r>
                        <a:rPr lang="en-US" sz="1400"/>
                        <a:t>通防部</a:t>
                      </a:r>
                      <a:endParaRPr lang="en-US" altLang="en-US" sz="1400"/>
                    </a:p>
                  </a:txBody>
                  <a:tcPr marL="68580" marR="68580" marT="0" marB="0" vert="horz" anchor="ctr" anchorCtr="0">
                    <a:solidFill>
                      <a:schemeClr val="accent1">
                        <a:lumMod val="40000"/>
                        <a:lumOff val="60000"/>
                      </a:schemeClr>
                    </a:solidFill>
                  </a:tcPr>
                </a:tc>
                <a:tc>
                  <a:txBody>
                    <a:bodyPr/>
                    <a:p>
                      <a:pPr indent="0" algn="ctr">
                        <a:buNone/>
                      </a:pPr>
                      <a:r>
                        <a:rPr lang="en-US" sz="1400"/>
                        <a:t>3月份</a:t>
                      </a:r>
                      <a:endParaRPr lang="en-US" altLang="en-US" sz="1400"/>
                    </a:p>
                  </a:txBody>
                  <a:tcPr marL="68580" marR="68580" marT="0" marB="0" vert="horz" anchor="ctr" anchorCtr="0">
                    <a:solidFill>
                      <a:schemeClr val="accent1">
                        <a:lumMod val="40000"/>
                        <a:lumOff val="60000"/>
                      </a:schemeClr>
                    </a:solidFill>
                  </a:tcPr>
                </a:tc>
              </a:tr>
              <a:tr h="612140">
                <a:tc>
                  <a:txBody>
                    <a:bodyPr/>
                    <a:p>
                      <a:pPr indent="0" algn="ctr">
                        <a:buNone/>
                      </a:pPr>
                      <a:r>
                        <a:rPr lang="en-US" sz="1400"/>
                        <a:t>3</a:t>
                      </a:r>
                      <a:endParaRPr lang="en-US" altLang="en-US" sz="1400"/>
                    </a:p>
                  </a:txBody>
                  <a:tcPr marL="68580" marR="68580" marT="0" marB="0" vert="horz" anchor="ctr" anchorCtr="0">
                    <a:solidFill>
                      <a:schemeClr val="accent1">
                        <a:lumMod val="40000"/>
                        <a:lumOff val="60000"/>
                      </a:schemeClr>
                    </a:solidFill>
                  </a:tcPr>
                </a:tc>
                <a:tc>
                  <a:txBody>
                    <a:bodyPr/>
                    <a:p>
                      <a:pPr indent="0" algn="ctr">
                        <a:buNone/>
                      </a:pPr>
                      <a:r>
                        <a:rPr lang="en-US" sz="1400"/>
                        <a:t>示范掘进工作面</a:t>
                      </a:r>
                      <a:endParaRPr lang="en-US" altLang="en-US" sz="1400"/>
                    </a:p>
                  </a:txBody>
                  <a:tcPr marL="68580" marR="68580" marT="0" marB="0" vert="horz" anchor="ctr" anchorCtr="0">
                    <a:solidFill>
                      <a:schemeClr val="accent1">
                        <a:lumMod val="40000"/>
                        <a:lumOff val="60000"/>
                      </a:schemeClr>
                    </a:solidFill>
                  </a:tcPr>
                </a:tc>
                <a:tc>
                  <a:txBody>
                    <a:bodyPr/>
                    <a:p>
                      <a:pPr indent="0" algn="ctr">
                        <a:buNone/>
                      </a:pPr>
                      <a:r>
                        <a:rPr lang="en-US" sz="1400"/>
                        <a:t>掘进一部掘进二部</a:t>
                      </a:r>
                      <a:endParaRPr lang="en-US" altLang="en-US" sz="1400"/>
                    </a:p>
                  </a:txBody>
                  <a:tcPr marL="68580" marR="68580" marT="0" marB="0" vert="horz" anchor="ctr" anchorCtr="0">
                    <a:solidFill>
                      <a:schemeClr val="accent1">
                        <a:lumMod val="40000"/>
                        <a:lumOff val="60000"/>
                      </a:schemeClr>
                    </a:solidFill>
                  </a:tcPr>
                </a:tc>
                <a:tc>
                  <a:txBody>
                    <a:bodyPr/>
                    <a:p>
                      <a:pPr indent="0" algn="ctr">
                        <a:buNone/>
                      </a:pPr>
                      <a:r>
                        <a:rPr lang="en-US" sz="1400"/>
                        <a:t>3月份</a:t>
                      </a:r>
                      <a:endParaRPr lang="en-US" altLang="en-US" sz="1400"/>
                    </a:p>
                  </a:txBody>
                  <a:tcPr marL="68580" marR="68580" marT="0" marB="0" vert="horz" anchor="ctr" anchorCtr="0">
                    <a:solidFill>
                      <a:schemeClr val="accent1">
                        <a:lumMod val="40000"/>
                        <a:lumOff val="60000"/>
                      </a:schemeClr>
                    </a:solidFill>
                  </a:tcPr>
                </a:tc>
              </a:tr>
              <a:tr h="515620">
                <a:tc>
                  <a:txBody>
                    <a:bodyPr/>
                    <a:p>
                      <a:pPr indent="0" algn="ctr">
                        <a:buNone/>
                      </a:pPr>
                      <a:r>
                        <a:rPr lang="en-US" sz="1400"/>
                        <a:t>4</a:t>
                      </a:r>
                      <a:endParaRPr lang="en-US" altLang="en-US" sz="1400"/>
                    </a:p>
                  </a:txBody>
                  <a:tcPr marL="68580" marR="68580" marT="0" marB="0" vert="horz" anchor="ctr" anchorCtr="0">
                    <a:solidFill>
                      <a:schemeClr val="accent1">
                        <a:lumMod val="40000"/>
                        <a:lumOff val="60000"/>
                      </a:schemeClr>
                    </a:solidFill>
                  </a:tcPr>
                </a:tc>
                <a:tc>
                  <a:txBody>
                    <a:bodyPr/>
                    <a:p>
                      <a:pPr indent="0" algn="ctr">
                        <a:buNone/>
                      </a:pPr>
                      <a:r>
                        <a:rPr lang="en-US" sz="1400"/>
                        <a:t>示范采煤工作面</a:t>
                      </a:r>
                      <a:endParaRPr lang="en-US" altLang="en-US" sz="1400"/>
                    </a:p>
                  </a:txBody>
                  <a:tcPr marL="68580" marR="68580" marT="0" marB="0" vert="horz" anchor="ctr" anchorCtr="0">
                    <a:solidFill>
                      <a:schemeClr val="accent1">
                        <a:lumMod val="40000"/>
                        <a:lumOff val="60000"/>
                      </a:schemeClr>
                    </a:solidFill>
                  </a:tcPr>
                </a:tc>
                <a:tc>
                  <a:txBody>
                    <a:bodyPr/>
                    <a:p>
                      <a:pPr indent="0" algn="ctr">
                        <a:buNone/>
                      </a:pPr>
                      <a:r>
                        <a:rPr lang="en-US" sz="1400"/>
                        <a:t>采煤部</a:t>
                      </a:r>
                      <a:endParaRPr lang="en-US" altLang="en-US" sz="1400"/>
                    </a:p>
                  </a:txBody>
                  <a:tcPr marL="68580" marR="68580" marT="0" marB="0" vert="horz" anchor="ctr" anchorCtr="0">
                    <a:solidFill>
                      <a:schemeClr val="accent1">
                        <a:lumMod val="40000"/>
                        <a:lumOff val="60000"/>
                      </a:schemeClr>
                    </a:solidFill>
                  </a:tcPr>
                </a:tc>
                <a:tc>
                  <a:txBody>
                    <a:bodyPr/>
                    <a:p>
                      <a:pPr indent="0" algn="ctr">
                        <a:buNone/>
                      </a:pPr>
                      <a:r>
                        <a:rPr lang="en-US" sz="1400"/>
                        <a:t>3月份</a:t>
                      </a:r>
                      <a:endParaRPr lang="en-US" altLang="en-US" sz="1400"/>
                    </a:p>
                  </a:txBody>
                  <a:tcPr marL="68580" marR="68580" marT="0" marB="0" vert="horz" anchor="ctr" anchorCtr="0">
                    <a:solidFill>
                      <a:schemeClr val="accent1">
                        <a:lumMod val="40000"/>
                        <a:lumOff val="60000"/>
                      </a:schemeClr>
                    </a:solidFill>
                  </a:tcPr>
                </a:tc>
              </a:tr>
              <a:tr h="568960">
                <a:tc>
                  <a:txBody>
                    <a:bodyPr/>
                    <a:p>
                      <a:pPr indent="0" algn="ctr">
                        <a:buNone/>
                      </a:pPr>
                      <a:r>
                        <a:rPr lang="en-US" sz="1400"/>
                        <a:t>5</a:t>
                      </a:r>
                      <a:endParaRPr lang="en-US" altLang="en-US" sz="1400"/>
                    </a:p>
                  </a:txBody>
                  <a:tcPr marL="68580" marR="68580" marT="0" marB="0" vert="horz" anchor="ctr" anchorCtr="0">
                    <a:solidFill>
                      <a:schemeClr val="accent1">
                        <a:lumMod val="40000"/>
                        <a:lumOff val="60000"/>
                      </a:schemeClr>
                    </a:solidFill>
                  </a:tcPr>
                </a:tc>
                <a:tc>
                  <a:txBody>
                    <a:bodyPr/>
                    <a:p>
                      <a:pPr indent="0" algn="ctr">
                        <a:buNone/>
                      </a:pPr>
                      <a:r>
                        <a:rPr lang="en-US" sz="1400"/>
                        <a:t>示范掘进工作面</a:t>
                      </a:r>
                      <a:endParaRPr lang="en-US" altLang="en-US" sz="1400"/>
                    </a:p>
                  </a:txBody>
                  <a:tcPr marL="68580" marR="68580" marT="0" marB="0" vert="horz" anchor="ctr" anchorCtr="0">
                    <a:solidFill>
                      <a:schemeClr val="accent1">
                        <a:lumMod val="40000"/>
                        <a:lumOff val="60000"/>
                      </a:schemeClr>
                    </a:solidFill>
                  </a:tcPr>
                </a:tc>
                <a:tc>
                  <a:txBody>
                    <a:bodyPr/>
                    <a:p>
                      <a:pPr indent="0" algn="ctr">
                        <a:buNone/>
                      </a:pPr>
                      <a:r>
                        <a:rPr lang="en-US" sz="1400"/>
                        <a:t>掘进一部掘进二部</a:t>
                      </a:r>
                      <a:endParaRPr lang="en-US" altLang="en-US" sz="1400"/>
                    </a:p>
                  </a:txBody>
                  <a:tcPr marL="68580" marR="68580" marT="0" marB="0" vert="horz" anchor="ctr" anchorCtr="0">
                    <a:solidFill>
                      <a:schemeClr val="accent1">
                        <a:lumMod val="40000"/>
                        <a:lumOff val="60000"/>
                      </a:schemeClr>
                    </a:solidFill>
                  </a:tcPr>
                </a:tc>
                <a:tc>
                  <a:txBody>
                    <a:bodyPr/>
                    <a:p>
                      <a:pPr indent="0" algn="ctr">
                        <a:buNone/>
                      </a:pPr>
                      <a:r>
                        <a:rPr lang="en-US" sz="1400"/>
                        <a:t>4月份</a:t>
                      </a:r>
                      <a:endParaRPr lang="en-US" altLang="en-US" sz="1400"/>
                    </a:p>
                  </a:txBody>
                  <a:tcPr marL="68580" marR="68580" marT="0" marB="0" vert="horz" anchor="ctr" anchorCtr="0">
                    <a:solidFill>
                      <a:schemeClr val="accent1">
                        <a:lumMod val="40000"/>
                        <a:lumOff val="60000"/>
                      </a:schemeClr>
                    </a:solidFill>
                  </a:tcPr>
                </a:tc>
              </a:tr>
            </a:tbl>
          </a:graphicData>
        </a:graphic>
      </p:graphicFrame>
      <p:sp>
        <p:nvSpPr>
          <p:cNvPr id="4" name="矩形 3"/>
          <p:cNvSpPr/>
          <p:nvPr>
            <p:custDataLst>
              <p:tags r:id="rId3"/>
            </p:custDataLst>
          </p:nvPr>
        </p:nvSpPr>
        <p:spPr>
          <a:xfrm>
            <a:off x="2684145" y="977265"/>
            <a:ext cx="7865745" cy="739140"/>
          </a:xfrm>
          <a:prstGeom prst="rect">
            <a:avLst/>
          </a:prstGeom>
          <a:solidFill>
            <a:schemeClr val="accent1">
              <a:lumMod val="40000"/>
              <a:lumOff val="60000"/>
            </a:schemeClr>
          </a:solidFill>
          <a:ln w="12700">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scene3d>
              <a:camera prst="orthographicFront"/>
              <a:lightRig rig="threePt" dir="t"/>
            </a:scene3d>
          </a:bodyPr>
          <a:p>
            <a:pPr algn="ctr" eaLnBrk="0" hangingPunct="0">
              <a:lnSpc>
                <a:spcPct val="120000"/>
              </a:lnSpc>
              <a:spcBef>
                <a:spcPts val="0"/>
              </a:spcBef>
              <a:spcAft>
                <a:spcPts val="0"/>
              </a:spcAft>
            </a:pPr>
            <a:r>
              <a:rPr lang="zh-CN" altLang="en-US" sz="2400" b="1" dirty="0">
                <a:solidFill>
                  <a:schemeClr val="tx1"/>
                </a:solidFill>
                <a:latin typeface="仿宋" panose="02010609060101010101" charset="-122"/>
                <a:ea typeface="仿宋" panose="02010609060101010101" charset="-122"/>
                <a:cs typeface="仿宋" panose="02010609060101010101" charset="-122"/>
                <a:sym typeface="+mn-ea"/>
              </a:rPr>
              <a:t>各专业、各系统“示范工程”创建计划</a:t>
            </a:r>
            <a:endParaRPr lang="zh-CN" altLang="en-US" sz="2400" b="1" dirty="0">
              <a:solidFill>
                <a:schemeClr val="tx1"/>
              </a:solidFill>
              <a:latin typeface="仿宋" panose="02010609060101010101" charset="-122"/>
              <a:ea typeface="仿宋" panose="02010609060101010101" charset="-122"/>
              <a:cs typeface="仿宋" panose="02010609060101010101"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文本框 22"/>
          <p:cNvSpPr>
            <a:spLocks noChangeArrowheads="1"/>
          </p:cNvSpPr>
          <p:nvPr/>
        </p:nvSpPr>
        <p:spPr bwMode="auto">
          <a:xfrm>
            <a:off x="3969385" y="200660"/>
            <a:ext cx="6579870" cy="521970"/>
          </a:xfrm>
          <a:prstGeom prst="rect">
            <a:avLst/>
          </a:prstGeom>
          <a:noFill/>
          <a:ln w="9525">
            <a:noFill/>
            <a:miter lim="800000"/>
          </a:ln>
        </p:spPr>
        <p:txBody>
          <a:bodyPr wrap="square">
            <a:spAutoFit/>
          </a:bodyPr>
          <a:lstStyle/>
          <a:p>
            <a:r>
              <a:rPr lang="en-US" altLang="zh-CN" sz="2800" b="1" dirty="0">
                <a:solidFill>
                  <a:srgbClr val="0070C0"/>
                </a:solidFill>
                <a:latin typeface="微软雅黑" panose="020B0503020204020204" charset="-122"/>
                <a:ea typeface="微软雅黑" panose="020B0503020204020204" charset="-122"/>
                <a:sym typeface="微软雅黑" panose="020B0503020204020204" charset="-122"/>
              </a:rPr>
              <a:t>17.</a:t>
            </a:r>
            <a:r>
              <a:rPr lang="zh-CN" sz="2800" b="1" dirty="0">
                <a:solidFill>
                  <a:srgbClr val="0070C0"/>
                </a:solidFill>
                <a:latin typeface="微软雅黑" panose="020B0503020204020204" charset="-122"/>
                <a:ea typeface="微软雅黑" panose="020B0503020204020204" charset="-122"/>
                <a:sym typeface="微软雅黑" panose="020B0503020204020204" charset="-122"/>
              </a:rPr>
              <a:t>安全生产标准化管理体系考核</a:t>
            </a:r>
            <a:endParaRPr lang="zh-CN" sz="2800" b="1" dirty="0">
              <a:solidFill>
                <a:srgbClr val="0070C0"/>
              </a:solidFill>
              <a:latin typeface="微软雅黑" panose="020B0503020204020204" charset="-122"/>
              <a:ea typeface="微软雅黑" panose="020B0503020204020204" charset="-122"/>
              <a:sym typeface="微软雅黑" panose="020B0503020204020204" charset="-122"/>
            </a:endParaRPr>
          </a:p>
        </p:txBody>
      </p:sp>
      <p:sp>
        <p:nvSpPr>
          <p:cNvPr id="8" name="object 2"/>
          <p:cNvSpPr/>
          <p:nvPr/>
        </p:nvSpPr>
        <p:spPr>
          <a:xfrm>
            <a:off x="0" y="6429755"/>
            <a:ext cx="12192000" cy="428244"/>
          </a:xfrm>
          <a:prstGeom prst="rect">
            <a:avLst/>
          </a:prstGeom>
          <a:blipFill>
            <a:blip r:embed="rId1" cstate="print"/>
            <a:stretch>
              <a:fillRect/>
            </a:stretch>
          </a:blipFill>
        </p:spPr>
        <p:txBody>
          <a:bodyPr wrap="square" lIns="0" tIns="0" rIns="0" bIns="0" rtlCol="0"/>
          <a:p/>
        </p:txBody>
      </p:sp>
      <p:sp>
        <p:nvSpPr>
          <p:cNvPr id="9" name="object 3"/>
          <p:cNvSpPr/>
          <p:nvPr/>
        </p:nvSpPr>
        <p:spPr>
          <a:xfrm>
            <a:off x="0" y="338455"/>
            <a:ext cx="3324860" cy="474980"/>
          </a:xfrm>
          <a:custGeom>
            <a:avLst/>
            <a:gdLst/>
            <a:ahLst/>
            <a:cxnLst/>
            <a:rect l="l" t="t" r="r" b="b"/>
            <a:pathLst>
              <a:path w="2438400" h="474980">
                <a:moveTo>
                  <a:pt x="0" y="474472"/>
                </a:moveTo>
                <a:lnTo>
                  <a:pt x="2438400" y="474472"/>
                </a:lnTo>
                <a:lnTo>
                  <a:pt x="2438400" y="0"/>
                </a:lnTo>
                <a:lnTo>
                  <a:pt x="0" y="0"/>
                </a:lnTo>
                <a:lnTo>
                  <a:pt x="0" y="474472"/>
                </a:lnTo>
                <a:close/>
              </a:path>
            </a:pathLst>
          </a:custGeom>
          <a:solidFill>
            <a:srgbClr val="2D75B6"/>
          </a:solidFill>
        </p:spPr>
        <p:txBody>
          <a:bodyPr wrap="square" lIns="0" tIns="0" rIns="0" bIns="0" rtlCol="0"/>
          <a:p/>
        </p:txBody>
      </p:sp>
      <p:sp>
        <p:nvSpPr>
          <p:cNvPr id="10" name="object 5"/>
          <p:cNvSpPr/>
          <p:nvPr/>
        </p:nvSpPr>
        <p:spPr>
          <a:xfrm>
            <a:off x="3324860" y="338200"/>
            <a:ext cx="586740" cy="490855"/>
          </a:xfrm>
          <a:custGeom>
            <a:avLst/>
            <a:gdLst/>
            <a:ahLst/>
            <a:cxnLst/>
            <a:rect l="l" t="t" r="r" b="b"/>
            <a:pathLst>
              <a:path w="586739" h="490855">
                <a:moveTo>
                  <a:pt x="586739" y="490728"/>
                </a:moveTo>
                <a:lnTo>
                  <a:pt x="0" y="490728"/>
                </a:lnTo>
                <a:lnTo>
                  <a:pt x="0" y="0"/>
                </a:lnTo>
                <a:lnTo>
                  <a:pt x="586739" y="490728"/>
                </a:lnTo>
                <a:close/>
              </a:path>
            </a:pathLst>
          </a:custGeom>
          <a:solidFill>
            <a:srgbClr val="2D75B6"/>
          </a:solidFill>
        </p:spPr>
        <p:txBody>
          <a:bodyPr wrap="square" lIns="0" tIns="0" rIns="0" bIns="0" rtlCol="0"/>
          <a:p/>
        </p:txBody>
      </p:sp>
      <p:sp>
        <p:nvSpPr>
          <p:cNvPr id="11" name="object 6"/>
          <p:cNvSpPr/>
          <p:nvPr/>
        </p:nvSpPr>
        <p:spPr>
          <a:xfrm>
            <a:off x="0" y="850900"/>
            <a:ext cx="12192000" cy="0"/>
          </a:xfrm>
          <a:custGeom>
            <a:avLst/>
            <a:gdLst/>
            <a:ahLst/>
            <a:cxnLst/>
            <a:rect l="l" t="t" r="r" b="b"/>
            <a:pathLst>
              <a:path w="12192000">
                <a:moveTo>
                  <a:pt x="0" y="0"/>
                </a:moveTo>
                <a:lnTo>
                  <a:pt x="12192000" y="0"/>
                </a:lnTo>
              </a:path>
            </a:pathLst>
          </a:custGeom>
          <a:ln w="76200">
            <a:solidFill>
              <a:srgbClr val="BEBEBE"/>
            </a:solidFill>
          </a:ln>
        </p:spPr>
        <p:txBody>
          <a:bodyPr wrap="square" lIns="0" tIns="0" rIns="0" bIns="0" rtlCol="0"/>
          <a:p/>
        </p:txBody>
      </p:sp>
      <p:grpSp>
        <p:nvGrpSpPr>
          <p:cNvPr id="2" name="组合 1"/>
          <p:cNvGrpSpPr/>
          <p:nvPr/>
        </p:nvGrpSpPr>
        <p:grpSpPr>
          <a:xfrm rot="0">
            <a:off x="720090" y="2538095"/>
            <a:ext cx="2113915" cy="2113915"/>
            <a:chOff x="1134" y="5000"/>
            <a:chExt cx="3329" cy="3329"/>
          </a:xfrm>
        </p:grpSpPr>
        <p:grpSp>
          <p:nvGrpSpPr>
            <p:cNvPr id="50" name="组合 49"/>
            <p:cNvGrpSpPr/>
            <p:nvPr/>
          </p:nvGrpSpPr>
          <p:grpSpPr>
            <a:xfrm>
              <a:off x="1134" y="5000"/>
              <a:ext cx="3329" cy="3329"/>
              <a:chOff x="1705099" y="2564904"/>
              <a:chExt cx="1800200" cy="1800200"/>
            </a:xfrm>
          </p:grpSpPr>
          <p:sp>
            <p:nvSpPr>
              <p:cNvPr id="51" name="椭圆 50"/>
              <p:cNvSpPr/>
              <p:nvPr>
                <p:custDataLst>
                  <p:tags r:id="rId2"/>
                </p:custDataLst>
              </p:nvPr>
            </p:nvSpPr>
            <p:spPr>
              <a:xfrm>
                <a:off x="1705099" y="2564904"/>
                <a:ext cx="1800200" cy="18002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p>
                <a:pPr algn="ctr"/>
                <a:endParaRPr lang="zh-CN" altLang="en-US" sz="2400"/>
              </a:p>
            </p:txBody>
          </p:sp>
          <p:sp>
            <p:nvSpPr>
              <p:cNvPr id="52" name="椭圆 51"/>
              <p:cNvSpPr/>
              <p:nvPr>
                <p:custDataLst>
                  <p:tags r:id="rId3"/>
                </p:custDataLst>
              </p:nvPr>
            </p:nvSpPr>
            <p:spPr>
              <a:xfrm>
                <a:off x="1853307" y="2713112"/>
                <a:ext cx="1503784" cy="1503784"/>
              </a:xfrm>
              <a:prstGeom prst="ellipse">
                <a:avLst/>
              </a:prstGeom>
              <a:blipFill>
                <a:blip r:embed="rId4" cstate="prin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p>
            </p:txBody>
          </p:sp>
        </p:grpSp>
        <p:sp>
          <p:nvSpPr>
            <p:cNvPr id="53" name="TextBox 17"/>
            <p:cNvSpPr txBox="1"/>
            <p:nvPr>
              <p:custDataLst>
                <p:tags r:id="rId5"/>
              </p:custDataLst>
            </p:nvPr>
          </p:nvSpPr>
          <p:spPr>
            <a:xfrm>
              <a:off x="1256" y="5614"/>
              <a:ext cx="3031" cy="1854"/>
            </a:xfrm>
            <a:prstGeom prst="rect">
              <a:avLst/>
            </a:prstGeom>
            <a:noFill/>
          </p:spPr>
          <p:txBody>
            <a:bodyPr wrap="square" rtlCol="0">
              <a:noAutofit/>
            </a:bodyPr>
            <a:p>
              <a:pPr indent="0" algn="ctr" fontAlgn="auto">
                <a:lnSpc>
                  <a:spcPts val="3000"/>
                </a:lnSpc>
              </a:pPr>
              <a:r>
                <a:rPr lang="zh-CN" altLang="en-US" sz="2000" b="1" dirty="0">
                  <a:solidFill>
                    <a:schemeClr val="tx1"/>
                  </a:solidFill>
                  <a:latin typeface="微软雅黑" panose="020B0503020204020204" charset="-122"/>
                  <a:ea typeface="微软雅黑" panose="020B0503020204020204" charset="-122"/>
                </a:rPr>
                <a:t>安全生产标准化管理体系达标创建计划</a:t>
              </a:r>
              <a:endParaRPr lang="zh-CN" altLang="en-US" sz="2000" b="1" dirty="0">
                <a:solidFill>
                  <a:schemeClr val="tx1"/>
                </a:solidFill>
                <a:latin typeface="微软雅黑" panose="020B0503020204020204" charset="-122"/>
                <a:ea typeface="微软雅黑" panose="020B0503020204020204" charset="-122"/>
              </a:endParaRPr>
            </a:p>
          </p:txBody>
        </p:sp>
      </p:grpSp>
      <p:grpSp>
        <p:nvGrpSpPr>
          <p:cNvPr id="94" name="组合 93"/>
          <p:cNvGrpSpPr/>
          <p:nvPr/>
        </p:nvGrpSpPr>
        <p:grpSpPr>
          <a:xfrm rot="0">
            <a:off x="3484245" y="1339850"/>
            <a:ext cx="6226810" cy="1233805"/>
            <a:chOff x="4081363" y="1216786"/>
            <a:chExt cx="1296144" cy="1296144"/>
          </a:xfrm>
        </p:grpSpPr>
        <p:sp>
          <p:nvSpPr>
            <p:cNvPr id="95" name="圆角矩形 94"/>
            <p:cNvSpPr/>
            <p:nvPr>
              <p:custDataLst>
                <p:tags r:id="rId6"/>
              </p:custDataLst>
            </p:nvPr>
          </p:nvSpPr>
          <p:spPr>
            <a:xfrm>
              <a:off x="4081363" y="1216786"/>
              <a:ext cx="1296144" cy="1296144"/>
            </a:xfrm>
            <a:prstGeom prst="roundRect">
              <a:avLst/>
            </a:prstGeom>
            <a:solidFill>
              <a:srgbClr val="2DB2A4"/>
            </a:solidFill>
            <a:ln>
              <a:noFill/>
            </a:ln>
            <a:effectLst>
              <a:outerShdw blurRad="4318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p>
          </p:txBody>
        </p:sp>
        <p:sp>
          <p:nvSpPr>
            <p:cNvPr id="96" name="圆角矩形 95"/>
            <p:cNvSpPr/>
            <p:nvPr>
              <p:custDataLst>
                <p:tags r:id="rId7"/>
              </p:custDataLst>
            </p:nvPr>
          </p:nvSpPr>
          <p:spPr>
            <a:xfrm>
              <a:off x="4196058" y="1331481"/>
              <a:ext cx="1066754" cy="1066754"/>
            </a:xfrm>
            <a:prstGeom prst="roundRect">
              <a:avLst/>
            </a:prstGeom>
            <a:blipFill>
              <a:blip r:embed="rId8" cstate="print"/>
              <a:stretch>
                <a:fillRect l="-167158" t="-31921" r="-198372" b="-151558"/>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l">
                <a:lnSpc>
                  <a:spcPct val="100000"/>
                </a:lnSpc>
                <a:spcBef>
                  <a:spcPts val="0"/>
                </a:spcBef>
                <a:spcAft>
                  <a:spcPts val="0"/>
                </a:spcAft>
              </a:pPr>
              <a:r>
                <a:rPr lang="en-US" altLang="zh-CN" sz="1600" b="1">
                  <a:solidFill>
                    <a:schemeClr val="tx1"/>
                  </a:solidFill>
                  <a:latin typeface="宋体" panose="02010600030101010101" pitchFamily="2" charset="-122"/>
                  <a:ea typeface="宋体" panose="02010600030101010101" pitchFamily="2" charset="-122"/>
                  <a:cs typeface="宋体" panose="02010600030101010101" pitchFamily="2" charset="-122"/>
                  <a:sym typeface="+mn-ea"/>
                </a:rPr>
                <a:t>自查整改阶段（1月～3月）。3月底之前完成地面基础设施整改；各专业、各头面完成一级安全生产标准化管理体系的对标整改，具备验收条件。期间，安全监察部邀请外部专家组织一次再培训。</a:t>
              </a:r>
              <a:endParaRPr lang="en-US" altLang="zh-CN" sz="1600" b="1">
                <a:solidFill>
                  <a:schemeClr val="tx1"/>
                </a:solidFill>
                <a:latin typeface="宋体" panose="02010600030101010101" pitchFamily="2" charset="-122"/>
                <a:ea typeface="宋体" panose="02010600030101010101" pitchFamily="2" charset="-122"/>
                <a:cs typeface="宋体" panose="02010600030101010101" pitchFamily="2" charset="-122"/>
                <a:sym typeface="+mn-ea"/>
              </a:endParaRPr>
            </a:p>
          </p:txBody>
        </p:sp>
      </p:grpSp>
      <p:grpSp>
        <p:nvGrpSpPr>
          <p:cNvPr id="101" name="组合 100"/>
          <p:cNvGrpSpPr/>
          <p:nvPr/>
        </p:nvGrpSpPr>
        <p:grpSpPr>
          <a:xfrm rot="0">
            <a:off x="3461385" y="3055620"/>
            <a:ext cx="6159500" cy="1221105"/>
            <a:chOff x="4081363" y="1216786"/>
            <a:chExt cx="1296144" cy="1296144"/>
          </a:xfrm>
        </p:grpSpPr>
        <p:sp>
          <p:nvSpPr>
            <p:cNvPr id="102" name="圆角矩形 101"/>
            <p:cNvSpPr/>
            <p:nvPr>
              <p:custDataLst>
                <p:tags r:id="rId9"/>
              </p:custDataLst>
            </p:nvPr>
          </p:nvSpPr>
          <p:spPr>
            <a:xfrm>
              <a:off x="4081363" y="1216786"/>
              <a:ext cx="1296144" cy="1296144"/>
            </a:xfrm>
            <a:prstGeom prst="roundRect">
              <a:avLst/>
            </a:prstGeom>
            <a:solidFill>
              <a:srgbClr val="F77A08"/>
            </a:solidFill>
            <a:ln>
              <a:noFill/>
            </a:ln>
            <a:effectLst>
              <a:outerShdw blurRad="4318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p>
          </p:txBody>
        </p:sp>
        <p:sp>
          <p:nvSpPr>
            <p:cNvPr id="104" name="圆角矩形 103"/>
            <p:cNvSpPr/>
            <p:nvPr>
              <p:custDataLst>
                <p:tags r:id="rId10"/>
              </p:custDataLst>
            </p:nvPr>
          </p:nvSpPr>
          <p:spPr>
            <a:xfrm>
              <a:off x="4196058" y="1331481"/>
              <a:ext cx="1066754" cy="1066754"/>
            </a:xfrm>
            <a:prstGeom prst="roundRect">
              <a:avLst/>
            </a:prstGeom>
            <a:blipFill>
              <a:blip r:embed="rId8" cstate="print"/>
              <a:stretch>
                <a:fillRect l="-167158" t="-31921" r="-198372" b="-151558"/>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l">
                <a:lnSpc>
                  <a:spcPct val="100000"/>
                </a:lnSpc>
                <a:spcBef>
                  <a:spcPts val="0"/>
                </a:spcBef>
                <a:spcAft>
                  <a:spcPts val="0"/>
                </a:spcAft>
              </a:pPr>
              <a:r>
                <a:rPr sz="1600" b="1">
                  <a:solidFill>
                    <a:schemeClr val="tx1"/>
                  </a:solidFill>
                  <a:latin typeface="宋体" panose="02010600030101010101" pitchFamily="2" charset="-122"/>
                  <a:ea typeface="宋体" panose="02010600030101010101" pitchFamily="2" charset="-122"/>
                  <a:cs typeface="宋体" panose="02010600030101010101" pitchFamily="2" charset="-122"/>
                  <a:sym typeface="+mn-ea"/>
                </a:rPr>
                <a:t>省级初验阶段（4月～6月）。4月初之前完成向陕西省应急管理厅一级安全生产标准化管理体系的申报，全力以赴为顺利通过省级初验做好准备，保证6月底前通过一级安全生产标准化管理体系初验。</a:t>
              </a:r>
              <a:endParaRPr sz="1600" b="1">
                <a:solidFill>
                  <a:schemeClr val="tx1"/>
                </a:solidFill>
                <a:latin typeface="宋体" panose="02010600030101010101" pitchFamily="2" charset="-122"/>
                <a:ea typeface="宋体" panose="02010600030101010101" pitchFamily="2" charset="-122"/>
                <a:cs typeface="宋体" panose="02010600030101010101" pitchFamily="2" charset="-122"/>
                <a:sym typeface="+mn-ea"/>
              </a:endParaRPr>
            </a:p>
          </p:txBody>
        </p:sp>
      </p:grpSp>
      <p:grpSp>
        <p:nvGrpSpPr>
          <p:cNvPr id="108" name="组合 107"/>
          <p:cNvGrpSpPr/>
          <p:nvPr/>
        </p:nvGrpSpPr>
        <p:grpSpPr>
          <a:xfrm rot="0">
            <a:off x="3452495" y="4824730"/>
            <a:ext cx="6204585" cy="1404620"/>
            <a:chOff x="4081363" y="1216786"/>
            <a:chExt cx="1296144" cy="1296144"/>
          </a:xfrm>
        </p:grpSpPr>
        <p:sp>
          <p:nvSpPr>
            <p:cNvPr id="109" name="圆角矩形 108"/>
            <p:cNvSpPr/>
            <p:nvPr>
              <p:custDataLst>
                <p:tags r:id="rId11"/>
              </p:custDataLst>
            </p:nvPr>
          </p:nvSpPr>
          <p:spPr>
            <a:xfrm>
              <a:off x="4081363" y="1216786"/>
              <a:ext cx="1296144" cy="1296144"/>
            </a:xfrm>
            <a:prstGeom prst="roundRect">
              <a:avLst/>
            </a:prstGeom>
            <a:solidFill>
              <a:srgbClr val="92D050"/>
            </a:solidFill>
            <a:ln>
              <a:noFill/>
            </a:ln>
            <a:effectLst>
              <a:outerShdw blurRad="4318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p>
          </p:txBody>
        </p:sp>
        <p:sp>
          <p:nvSpPr>
            <p:cNvPr id="112" name="圆角矩形 111"/>
            <p:cNvSpPr/>
            <p:nvPr>
              <p:custDataLst>
                <p:tags r:id="rId12"/>
              </p:custDataLst>
            </p:nvPr>
          </p:nvSpPr>
          <p:spPr>
            <a:xfrm>
              <a:off x="4196058" y="1331481"/>
              <a:ext cx="1066754" cy="1066754"/>
            </a:xfrm>
            <a:prstGeom prst="roundRect">
              <a:avLst/>
            </a:prstGeom>
            <a:blipFill>
              <a:blip r:embed="rId8" cstate="print"/>
              <a:stretch>
                <a:fillRect l="-167158" t="-31921" r="-198372" b="-151558"/>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fontAlgn="auto">
                <a:lnSpc>
                  <a:spcPct val="100000"/>
                </a:lnSpc>
                <a:spcBef>
                  <a:spcPts val="0"/>
                </a:spcBef>
                <a:spcAft>
                  <a:spcPts val="0"/>
                </a:spcAft>
              </a:pPr>
              <a:r>
                <a:rPr lang="zh-CN" altLang="en-US" sz="1600" b="1">
                  <a:solidFill>
                    <a:schemeClr val="tx1"/>
                  </a:solidFill>
                  <a:latin typeface="宋体" panose="02010600030101010101" pitchFamily="2" charset="-122"/>
                  <a:ea typeface="宋体" panose="02010600030101010101" pitchFamily="2" charset="-122"/>
                  <a:cs typeface="宋体" panose="02010600030101010101" pitchFamily="2" charset="-122"/>
                  <a:sym typeface="+mn-ea"/>
                </a:rPr>
                <a:t>达标冲刺阶段（7月～12月）。各专业对照新标准的要求，进行再排查、再整改，为12月底前通过国家矿山安全监察局组织的一级安全生产标准化管理体系现场核查验收全面冲刺。</a:t>
              </a:r>
              <a:endParaRPr lang="zh-CN" altLang="en-US" sz="1600" b="1">
                <a:solidFill>
                  <a:schemeClr val="tx1"/>
                </a:solidFill>
                <a:latin typeface="宋体" panose="02010600030101010101" pitchFamily="2" charset="-122"/>
                <a:ea typeface="宋体" panose="02010600030101010101" pitchFamily="2" charset="-122"/>
                <a:cs typeface="宋体" panose="02010600030101010101" pitchFamily="2" charset="-122"/>
                <a:sym typeface="+mn-ea"/>
              </a:endParaRPr>
            </a:p>
          </p:txBody>
        </p:sp>
      </p:grpSp>
      <p:grpSp>
        <p:nvGrpSpPr>
          <p:cNvPr id="54" name="组合 53"/>
          <p:cNvGrpSpPr/>
          <p:nvPr/>
        </p:nvGrpSpPr>
        <p:grpSpPr>
          <a:xfrm rot="16200000">
            <a:off x="1361015" y="3407200"/>
            <a:ext cx="3631146" cy="608965"/>
            <a:chOff x="8303346" y="3151651"/>
            <a:chExt cx="2723415" cy="601637"/>
          </a:xfrm>
        </p:grpSpPr>
        <p:sp>
          <p:nvSpPr>
            <p:cNvPr id="55" name="Line 128"/>
            <p:cNvSpPr>
              <a:spLocks noChangeShapeType="1"/>
            </p:cNvSpPr>
            <p:nvPr>
              <p:custDataLst>
                <p:tags r:id="rId13"/>
              </p:custDataLst>
            </p:nvPr>
          </p:nvSpPr>
          <p:spPr bwMode="auto">
            <a:xfrm>
              <a:off x="9702801" y="3151651"/>
              <a:ext cx="0" cy="579678"/>
            </a:xfrm>
            <a:prstGeom prst="line">
              <a:avLst/>
            </a:prstGeom>
            <a:noFill/>
            <a:ln w="9525" cap="flat">
              <a:solidFill>
                <a:schemeClr val="tx1">
                  <a:lumMod val="50000"/>
                  <a:lumOff val="50000"/>
                </a:schemeClr>
              </a:solidFill>
              <a:prstDash val="solid"/>
              <a:miter lim="800000"/>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
              <a:endParaRPr lang="zh-CN" altLang="en-US" sz="2135">
                <a:solidFill>
                  <a:schemeClr val="tx1">
                    <a:lumMod val="50000"/>
                    <a:lumOff val="50000"/>
                  </a:schemeClr>
                </a:solidFill>
                <a:latin typeface="微软雅黑" panose="020B0503020204020204" charset="-122"/>
                <a:ea typeface="微软雅黑" panose="020B0503020204020204" charset="-122"/>
              </a:endParaRPr>
            </a:p>
          </p:txBody>
        </p:sp>
        <p:sp>
          <p:nvSpPr>
            <p:cNvPr id="91" name="Line 129"/>
            <p:cNvSpPr>
              <a:spLocks noChangeShapeType="1"/>
            </p:cNvSpPr>
            <p:nvPr>
              <p:custDataLst>
                <p:tags r:id="rId14"/>
              </p:custDataLst>
            </p:nvPr>
          </p:nvSpPr>
          <p:spPr bwMode="auto">
            <a:xfrm flipH="1" flipV="1">
              <a:off x="8303508" y="3486033"/>
              <a:ext cx="2722776" cy="7528"/>
            </a:xfrm>
            <a:prstGeom prst="line">
              <a:avLst/>
            </a:prstGeom>
            <a:noFill/>
            <a:ln w="9525" cap="flat">
              <a:solidFill>
                <a:schemeClr val="tx1">
                  <a:lumMod val="50000"/>
                  <a:lumOff val="50000"/>
                </a:schemeClr>
              </a:solidFill>
              <a:prstDash val="solid"/>
              <a:miter lim="800000"/>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
              <a:endParaRPr lang="zh-CN" altLang="en-US" sz="2135">
                <a:solidFill>
                  <a:schemeClr val="tx1">
                    <a:lumMod val="50000"/>
                    <a:lumOff val="50000"/>
                  </a:schemeClr>
                </a:solidFill>
                <a:latin typeface="微软雅黑" panose="020B0503020204020204" charset="-122"/>
                <a:ea typeface="微软雅黑" panose="020B0503020204020204" charset="-122"/>
              </a:endParaRPr>
            </a:p>
          </p:txBody>
        </p:sp>
        <p:sp>
          <p:nvSpPr>
            <p:cNvPr id="92" name="Line 130"/>
            <p:cNvSpPr>
              <a:spLocks noChangeShapeType="1"/>
            </p:cNvSpPr>
            <p:nvPr>
              <p:custDataLst>
                <p:tags r:id="rId15"/>
              </p:custDataLst>
            </p:nvPr>
          </p:nvSpPr>
          <p:spPr bwMode="auto">
            <a:xfrm>
              <a:off x="8303346" y="3486660"/>
              <a:ext cx="476" cy="247179"/>
            </a:xfrm>
            <a:prstGeom prst="line">
              <a:avLst/>
            </a:prstGeom>
            <a:noFill/>
            <a:ln w="9525" cap="flat">
              <a:solidFill>
                <a:schemeClr val="tx1">
                  <a:lumMod val="50000"/>
                  <a:lumOff val="50000"/>
                </a:schemeClr>
              </a:solidFill>
              <a:prstDash val="solid"/>
              <a:miter lim="800000"/>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
              <a:endParaRPr lang="zh-CN" altLang="en-US" sz="2135">
                <a:solidFill>
                  <a:schemeClr val="tx1">
                    <a:lumMod val="50000"/>
                    <a:lumOff val="50000"/>
                  </a:schemeClr>
                </a:solidFill>
                <a:latin typeface="微软雅黑" panose="020B0503020204020204" charset="-122"/>
                <a:ea typeface="微软雅黑" panose="020B0503020204020204" charset="-122"/>
              </a:endParaRPr>
            </a:p>
          </p:txBody>
        </p:sp>
        <p:sp>
          <p:nvSpPr>
            <p:cNvPr id="93" name="Line 131"/>
            <p:cNvSpPr>
              <a:spLocks noChangeShapeType="1"/>
            </p:cNvSpPr>
            <p:nvPr>
              <p:custDataLst>
                <p:tags r:id="rId16"/>
              </p:custDataLst>
            </p:nvPr>
          </p:nvSpPr>
          <p:spPr bwMode="auto">
            <a:xfrm>
              <a:off x="11025808" y="3496698"/>
              <a:ext cx="953" cy="256590"/>
            </a:xfrm>
            <a:prstGeom prst="line">
              <a:avLst/>
            </a:prstGeom>
            <a:noFill/>
            <a:ln w="9525" cap="flat">
              <a:solidFill>
                <a:schemeClr val="tx1">
                  <a:lumMod val="50000"/>
                  <a:lumOff val="50000"/>
                </a:schemeClr>
              </a:solidFill>
              <a:prstDash val="solid"/>
              <a:miter lim="800000"/>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
              <a:endParaRPr lang="zh-CN" altLang="en-US" sz="2135">
                <a:solidFill>
                  <a:schemeClr val="tx1">
                    <a:lumMod val="50000"/>
                    <a:lumOff val="50000"/>
                  </a:schemeClr>
                </a:solidFill>
                <a:latin typeface="微软雅黑" panose="020B0503020204020204" charset="-122"/>
                <a:ea typeface="微软雅黑" panose="020B0503020204020204" charset="-122"/>
              </a:endParaRPr>
            </a:p>
          </p:txBody>
        </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文本框 22"/>
          <p:cNvSpPr>
            <a:spLocks noChangeArrowheads="1"/>
          </p:cNvSpPr>
          <p:nvPr/>
        </p:nvSpPr>
        <p:spPr bwMode="auto">
          <a:xfrm>
            <a:off x="3969385" y="200660"/>
            <a:ext cx="6579870" cy="521970"/>
          </a:xfrm>
          <a:prstGeom prst="rect">
            <a:avLst/>
          </a:prstGeom>
          <a:noFill/>
          <a:ln w="9525">
            <a:noFill/>
            <a:miter lim="800000"/>
          </a:ln>
        </p:spPr>
        <p:txBody>
          <a:bodyPr wrap="square">
            <a:spAutoFit/>
          </a:bodyPr>
          <a:lstStyle/>
          <a:p>
            <a:r>
              <a:rPr lang="en-US" altLang="zh-CN" sz="2800" b="1" dirty="0">
                <a:solidFill>
                  <a:srgbClr val="0070C0"/>
                </a:solidFill>
                <a:latin typeface="微软雅黑" panose="020B0503020204020204" charset="-122"/>
                <a:ea typeface="微软雅黑" panose="020B0503020204020204" charset="-122"/>
                <a:sym typeface="微软雅黑" panose="020B0503020204020204" charset="-122"/>
              </a:rPr>
              <a:t>17.</a:t>
            </a:r>
            <a:r>
              <a:rPr lang="zh-CN" sz="2800" b="1" dirty="0">
                <a:solidFill>
                  <a:srgbClr val="0070C0"/>
                </a:solidFill>
                <a:latin typeface="微软雅黑" panose="020B0503020204020204" charset="-122"/>
                <a:ea typeface="微软雅黑" panose="020B0503020204020204" charset="-122"/>
                <a:sym typeface="微软雅黑" panose="020B0503020204020204" charset="-122"/>
              </a:rPr>
              <a:t>安全生产标准化管理体系考核</a:t>
            </a:r>
            <a:endParaRPr lang="zh-CN" sz="2800" b="1" dirty="0">
              <a:solidFill>
                <a:srgbClr val="0070C0"/>
              </a:solidFill>
              <a:latin typeface="微软雅黑" panose="020B0503020204020204" charset="-122"/>
              <a:ea typeface="微软雅黑" panose="020B0503020204020204" charset="-122"/>
              <a:sym typeface="微软雅黑" panose="020B0503020204020204" charset="-122"/>
            </a:endParaRPr>
          </a:p>
        </p:txBody>
      </p:sp>
      <p:sp>
        <p:nvSpPr>
          <p:cNvPr id="8" name="object 2"/>
          <p:cNvSpPr/>
          <p:nvPr/>
        </p:nvSpPr>
        <p:spPr>
          <a:xfrm>
            <a:off x="0" y="6429755"/>
            <a:ext cx="12192000" cy="428244"/>
          </a:xfrm>
          <a:prstGeom prst="rect">
            <a:avLst/>
          </a:prstGeom>
          <a:blipFill>
            <a:blip r:embed="rId1" cstate="print"/>
            <a:stretch>
              <a:fillRect/>
            </a:stretch>
          </a:blipFill>
        </p:spPr>
        <p:txBody>
          <a:bodyPr wrap="square" lIns="0" tIns="0" rIns="0" bIns="0" rtlCol="0"/>
          <a:p/>
        </p:txBody>
      </p:sp>
      <p:sp>
        <p:nvSpPr>
          <p:cNvPr id="9" name="object 3"/>
          <p:cNvSpPr/>
          <p:nvPr/>
        </p:nvSpPr>
        <p:spPr>
          <a:xfrm>
            <a:off x="0" y="338455"/>
            <a:ext cx="3324860" cy="474980"/>
          </a:xfrm>
          <a:custGeom>
            <a:avLst/>
            <a:gdLst/>
            <a:ahLst/>
            <a:cxnLst/>
            <a:rect l="l" t="t" r="r" b="b"/>
            <a:pathLst>
              <a:path w="2438400" h="474980">
                <a:moveTo>
                  <a:pt x="0" y="474472"/>
                </a:moveTo>
                <a:lnTo>
                  <a:pt x="2438400" y="474472"/>
                </a:lnTo>
                <a:lnTo>
                  <a:pt x="2438400" y="0"/>
                </a:lnTo>
                <a:lnTo>
                  <a:pt x="0" y="0"/>
                </a:lnTo>
                <a:lnTo>
                  <a:pt x="0" y="474472"/>
                </a:lnTo>
                <a:close/>
              </a:path>
            </a:pathLst>
          </a:custGeom>
          <a:solidFill>
            <a:srgbClr val="2D75B6"/>
          </a:solidFill>
        </p:spPr>
        <p:txBody>
          <a:bodyPr wrap="square" lIns="0" tIns="0" rIns="0" bIns="0" rtlCol="0"/>
          <a:p/>
        </p:txBody>
      </p:sp>
      <p:sp>
        <p:nvSpPr>
          <p:cNvPr id="10" name="object 5"/>
          <p:cNvSpPr/>
          <p:nvPr/>
        </p:nvSpPr>
        <p:spPr>
          <a:xfrm>
            <a:off x="3324860" y="338200"/>
            <a:ext cx="586740" cy="490855"/>
          </a:xfrm>
          <a:custGeom>
            <a:avLst/>
            <a:gdLst/>
            <a:ahLst/>
            <a:cxnLst/>
            <a:rect l="l" t="t" r="r" b="b"/>
            <a:pathLst>
              <a:path w="586739" h="490855">
                <a:moveTo>
                  <a:pt x="586739" y="490728"/>
                </a:moveTo>
                <a:lnTo>
                  <a:pt x="0" y="490728"/>
                </a:lnTo>
                <a:lnTo>
                  <a:pt x="0" y="0"/>
                </a:lnTo>
                <a:lnTo>
                  <a:pt x="586739" y="490728"/>
                </a:lnTo>
                <a:close/>
              </a:path>
            </a:pathLst>
          </a:custGeom>
          <a:solidFill>
            <a:srgbClr val="2D75B6"/>
          </a:solidFill>
        </p:spPr>
        <p:txBody>
          <a:bodyPr wrap="square" lIns="0" tIns="0" rIns="0" bIns="0" rtlCol="0"/>
          <a:p/>
        </p:txBody>
      </p:sp>
      <p:sp>
        <p:nvSpPr>
          <p:cNvPr id="11" name="object 6"/>
          <p:cNvSpPr/>
          <p:nvPr/>
        </p:nvSpPr>
        <p:spPr>
          <a:xfrm>
            <a:off x="0" y="850900"/>
            <a:ext cx="12192000" cy="0"/>
          </a:xfrm>
          <a:custGeom>
            <a:avLst/>
            <a:gdLst/>
            <a:ahLst/>
            <a:cxnLst/>
            <a:rect l="l" t="t" r="r" b="b"/>
            <a:pathLst>
              <a:path w="12192000">
                <a:moveTo>
                  <a:pt x="0" y="0"/>
                </a:moveTo>
                <a:lnTo>
                  <a:pt x="12192000" y="0"/>
                </a:lnTo>
              </a:path>
            </a:pathLst>
          </a:custGeom>
          <a:ln w="76200">
            <a:solidFill>
              <a:srgbClr val="BEBEBE"/>
            </a:solidFill>
          </a:ln>
        </p:spPr>
        <p:txBody>
          <a:bodyPr wrap="square" lIns="0" tIns="0" rIns="0" bIns="0" rtlCol="0"/>
          <a:p/>
        </p:txBody>
      </p:sp>
      <p:graphicFrame>
        <p:nvGraphicFramePr>
          <p:cNvPr id="4" name="图示 3"/>
          <p:cNvGraphicFramePr/>
          <p:nvPr>
            <p:custDataLst>
              <p:tags r:id="rId2"/>
            </p:custDataLst>
          </p:nvPr>
        </p:nvGraphicFramePr>
        <p:xfrm>
          <a:off x="1000125" y="1428750"/>
          <a:ext cx="10215880" cy="44456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文本框 22"/>
          <p:cNvSpPr>
            <a:spLocks noChangeArrowheads="1"/>
          </p:cNvSpPr>
          <p:nvPr/>
        </p:nvSpPr>
        <p:spPr bwMode="auto">
          <a:xfrm>
            <a:off x="3969385" y="200660"/>
            <a:ext cx="6579870" cy="521970"/>
          </a:xfrm>
          <a:prstGeom prst="rect">
            <a:avLst/>
          </a:prstGeom>
          <a:noFill/>
          <a:ln w="9525">
            <a:noFill/>
            <a:miter lim="800000"/>
          </a:ln>
        </p:spPr>
        <p:txBody>
          <a:bodyPr wrap="square">
            <a:spAutoFit/>
          </a:bodyPr>
          <a:lstStyle/>
          <a:p>
            <a:r>
              <a:rPr lang="en-US" altLang="zh-CN" sz="2800" b="1" dirty="0">
                <a:solidFill>
                  <a:srgbClr val="0070C0"/>
                </a:solidFill>
                <a:latin typeface="微软雅黑" panose="020B0503020204020204" charset="-122"/>
                <a:ea typeface="微软雅黑" panose="020B0503020204020204" charset="-122"/>
                <a:sym typeface="微软雅黑" panose="020B0503020204020204" charset="-122"/>
              </a:rPr>
              <a:t>17.</a:t>
            </a:r>
            <a:r>
              <a:rPr lang="zh-CN" sz="2800" b="1" dirty="0">
                <a:solidFill>
                  <a:srgbClr val="0070C0"/>
                </a:solidFill>
                <a:latin typeface="微软雅黑" panose="020B0503020204020204" charset="-122"/>
                <a:ea typeface="微软雅黑" panose="020B0503020204020204" charset="-122"/>
                <a:sym typeface="微软雅黑" panose="020B0503020204020204" charset="-122"/>
              </a:rPr>
              <a:t>安全生产标准化管理体系考核</a:t>
            </a:r>
            <a:endParaRPr lang="zh-CN" sz="2800" b="1" dirty="0">
              <a:solidFill>
                <a:srgbClr val="0070C0"/>
              </a:solidFill>
              <a:latin typeface="微软雅黑" panose="020B0503020204020204" charset="-122"/>
              <a:ea typeface="微软雅黑" panose="020B0503020204020204" charset="-122"/>
              <a:sym typeface="微软雅黑" panose="020B0503020204020204" charset="-122"/>
            </a:endParaRPr>
          </a:p>
        </p:txBody>
      </p:sp>
      <p:sp>
        <p:nvSpPr>
          <p:cNvPr id="8" name="object 2"/>
          <p:cNvSpPr/>
          <p:nvPr/>
        </p:nvSpPr>
        <p:spPr>
          <a:xfrm>
            <a:off x="0" y="6429755"/>
            <a:ext cx="12192000" cy="428244"/>
          </a:xfrm>
          <a:prstGeom prst="rect">
            <a:avLst/>
          </a:prstGeom>
          <a:blipFill>
            <a:blip r:embed="rId1" cstate="print"/>
            <a:stretch>
              <a:fillRect/>
            </a:stretch>
          </a:blipFill>
        </p:spPr>
        <p:txBody>
          <a:bodyPr wrap="square" lIns="0" tIns="0" rIns="0" bIns="0" rtlCol="0"/>
          <a:p/>
        </p:txBody>
      </p:sp>
      <p:sp>
        <p:nvSpPr>
          <p:cNvPr id="9" name="object 3"/>
          <p:cNvSpPr/>
          <p:nvPr/>
        </p:nvSpPr>
        <p:spPr>
          <a:xfrm>
            <a:off x="0" y="338455"/>
            <a:ext cx="3324860" cy="474980"/>
          </a:xfrm>
          <a:custGeom>
            <a:avLst/>
            <a:gdLst/>
            <a:ahLst/>
            <a:cxnLst/>
            <a:rect l="l" t="t" r="r" b="b"/>
            <a:pathLst>
              <a:path w="2438400" h="474980">
                <a:moveTo>
                  <a:pt x="0" y="474472"/>
                </a:moveTo>
                <a:lnTo>
                  <a:pt x="2438400" y="474472"/>
                </a:lnTo>
                <a:lnTo>
                  <a:pt x="2438400" y="0"/>
                </a:lnTo>
                <a:lnTo>
                  <a:pt x="0" y="0"/>
                </a:lnTo>
                <a:lnTo>
                  <a:pt x="0" y="474472"/>
                </a:lnTo>
                <a:close/>
              </a:path>
            </a:pathLst>
          </a:custGeom>
          <a:solidFill>
            <a:srgbClr val="2D75B6"/>
          </a:solidFill>
        </p:spPr>
        <p:txBody>
          <a:bodyPr wrap="square" lIns="0" tIns="0" rIns="0" bIns="0" rtlCol="0"/>
          <a:p/>
        </p:txBody>
      </p:sp>
      <p:sp>
        <p:nvSpPr>
          <p:cNvPr id="10" name="object 5"/>
          <p:cNvSpPr/>
          <p:nvPr/>
        </p:nvSpPr>
        <p:spPr>
          <a:xfrm>
            <a:off x="3324860" y="338200"/>
            <a:ext cx="586740" cy="490855"/>
          </a:xfrm>
          <a:custGeom>
            <a:avLst/>
            <a:gdLst/>
            <a:ahLst/>
            <a:cxnLst/>
            <a:rect l="l" t="t" r="r" b="b"/>
            <a:pathLst>
              <a:path w="586739" h="490855">
                <a:moveTo>
                  <a:pt x="586739" y="490728"/>
                </a:moveTo>
                <a:lnTo>
                  <a:pt x="0" y="490728"/>
                </a:lnTo>
                <a:lnTo>
                  <a:pt x="0" y="0"/>
                </a:lnTo>
                <a:lnTo>
                  <a:pt x="586739" y="490728"/>
                </a:lnTo>
                <a:close/>
              </a:path>
            </a:pathLst>
          </a:custGeom>
          <a:solidFill>
            <a:srgbClr val="2D75B6"/>
          </a:solidFill>
        </p:spPr>
        <p:txBody>
          <a:bodyPr wrap="square" lIns="0" tIns="0" rIns="0" bIns="0" rtlCol="0"/>
          <a:p/>
        </p:txBody>
      </p:sp>
      <p:sp>
        <p:nvSpPr>
          <p:cNvPr id="11" name="object 6"/>
          <p:cNvSpPr/>
          <p:nvPr/>
        </p:nvSpPr>
        <p:spPr>
          <a:xfrm>
            <a:off x="0" y="850900"/>
            <a:ext cx="12192000" cy="0"/>
          </a:xfrm>
          <a:custGeom>
            <a:avLst/>
            <a:gdLst/>
            <a:ahLst/>
            <a:cxnLst/>
            <a:rect l="l" t="t" r="r" b="b"/>
            <a:pathLst>
              <a:path w="12192000">
                <a:moveTo>
                  <a:pt x="0" y="0"/>
                </a:moveTo>
                <a:lnTo>
                  <a:pt x="12192000" y="0"/>
                </a:lnTo>
              </a:path>
            </a:pathLst>
          </a:custGeom>
          <a:ln w="76200">
            <a:solidFill>
              <a:srgbClr val="BEBEBE"/>
            </a:solidFill>
          </a:ln>
        </p:spPr>
        <p:txBody>
          <a:bodyPr wrap="square" lIns="0" tIns="0" rIns="0" bIns="0" rtlCol="0"/>
          <a:p/>
        </p:txBody>
      </p:sp>
      <p:sp>
        <p:nvSpPr>
          <p:cNvPr id="14" name="流程图: 过程 13"/>
          <p:cNvSpPr/>
          <p:nvPr/>
        </p:nvSpPr>
        <p:spPr>
          <a:xfrm>
            <a:off x="299085" y="1432560"/>
            <a:ext cx="1143000" cy="430530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solidFill>
                <a:srgbClr val="FF9D00"/>
              </a:solidFill>
            </a:endParaRPr>
          </a:p>
          <a:p>
            <a:pPr algn="ctr">
              <a:lnSpc>
                <a:spcPct val="180000"/>
              </a:lnSpc>
            </a:pPr>
            <a:r>
              <a:rPr lang="zh-CN" altLang="en-US" sz="2400">
                <a:solidFill>
                  <a:srgbClr val="FF9D00"/>
                </a:solidFill>
              </a:rPr>
              <a:t>安全生产标准化管理体系考核</a:t>
            </a:r>
            <a:endParaRPr lang="zh-CN" altLang="en-US" sz="2400">
              <a:solidFill>
                <a:srgbClr val="FF9D00"/>
              </a:solidFill>
            </a:endParaRPr>
          </a:p>
        </p:txBody>
      </p:sp>
      <p:cxnSp>
        <p:nvCxnSpPr>
          <p:cNvPr id="15" name="直接连接符 14"/>
          <p:cNvCxnSpPr>
            <a:stCxn id="14" idx="3"/>
          </p:cNvCxnSpPr>
          <p:nvPr/>
        </p:nvCxnSpPr>
        <p:spPr>
          <a:xfrm>
            <a:off x="1442085" y="3585210"/>
            <a:ext cx="424815" cy="5715"/>
          </a:xfrm>
          <a:prstGeom prst="line">
            <a:avLst/>
          </a:prstGeom>
          <a:ln w="38100"/>
        </p:spPr>
        <p:style>
          <a:lnRef idx="3">
            <a:schemeClr val="accent1"/>
          </a:lnRef>
          <a:fillRef idx="0">
            <a:schemeClr val="accent1"/>
          </a:fillRef>
          <a:effectRef idx="2">
            <a:schemeClr val="accent1"/>
          </a:effectRef>
          <a:fontRef idx="minor">
            <a:schemeClr val="tx1"/>
          </a:fontRef>
        </p:style>
      </p:cxnSp>
      <p:cxnSp>
        <p:nvCxnSpPr>
          <p:cNvPr id="16" name="直接连接符 15"/>
          <p:cNvCxnSpPr/>
          <p:nvPr/>
        </p:nvCxnSpPr>
        <p:spPr>
          <a:xfrm flipH="1">
            <a:off x="1847850" y="1783715"/>
            <a:ext cx="17780" cy="3820795"/>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7" name="矩形 16"/>
          <p:cNvSpPr/>
          <p:nvPr/>
        </p:nvSpPr>
        <p:spPr>
          <a:xfrm>
            <a:off x="2415540" y="1183005"/>
            <a:ext cx="8780780" cy="1224280"/>
          </a:xfrm>
          <a:prstGeom prst="rect">
            <a:avLst/>
          </a:prstGeom>
          <a:solidFill>
            <a:schemeClr val="accent1">
              <a:lumMod val="60000"/>
              <a:lumOff val="40000"/>
            </a:schemeClr>
          </a:solidFill>
          <a:ln w="12700">
            <a:solidFill>
              <a:schemeClr val="accent1">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scene3d>
              <a:camera prst="orthographicFront"/>
              <a:lightRig rig="threePt" dir="t"/>
            </a:scene3d>
          </a:bodyPr>
          <a:p>
            <a:pPr eaLnBrk="0" hangingPunct="0">
              <a:lnSpc>
                <a:spcPct val="120000"/>
              </a:lnSpc>
              <a:spcBef>
                <a:spcPts val="0"/>
              </a:spcBef>
              <a:spcAft>
                <a:spcPts val="0"/>
              </a:spcAft>
            </a:pPr>
            <a:r>
              <a:rPr sz="1600" b="1" dirty="0">
                <a:solidFill>
                  <a:schemeClr val="tx1"/>
                </a:solidFill>
                <a:latin typeface="仿宋" panose="02010609060101010101" charset="-122"/>
                <a:ea typeface="仿宋" panose="02010609060101010101" charset="-122"/>
                <a:cs typeface="仿宋" panose="02010609060101010101" charset="-122"/>
                <a:sym typeface="+mn-ea"/>
              </a:rPr>
              <a:t>矿井月度自查</a:t>
            </a:r>
            <a:r>
              <a:rPr lang="zh-CN" sz="1600" b="1" dirty="0">
                <a:solidFill>
                  <a:schemeClr val="tx1"/>
                </a:solidFill>
                <a:latin typeface="仿宋" panose="02010609060101010101" charset="-122"/>
                <a:ea typeface="仿宋" panose="02010609060101010101" charset="-122"/>
                <a:cs typeface="仿宋" panose="02010609060101010101" charset="-122"/>
                <a:sym typeface="+mn-ea"/>
              </a:rPr>
              <a:t>：</a:t>
            </a:r>
            <a:r>
              <a:rPr sz="1600" b="1" dirty="0">
                <a:solidFill>
                  <a:schemeClr val="tx1"/>
                </a:solidFill>
                <a:latin typeface="仿宋" panose="02010609060101010101" charset="-122"/>
                <a:ea typeface="仿宋" panose="02010609060101010101" charset="-122"/>
                <a:cs typeface="仿宋" panose="02010609060101010101" charset="-122"/>
                <a:sym typeface="+mn-ea"/>
              </a:rPr>
              <a:t>月度内，专业考核评分未达到一级标准的（低于90分），除按原规定扣除安全生产标准化结构工资外，另给予责任单位党政负责人、队长绩效工资各扣除1000元；连续两个月未达标的，各扣除绩效工资2000元；连续三个月未达标的，各扣除绩效工资3000元；如以后每月都未达标，则均按扣除绩效工资3000元进行考核。</a:t>
            </a:r>
            <a:endParaRPr sz="1600" b="1" dirty="0">
              <a:solidFill>
                <a:schemeClr val="tx1"/>
              </a:solidFill>
              <a:latin typeface="仿宋" panose="02010609060101010101" charset="-122"/>
              <a:ea typeface="仿宋" panose="02010609060101010101" charset="-122"/>
              <a:cs typeface="仿宋" panose="02010609060101010101" charset="-122"/>
              <a:sym typeface="+mn-ea"/>
            </a:endParaRPr>
          </a:p>
        </p:txBody>
      </p:sp>
      <p:sp>
        <p:nvSpPr>
          <p:cNvPr id="18" name="矩形 17"/>
          <p:cNvSpPr/>
          <p:nvPr/>
        </p:nvSpPr>
        <p:spPr>
          <a:xfrm>
            <a:off x="2379980" y="4901565"/>
            <a:ext cx="8799830" cy="1470025"/>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eaLnBrk="0" hangingPunct="0">
              <a:lnSpc>
                <a:spcPct val="120000"/>
              </a:lnSpc>
              <a:spcBef>
                <a:spcPts val="0"/>
              </a:spcBef>
              <a:spcAft>
                <a:spcPts val="0"/>
              </a:spcAft>
              <a:buClrTx/>
              <a:buSzTx/>
              <a:buNone/>
              <a:tabLst>
                <a:tab pos="8521700" algn="r"/>
              </a:tabLst>
            </a:pPr>
            <a:r>
              <a:rPr sz="1600" b="1" dirty="0">
                <a:solidFill>
                  <a:schemeClr val="tx1"/>
                </a:solidFill>
                <a:latin typeface="仿宋" panose="02010609060101010101" charset="-122"/>
                <a:ea typeface="仿宋" panose="02010609060101010101" charset="-122"/>
                <a:cs typeface="仿宋" panose="02010609060101010101" charset="-122"/>
                <a:sym typeface="+mn-ea"/>
              </a:rPr>
              <a:t>省级以上监管监察部门</a:t>
            </a:r>
            <a:r>
              <a:rPr lang="zh-CN" sz="1600" b="1" dirty="0">
                <a:solidFill>
                  <a:schemeClr val="tx1"/>
                </a:solidFill>
                <a:latin typeface="仿宋" panose="02010609060101010101" charset="-122"/>
                <a:ea typeface="仿宋" panose="02010609060101010101" charset="-122"/>
                <a:cs typeface="仿宋" panose="02010609060101010101" charset="-122"/>
                <a:sym typeface="+mn-ea"/>
              </a:rPr>
              <a:t>：</a:t>
            </a:r>
            <a:r>
              <a:rPr sz="1600" b="1" dirty="0">
                <a:solidFill>
                  <a:schemeClr val="tx1"/>
                </a:solidFill>
                <a:latin typeface="仿宋" panose="02010609060101010101" charset="-122"/>
                <a:ea typeface="仿宋" panose="02010609060101010101" charset="-122"/>
                <a:cs typeface="仿宋" panose="02010609060101010101" charset="-122"/>
                <a:sym typeface="+mn-ea"/>
              </a:rPr>
              <a:t>专业考核评分未达到一级标准的（低于90分），全额扣除责任单位当月安全生产标准化工资，并给予责任单位党政负责人扣除绩效工资10000元；分管副职、队长、具体业务负责人扣除绩效工资各5000元；其他管技人员根据工资系数进行相应处罚（专业内涉及多个单位的，根据考核结果按专业权重追究相关单位责任）。</a:t>
            </a:r>
            <a:r>
              <a:rPr lang="zh-CN" sz="1600" b="1" dirty="0">
                <a:solidFill>
                  <a:schemeClr val="tx1"/>
                </a:solidFill>
                <a:latin typeface="仿宋" panose="02010609060101010101" charset="-122"/>
                <a:ea typeface="仿宋" panose="02010609060101010101" charset="-122"/>
                <a:cs typeface="仿宋" panose="02010609060101010101" charset="-122"/>
                <a:sym typeface="+mn-ea"/>
              </a:rPr>
              <a:t>情节严重的给予行政处理，直至降级处分。</a:t>
            </a:r>
            <a:endParaRPr lang="zh-CN" sz="1600" b="1" dirty="0">
              <a:solidFill>
                <a:schemeClr val="tx1"/>
              </a:solidFill>
              <a:latin typeface="仿宋" panose="02010609060101010101" charset="-122"/>
              <a:ea typeface="仿宋" panose="02010609060101010101" charset="-122"/>
              <a:cs typeface="仿宋" panose="02010609060101010101" charset="-122"/>
              <a:sym typeface="+mn-ea"/>
            </a:endParaRPr>
          </a:p>
        </p:txBody>
      </p:sp>
      <p:cxnSp>
        <p:nvCxnSpPr>
          <p:cNvPr id="19" name="直接连接符 18"/>
          <p:cNvCxnSpPr/>
          <p:nvPr/>
        </p:nvCxnSpPr>
        <p:spPr>
          <a:xfrm flipH="1">
            <a:off x="1847850" y="1798955"/>
            <a:ext cx="56134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 name="矩形 1"/>
          <p:cNvSpPr/>
          <p:nvPr/>
        </p:nvSpPr>
        <p:spPr>
          <a:xfrm>
            <a:off x="2415540" y="2602230"/>
            <a:ext cx="8764270" cy="1950085"/>
          </a:xfrm>
          <a:prstGeom prst="rect">
            <a:avLst/>
          </a:prstGeom>
          <a:solidFill>
            <a:schemeClr val="accent1">
              <a:lumMod val="40000"/>
              <a:lumOff val="60000"/>
            </a:schemeClr>
          </a:solidFill>
          <a:ln w="12700">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scene3d>
              <a:camera prst="orthographicFront"/>
              <a:lightRig rig="threePt" dir="t"/>
            </a:scene3d>
          </a:bodyPr>
          <a:p>
            <a:pPr lvl="0" algn="l" eaLnBrk="0" hangingPunct="0">
              <a:lnSpc>
                <a:spcPct val="120000"/>
              </a:lnSpc>
              <a:spcBef>
                <a:spcPts val="0"/>
              </a:spcBef>
              <a:spcAft>
                <a:spcPts val="0"/>
              </a:spcAft>
              <a:buClrTx/>
              <a:buSzTx/>
              <a:buFontTx/>
              <a:buNone/>
            </a:pPr>
            <a:r>
              <a:rPr lang="zh-CN" altLang="en-US" sz="1600" b="1" dirty="0">
                <a:solidFill>
                  <a:schemeClr val="tx1"/>
                </a:solidFill>
                <a:latin typeface="仿宋" panose="02010609060101010101" charset="-122"/>
                <a:ea typeface="仿宋" panose="02010609060101010101" charset="-122"/>
                <a:cs typeface="仿宋" panose="02010609060101010101" charset="-122"/>
                <a:sym typeface="+mn-ea"/>
              </a:rPr>
              <a:t>集团公司季度检查：季度内，在集团公司安全生产标准化检查中，专业考核评分未达到一级标准的（低于90分），扣除责任单位当月安全生产标准化工资的20%，并分别给予单位党政负责人、队长、具体业务负责人扣除绩效工资各2000元；其他管技人员根据工资系数进行相应处罚（专业内涉及多个单位的，根据考核结果按专业权重追究相关单位责任）；未达到一级标准，达到安全生产标准化二级标准的，扣除责任单位队长及以上管技人员的集团公司人均奖励，其余人员正常发放。</a:t>
            </a:r>
            <a:endParaRPr lang="zh-CN" altLang="en-US" sz="1600" b="1" dirty="0">
              <a:solidFill>
                <a:schemeClr val="tx1"/>
              </a:solidFill>
              <a:latin typeface="仿宋" panose="02010609060101010101" charset="-122"/>
              <a:ea typeface="仿宋" panose="02010609060101010101" charset="-122"/>
              <a:cs typeface="仿宋" panose="02010609060101010101" charset="-122"/>
              <a:sym typeface="+mn-ea"/>
            </a:endParaRPr>
          </a:p>
        </p:txBody>
      </p:sp>
      <p:cxnSp>
        <p:nvCxnSpPr>
          <p:cNvPr id="7" name="直接连接符 6"/>
          <p:cNvCxnSpPr/>
          <p:nvPr/>
        </p:nvCxnSpPr>
        <p:spPr>
          <a:xfrm flipH="1">
            <a:off x="1866900" y="3583305"/>
            <a:ext cx="548005" cy="190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flipH="1" flipV="1">
            <a:off x="1830070" y="5604510"/>
            <a:ext cx="549910" cy="1270"/>
          </a:xfrm>
          <a:prstGeom prst="line">
            <a:avLst/>
          </a:prstGeom>
          <a:ln w="38100"/>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6429755"/>
            <a:ext cx="12192000" cy="428244"/>
          </a:xfrm>
          <a:prstGeom prst="rect">
            <a:avLst/>
          </a:prstGeom>
          <a:blipFill>
            <a:blip r:embed="rId1" cstate="print"/>
            <a:stretch>
              <a:fillRect/>
            </a:stretch>
          </a:blipFill>
        </p:spPr>
        <p:txBody>
          <a:bodyPr wrap="square" lIns="0" tIns="0" rIns="0" bIns="0" rtlCol="0"/>
          <a:lstStyle/>
          <a:p/>
        </p:txBody>
      </p:sp>
      <p:sp>
        <p:nvSpPr>
          <p:cNvPr id="3" name="object 3"/>
          <p:cNvSpPr/>
          <p:nvPr/>
        </p:nvSpPr>
        <p:spPr>
          <a:xfrm>
            <a:off x="0" y="338455"/>
            <a:ext cx="3324860" cy="474980"/>
          </a:xfrm>
          <a:custGeom>
            <a:avLst/>
            <a:gdLst/>
            <a:ahLst/>
            <a:cxnLst/>
            <a:rect l="l" t="t" r="r" b="b"/>
            <a:pathLst>
              <a:path w="2438400" h="474980">
                <a:moveTo>
                  <a:pt x="0" y="474472"/>
                </a:moveTo>
                <a:lnTo>
                  <a:pt x="2438400" y="474472"/>
                </a:lnTo>
                <a:lnTo>
                  <a:pt x="2438400" y="0"/>
                </a:lnTo>
                <a:lnTo>
                  <a:pt x="0" y="0"/>
                </a:lnTo>
                <a:lnTo>
                  <a:pt x="0" y="474472"/>
                </a:lnTo>
                <a:close/>
              </a:path>
            </a:pathLst>
          </a:custGeom>
          <a:solidFill>
            <a:srgbClr val="2D75B6"/>
          </a:solidFill>
        </p:spPr>
        <p:txBody>
          <a:bodyPr wrap="square" lIns="0" tIns="0" rIns="0" bIns="0" rtlCol="0"/>
          <a:lstStyle/>
          <a:p/>
        </p:txBody>
      </p:sp>
      <p:sp>
        <p:nvSpPr>
          <p:cNvPr id="5" name="object 5"/>
          <p:cNvSpPr/>
          <p:nvPr/>
        </p:nvSpPr>
        <p:spPr>
          <a:xfrm>
            <a:off x="3324860" y="338200"/>
            <a:ext cx="586740" cy="490855"/>
          </a:xfrm>
          <a:custGeom>
            <a:avLst/>
            <a:gdLst/>
            <a:ahLst/>
            <a:cxnLst/>
            <a:rect l="l" t="t" r="r" b="b"/>
            <a:pathLst>
              <a:path w="586739" h="490855">
                <a:moveTo>
                  <a:pt x="586739" y="490728"/>
                </a:moveTo>
                <a:lnTo>
                  <a:pt x="0" y="490728"/>
                </a:lnTo>
                <a:lnTo>
                  <a:pt x="0" y="0"/>
                </a:lnTo>
                <a:lnTo>
                  <a:pt x="586739" y="490728"/>
                </a:lnTo>
                <a:close/>
              </a:path>
            </a:pathLst>
          </a:custGeom>
          <a:solidFill>
            <a:srgbClr val="2D75B6"/>
          </a:solidFill>
        </p:spPr>
        <p:txBody>
          <a:bodyPr wrap="square" lIns="0" tIns="0" rIns="0" bIns="0" rtlCol="0"/>
          <a:lstStyle/>
          <a:p/>
        </p:txBody>
      </p:sp>
      <p:sp>
        <p:nvSpPr>
          <p:cNvPr id="6" name="object 6"/>
          <p:cNvSpPr/>
          <p:nvPr/>
        </p:nvSpPr>
        <p:spPr>
          <a:xfrm>
            <a:off x="0" y="850900"/>
            <a:ext cx="12192000" cy="0"/>
          </a:xfrm>
          <a:custGeom>
            <a:avLst/>
            <a:gdLst/>
            <a:ahLst/>
            <a:cxnLst/>
            <a:rect l="l" t="t" r="r" b="b"/>
            <a:pathLst>
              <a:path w="12192000">
                <a:moveTo>
                  <a:pt x="0" y="0"/>
                </a:moveTo>
                <a:lnTo>
                  <a:pt x="12192000" y="0"/>
                </a:lnTo>
              </a:path>
            </a:pathLst>
          </a:custGeom>
          <a:ln w="76200">
            <a:solidFill>
              <a:srgbClr val="BEBEBE"/>
            </a:solidFill>
          </a:ln>
        </p:spPr>
        <p:txBody>
          <a:bodyPr wrap="square" lIns="0" tIns="0" rIns="0" bIns="0" rtlCol="0"/>
          <a:lstStyle/>
          <a:p/>
        </p:txBody>
      </p:sp>
      <p:sp>
        <p:nvSpPr>
          <p:cNvPr id="19" name="object 19"/>
          <p:cNvSpPr/>
          <p:nvPr/>
        </p:nvSpPr>
        <p:spPr>
          <a:xfrm>
            <a:off x="761" y="761"/>
            <a:ext cx="12190730" cy="6856730"/>
          </a:xfrm>
          <a:custGeom>
            <a:avLst/>
            <a:gdLst/>
            <a:ahLst/>
            <a:cxnLst/>
            <a:rect l="l" t="t" r="r" b="b"/>
            <a:pathLst>
              <a:path w="12190730" h="6856730">
                <a:moveTo>
                  <a:pt x="0" y="0"/>
                </a:moveTo>
                <a:lnTo>
                  <a:pt x="12190476" y="0"/>
                </a:lnTo>
                <a:lnTo>
                  <a:pt x="12190476" y="6856476"/>
                </a:lnTo>
                <a:lnTo>
                  <a:pt x="0" y="6856476"/>
                </a:lnTo>
                <a:lnTo>
                  <a:pt x="0" y="0"/>
                </a:lnTo>
                <a:close/>
              </a:path>
            </a:pathLst>
          </a:custGeom>
          <a:ln w="3175">
            <a:solidFill>
              <a:srgbClr val="000000"/>
            </a:solidFill>
          </a:ln>
        </p:spPr>
        <p:txBody>
          <a:bodyPr wrap="square" lIns="0" tIns="0" rIns="0" bIns="0" rtlCol="0"/>
          <a:lstStyle/>
          <a:p/>
        </p:txBody>
      </p:sp>
      <p:sp>
        <p:nvSpPr>
          <p:cNvPr id="186378" name="Text Box 90"/>
          <p:cNvSpPr txBox="1"/>
          <p:nvPr/>
        </p:nvSpPr>
        <p:spPr>
          <a:xfrm>
            <a:off x="806450" y="960120"/>
            <a:ext cx="3315970" cy="915670"/>
          </a:xfrm>
          <a:prstGeom prst="rect">
            <a:avLst/>
          </a:prstGeom>
        </p:spPr>
        <p:style>
          <a:lnRef idx="1">
            <a:schemeClr val="accent1"/>
          </a:lnRef>
          <a:fillRef idx="3">
            <a:schemeClr val="accent1"/>
          </a:fillRef>
          <a:effectRef idx="2">
            <a:schemeClr val="accent1"/>
          </a:effectRef>
          <a:fontRef idx="minor">
            <a:schemeClr val="lt1"/>
          </a:fontRef>
        </p:style>
        <p:txBody>
          <a:bodyPr wrap="square" lIns="86853" tIns="42669" rIns="86853" bIns="42669" anchor="t">
            <a:spAutoFit/>
            <a:scene3d>
              <a:camera prst="orthographicFront"/>
              <a:lightRig rig="threePt" dir="t"/>
            </a:scene3d>
          </a:bodyPr>
          <a:lstStyle/>
          <a:p>
            <a:pPr defTabSz="796925" fontAlgn="auto">
              <a:lnSpc>
                <a:spcPct val="150000"/>
              </a:lnSpc>
              <a:buFont typeface="Arial" panose="020B0604020202020204" pitchFamily="34" charset="0"/>
            </a:pPr>
            <a:r>
              <a:rPr lang="en-US" altLang="zh-CN" sz="36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latin typeface="微软雅黑" panose="020B0503020204020204" charset="-122"/>
                <a:ea typeface="微软雅黑" panose="020B0503020204020204" charset="-122"/>
                <a:cs typeface="微软雅黑" panose="020B0503020204020204" charset="-122"/>
              </a:rPr>
              <a:t> </a:t>
            </a:r>
            <a:r>
              <a:rPr lang="zh-CN" altLang="en-US" sz="36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latin typeface="微软雅黑" panose="020B0503020204020204" charset="-122"/>
                <a:ea typeface="微软雅黑" panose="020B0503020204020204" charset="-122"/>
                <a:cs typeface="微软雅黑" panose="020B0503020204020204" charset="-122"/>
              </a:rPr>
              <a:t>四项安全考核</a:t>
            </a:r>
            <a:endParaRPr lang="zh-CN" altLang="en-US" sz="36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latin typeface="微软雅黑" panose="020B0503020204020204" charset="-122"/>
              <a:ea typeface="微软雅黑" panose="020B0503020204020204" charset="-122"/>
              <a:cs typeface="微软雅黑" panose="020B0503020204020204" charset="-122"/>
            </a:endParaRPr>
          </a:p>
        </p:txBody>
      </p:sp>
      <p:grpSp>
        <p:nvGrpSpPr>
          <p:cNvPr id="12" name="组合 59"/>
          <p:cNvGrpSpPr/>
          <p:nvPr/>
        </p:nvGrpSpPr>
        <p:grpSpPr>
          <a:xfrm>
            <a:off x="447675" y="2155825"/>
            <a:ext cx="3889375" cy="3881438"/>
            <a:chOff x="539552" y="879104"/>
            <a:chExt cx="3889078" cy="3882044"/>
          </a:xfrm>
        </p:grpSpPr>
        <p:grpSp>
          <p:nvGrpSpPr>
            <p:cNvPr id="23591" name="组合 44"/>
            <p:cNvGrpSpPr/>
            <p:nvPr/>
          </p:nvGrpSpPr>
          <p:grpSpPr>
            <a:xfrm>
              <a:off x="539552" y="879104"/>
              <a:ext cx="3889078" cy="3882044"/>
              <a:chOff x="4223057" y="1416541"/>
              <a:chExt cx="3889078" cy="3882044"/>
            </a:xfrm>
          </p:grpSpPr>
          <p:sp>
            <p:nvSpPr>
              <p:cNvPr id="46" name="任意多边形 45"/>
              <p:cNvSpPr/>
              <p:nvPr/>
            </p:nvSpPr>
            <p:spPr>
              <a:xfrm>
                <a:off x="4223057" y="1416541"/>
                <a:ext cx="3889078" cy="3882044"/>
              </a:xfrm>
              <a:custGeom>
                <a:avLst/>
                <a:gdLst>
                  <a:gd name="connsiteX0" fmla="*/ 2402150 w 4804301"/>
                  <a:gd name="connsiteY0" fmla="*/ 1321772 h 4796002"/>
                  <a:gd name="connsiteX1" fmla="*/ 1325921 w 4804301"/>
                  <a:gd name="connsiteY1" fmla="*/ 2398001 h 4796002"/>
                  <a:gd name="connsiteX2" fmla="*/ 2402150 w 4804301"/>
                  <a:gd name="connsiteY2" fmla="*/ 3474230 h 4796002"/>
                  <a:gd name="connsiteX3" fmla="*/ 3478379 w 4804301"/>
                  <a:gd name="connsiteY3" fmla="*/ 2398001 h 4796002"/>
                  <a:gd name="connsiteX4" fmla="*/ 2402150 w 4804301"/>
                  <a:gd name="connsiteY4" fmla="*/ 1321772 h 4796002"/>
                  <a:gd name="connsiteX5" fmla="*/ 1867720 w 4804301"/>
                  <a:gd name="connsiteY5" fmla="*/ 0 h 4796002"/>
                  <a:gd name="connsiteX6" fmla="*/ 2946376 w 4804301"/>
                  <a:gd name="connsiteY6" fmla="*/ 0 h 4796002"/>
                  <a:gd name="connsiteX7" fmla="*/ 3067892 w 4804301"/>
                  <a:gd name="connsiteY7" fmla="*/ 121516 h 4796002"/>
                  <a:gd name="connsiteX8" fmla="*/ 3067892 w 4804301"/>
                  <a:gd name="connsiteY8" fmla="*/ 630164 h 4796002"/>
                  <a:gd name="connsiteX9" fmla="*/ 3068338 w 4804301"/>
                  <a:gd name="connsiteY9" fmla="*/ 630164 h 4796002"/>
                  <a:gd name="connsiteX10" fmla="*/ 3067892 w 4804301"/>
                  <a:gd name="connsiteY10" fmla="*/ 638988 h 4796002"/>
                  <a:gd name="connsiteX11" fmla="*/ 3067892 w 4804301"/>
                  <a:gd name="connsiteY11" fmla="*/ 639028 h 4796002"/>
                  <a:gd name="connsiteX12" fmla="*/ 3073498 w 4804301"/>
                  <a:gd name="connsiteY12" fmla="*/ 750040 h 4796002"/>
                  <a:gd name="connsiteX13" fmla="*/ 3934981 w 4804301"/>
                  <a:gd name="connsiteY13" fmla="*/ 1702891 h 4796002"/>
                  <a:gd name="connsiteX14" fmla="*/ 4016424 w 4804301"/>
                  <a:gd name="connsiteY14" fmla="*/ 1715321 h 4796002"/>
                  <a:gd name="connsiteX15" fmla="*/ 4682785 w 4804301"/>
                  <a:gd name="connsiteY15" fmla="*/ 1715321 h 4796002"/>
                  <a:gd name="connsiteX16" fmla="*/ 4804301 w 4804301"/>
                  <a:gd name="connsiteY16" fmla="*/ 1836837 h 4796002"/>
                  <a:gd name="connsiteX17" fmla="*/ 4804301 w 4804301"/>
                  <a:gd name="connsiteY17" fmla="*/ 2915493 h 4796002"/>
                  <a:gd name="connsiteX18" fmla="*/ 4682785 w 4804301"/>
                  <a:gd name="connsiteY18" fmla="*/ 3037009 h 4796002"/>
                  <a:gd name="connsiteX19" fmla="*/ 4220533 w 4804301"/>
                  <a:gd name="connsiteY19" fmla="*/ 3037009 h 4796002"/>
                  <a:gd name="connsiteX20" fmla="*/ 4220533 w 4804301"/>
                  <a:gd name="connsiteY20" fmla="*/ 3038797 h 4796002"/>
                  <a:gd name="connsiteX21" fmla="*/ 4185125 w 4804301"/>
                  <a:gd name="connsiteY21" fmla="*/ 3037009 h 4796002"/>
                  <a:gd name="connsiteX22" fmla="*/ 4122548 w 4804301"/>
                  <a:gd name="connsiteY22" fmla="*/ 3037009 h 4796002"/>
                  <a:gd name="connsiteX23" fmla="*/ 4042806 w 4804301"/>
                  <a:gd name="connsiteY23" fmla="*/ 3041036 h 4796002"/>
                  <a:gd name="connsiteX24" fmla="*/ 3073498 w 4804301"/>
                  <a:gd name="connsiteY24" fmla="*/ 4010344 h 4796002"/>
                  <a:gd name="connsiteX25" fmla="*/ 3067892 w 4804301"/>
                  <a:gd name="connsiteY25" fmla="*/ 4121355 h 4796002"/>
                  <a:gd name="connsiteX26" fmla="*/ 3067892 w 4804301"/>
                  <a:gd name="connsiteY26" fmla="*/ 4121395 h 4796002"/>
                  <a:gd name="connsiteX27" fmla="*/ 3067931 w 4804301"/>
                  <a:gd name="connsiteY27" fmla="*/ 4122164 h 4796002"/>
                  <a:gd name="connsiteX28" fmla="*/ 3067892 w 4804301"/>
                  <a:gd name="connsiteY28" fmla="*/ 4122164 h 4796002"/>
                  <a:gd name="connsiteX29" fmla="*/ 3067892 w 4804301"/>
                  <a:gd name="connsiteY29" fmla="*/ 4674486 h 4796002"/>
                  <a:gd name="connsiteX30" fmla="*/ 2946376 w 4804301"/>
                  <a:gd name="connsiteY30" fmla="*/ 4796002 h 4796002"/>
                  <a:gd name="connsiteX31" fmla="*/ 1867720 w 4804301"/>
                  <a:gd name="connsiteY31" fmla="*/ 4796002 h 4796002"/>
                  <a:gd name="connsiteX32" fmla="*/ 1746204 w 4804301"/>
                  <a:gd name="connsiteY32" fmla="*/ 4674486 h 4796002"/>
                  <a:gd name="connsiteX33" fmla="*/ 1746204 w 4804301"/>
                  <a:gd name="connsiteY33" fmla="*/ 4118145 h 4796002"/>
                  <a:gd name="connsiteX34" fmla="*/ 1742177 w 4804301"/>
                  <a:gd name="connsiteY34" fmla="*/ 4038407 h 4796002"/>
                  <a:gd name="connsiteX35" fmla="*/ 772870 w 4804301"/>
                  <a:gd name="connsiteY35" fmla="*/ 3069100 h 4796002"/>
                  <a:gd name="connsiteX36" fmla="*/ 728533 w 4804301"/>
                  <a:gd name="connsiteY36" fmla="*/ 3066861 h 4796002"/>
                  <a:gd name="connsiteX37" fmla="*/ 728533 w 4804301"/>
                  <a:gd name="connsiteY37" fmla="*/ 3065073 h 4796002"/>
                  <a:gd name="connsiteX38" fmla="*/ 121516 w 4804301"/>
                  <a:gd name="connsiteY38" fmla="*/ 3065073 h 4796002"/>
                  <a:gd name="connsiteX39" fmla="*/ 0 w 4804301"/>
                  <a:gd name="connsiteY39" fmla="*/ 2943557 h 4796002"/>
                  <a:gd name="connsiteX40" fmla="*/ 0 w 4804301"/>
                  <a:gd name="connsiteY40" fmla="*/ 1864901 h 4796002"/>
                  <a:gd name="connsiteX41" fmla="*/ 121516 w 4804301"/>
                  <a:gd name="connsiteY41" fmla="*/ 1743385 h 4796002"/>
                  <a:gd name="connsiteX42" fmla="*/ 728533 w 4804301"/>
                  <a:gd name="connsiteY42" fmla="*/ 1743385 h 4796002"/>
                  <a:gd name="connsiteX43" fmla="*/ 728533 w 4804301"/>
                  <a:gd name="connsiteY43" fmla="*/ 1740017 h 4796002"/>
                  <a:gd name="connsiteX44" fmla="*/ 772870 w 4804301"/>
                  <a:gd name="connsiteY44" fmla="*/ 1737778 h 4796002"/>
                  <a:gd name="connsiteX45" fmla="*/ 1742852 w 4804301"/>
                  <a:gd name="connsiteY45" fmla="*/ 761619 h 4796002"/>
                  <a:gd name="connsiteX46" fmla="*/ 1746204 w 4804301"/>
                  <a:gd name="connsiteY46" fmla="*/ 690809 h 4796002"/>
                  <a:gd name="connsiteX47" fmla="*/ 1746204 w 4804301"/>
                  <a:gd name="connsiteY47" fmla="*/ 121516 h 4796002"/>
                  <a:gd name="connsiteX48" fmla="*/ 1867720 w 4804301"/>
                  <a:gd name="connsiteY48" fmla="*/ 0 h 4796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4804301" h="4796002">
                    <a:moveTo>
                      <a:pt x="2402150" y="1321772"/>
                    </a:moveTo>
                    <a:cubicBezTo>
                      <a:pt x="1807765" y="1321772"/>
                      <a:pt x="1325921" y="1803616"/>
                      <a:pt x="1325921" y="2398001"/>
                    </a:cubicBezTo>
                    <a:cubicBezTo>
                      <a:pt x="1325921" y="2992386"/>
                      <a:pt x="1807765" y="3474230"/>
                      <a:pt x="2402150" y="3474230"/>
                    </a:cubicBezTo>
                    <a:cubicBezTo>
                      <a:pt x="2996535" y="3474230"/>
                      <a:pt x="3478379" y="2992386"/>
                      <a:pt x="3478379" y="2398001"/>
                    </a:cubicBezTo>
                    <a:cubicBezTo>
                      <a:pt x="3478379" y="1803616"/>
                      <a:pt x="2996535" y="1321772"/>
                      <a:pt x="2402150" y="1321772"/>
                    </a:cubicBezTo>
                    <a:close/>
                    <a:moveTo>
                      <a:pt x="1867720" y="0"/>
                    </a:moveTo>
                    <a:lnTo>
                      <a:pt x="2946376" y="0"/>
                    </a:lnTo>
                    <a:cubicBezTo>
                      <a:pt x="3013487" y="0"/>
                      <a:pt x="3067892" y="54405"/>
                      <a:pt x="3067892" y="121516"/>
                    </a:cubicBezTo>
                    <a:lnTo>
                      <a:pt x="3067892" y="630164"/>
                    </a:lnTo>
                    <a:lnTo>
                      <a:pt x="3068338" y="630164"/>
                    </a:lnTo>
                    <a:lnTo>
                      <a:pt x="3067892" y="638988"/>
                    </a:lnTo>
                    <a:lnTo>
                      <a:pt x="3067892" y="639028"/>
                    </a:lnTo>
                    <a:lnTo>
                      <a:pt x="3073498" y="750040"/>
                    </a:lnTo>
                    <a:cubicBezTo>
                      <a:pt x="3121694" y="1224622"/>
                      <a:pt x="3475481" y="1608864"/>
                      <a:pt x="3934981" y="1702891"/>
                    </a:cubicBezTo>
                    <a:lnTo>
                      <a:pt x="4016424" y="1715321"/>
                    </a:lnTo>
                    <a:lnTo>
                      <a:pt x="4682785" y="1715321"/>
                    </a:lnTo>
                    <a:cubicBezTo>
                      <a:pt x="4749896" y="1715321"/>
                      <a:pt x="4804301" y="1769726"/>
                      <a:pt x="4804301" y="1836837"/>
                    </a:cubicBezTo>
                    <a:lnTo>
                      <a:pt x="4804301" y="2915493"/>
                    </a:lnTo>
                    <a:cubicBezTo>
                      <a:pt x="4804301" y="2982604"/>
                      <a:pt x="4749896" y="3037009"/>
                      <a:pt x="4682785" y="3037009"/>
                    </a:cubicBezTo>
                    <a:lnTo>
                      <a:pt x="4220533" y="3037009"/>
                    </a:lnTo>
                    <a:lnTo>
                      <a:pt x="4220533" y="3038797"/>
                    </a:lnTo>
                    <a:lnTo>
                      <a:pt x="4185125" y="3037009"/>
                    </a:lnTo>
                    <a:lnTo>
                      <a:pt x="4122548" y="3037009"/>
                    </a:lnTo>
                    <a:lnTo>
                      <a:pt x="4042806" y="3041036"/>
                    </a:lnTo>
                    <a:cubicBezTo>
                      <a:pt x="3531717" y="3092940"/>
                      <a:pt x="3125402" y="3499255"/>
                      <a:pt x="3073498" y="4010344"/>
                    </a:cubicBezTo>
                    <a:lnTo>
                      <a:pt x="3067892" y="4121355"/>
                    </a:lnTo>
                    <a:lnTo>
                      <a:pt x="3067892" y="4121395"/>
                    </a:lnTo>
                    <a:lnTo>
                      <a:pt x="3067931" y="4122164"/>
                    </a:lnTo>
                    <a:lnTo>
                      <a:pt x="3067892" y="4122164"/>
                    </a:lnTo>
                    <a:lnTo>
                      <a:pt x="3067892" y="4674486"/>
                    </a:lnTo>
                    <a:cubicBezTo>
                      <a:pt x="3067892" y="4741597"/>
                      <a:pt x="3013487" y="4796002"/>
                      <a:pt x="2946376" y="4796002"/>
                    </a:cubicBezTo>
                    <a:lnTo>
                      <a:pt x="1867720" y="4796002"/>
                    </a:lnTo>
                    <a:cubicBezTo>
                      <a:pt x="1800609" y="4796002"/>
                      <a:pt x="1746204" y="4741597"/>
                      <a:pt x="1746204" y="4674486"/>
                    </a:cubicBezTo>
                    <a:lnTo>
                      <a:pt x="1746204" y="4118145"/>
                    </a:lnTo>
                    <a:lnTo>
                      <a:pt x="1742177" y="4038407"/>
                    </a:lnTo>
                    <a:cubicBezTo>
                      <a:pt x="1690274" y="3527319"/>
                      <a:pt x="1283958" y="3121004"/>
                      <a:pt x="772870" y="3069100"/>
                    </a:cubicBezTo>
                    <a:lnTo>
                      <a:pt x="728533" y="3066861"/>
                    </a:lnTo>
                    <a:lnTo>
                      <a:pt x="728533" y="3065073"/>
                    </a:lnTo>
                    <a:lnTo>
                      <a:pt x="121516" y="3065073"/>
                    </a:lnTo>
                    <a:cubicBezTo>
                      <a:pt x="54405" y="3065073"/>
                      <a:pt x="0" y="3010668"/>
                      <a:pt x="0" y="2943557"/>
                    </a:cubicBezTo>
                    <a:lnTo>
                      <a:pt x="0" y="1864901"/>
                    </a:lnTo>
                    <a:cubicBezTo>
                      <a:pt x="0" y="1797790"/>
                      <a:pt x="54405" y="1743385"/>
                      <a:pt x="121516" y="1743385"/>
                    </a:cubicBezTo>
                    <a:lnTo>
                      <a:pt x="728533" y="1743385"/>
                    </a:lnTo>
                    <a:lnTo>
                      <a:pt x="728533" y="1740017"/>
                    </a:lnTo>
                    <a:lnTo>
                      <a:pt x="772870" y="1737778"/>
                    </a:lnTo>
                    <a:cubicBezTo>
                      <a:pt x="1286240" y="1685643"/>
                      <a:pt x="1693899" y="1275923"/>
                      <a:pt x="1742852" y="761619"/>
                    </a:cubicBezTo>
                    <a:lnTo>
                      <a:pt x="1746204" y="690809"/>
                    </a:lnTo>
                    <a:lnTo>
                      <a:pt x="1746204" y="121516"/>
                    </a:lnTo>
                    <a:cubicBezTo>
                      <a:pt x="1746204" y="54405"/>
                      <a:pt x="1800609" y="0"/>
                      <a:pt x="1867720" y="0"/>
                    </a:cubicBezTo>
                    <a:close/>
                  </a:path>
                </a:pathLst>
              </a:custGeom>
              <a:solidFill>
                <a:srgbClr val="0340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1"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47" name="圆角矩形 46"/>
              <p:cNvSpPr/>
              <p:nvPr/>
            </p:nvSpPr>
            <p:spPr>
              <a:xfrm>
                <a:off x="5701318" y="1476910"/>
                <a:ext cx="932239" cy="932239"/>
              </a:xfrm>
              <a:prstGeom prst="roundRect">
                <a:avLst>
                  <a:gd name="adj" fmla="val 7544"/>
                </a:avLst>
              </a:prstGeom>
              <a:gradFill>
                <a:gsLst>
                  <a:gs pos="100000">
                    <a:schemeClr val="bg1"/>
                  </a:gs>
                  <a:gs pos="0">
                    <a:schemeClr val="bg1">
                      <a:lumMod val="85000"/>
                    </a:schemeClr>
                  </a:gs>
                </a:gsLst>
                <a:lin ang="3000000" scaled="0"/>
              </a:gradFill>
              <a:ln w="25400">
                <a:gradFill>
                  <a:gsLst>
                    <a:gs pos="0">
                      <a:schemeClr val="bg1"/>
                    </a:gs>
                    <a:gs pos="100000">
                      <a:schemeClr val="bg1">
                        <a:lumMod val="85000"/>
                      </a:schemeClr>
                    </a:gs>
                  </a:gsLst>
                  <a:lin ang="3000000" scaled="0"/>
                </a:gradFill>
              </a:ln>
              <a:effectLst>
                <a:outerShdw blurRad="101600" dist="1397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1"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48" name="圆角矩形 47"/>
              <p:cNvSpPr/>
              <p:nvPr/>
            </p:nvSpPr>
            <p:spPr>
              <a:xfrm>
                <a:off x="4295041" y="2891444"/>
                <a:ext cx="932239" cy="932239"/>
              </a:xfrm>
              <a:prstGeom prst="roundRect">
                <a:avLst>
                  <a:gd name="adj" fmla="val 7544"/>
                </a:avLst>
              </a:prstGeom>
              <a:gradFill>
                <a:gsLst>
                  <a:gs pos="100000">
                    <a:schemeClr val="bg1"/>
                  </a:gs>
                  <a:gs pos="0">
                    <a:schemeClr val="bg1">
                      <a:lumMod val="85000"/>
                    </a:schemeClr>
                  </a:gs>
                </a:gsLst>
                <a:lin ang="3000000" scaled="0"/>
              </a:gradFill>
              <a:ln w="25400">
                <a:gradFill>
                  <a:gsLst>
                    <a:gs pos="0">
                      <a:schemeClr val="bg1"/>
                    </a:gs>
                    <a:gs pos="100000">
                      <a:schemeClr val="bg1">
                        <a:lumMod val="85000"/>
                      </a:schemeClr>
                    </a:gs>
                  </a:gsLst>
                  <a:lin ang="3000000" scaled="0"/>
                </a:gradFill>
              </a:ln>
              <a:effectLst>
                <a:outerShdw blurRad="101600" dist="1397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1"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49" name="圆角矩形 48"/>
              <p:cNvSpPr/>
              <p:nvPr/>
            </p:nvSpPr>
            <p:spPr>
              <a:xfrm>
                <a:off x="5701318" y="4292883"/>
                <a:ext cx="932239" cy="932239"/>
              </a:xfrm>
              <a:prstGeom prst="roundRect">
                <a:avLst>
                  <a:gd name="adj" fmla="val 7544"/>
                </a:avLst>
              </a:prstGeom>
              <a:gradFill>
                <a:gsLst>
                  <a:gs pos="100000">
                    <a:schemeClr val="bg1"/>
                  </a:gs>
                  <a:gs pos="0">
                    <a:schemeClr val="bg1">
                      <a:lumMod val="85000"/>
                    </a:schemeClr>
                  </a:gs>
                </a:gsLst>
                <a:lin ang="3000000" scaled="0"/>
              </a:gradFill>
              <a:ln w="25400">
                <a:gradFill>
                  <a:gsLst>
                    <a:gs pos="0">
                      <a:schemeClr val="bg1"/>
                    </a:gs>
                    <a:gs pos="100000">
                      <a:schemeClr val="bg1">
                        <a:lumMod val="85000"/>
                      </a:schemeClr>
                    </a:gs>
                  </a:gsLst>
                  <a:lin ang="3000000" scaled="0"/>
                </a:gradFill>
              </a:ln>
              <a:effectLst>
                <a:outerShdw blurRad="101600" dist="1397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1"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0" name="圆角矩形 49"/>
              <p:cNvSpPr/>
              <p:nvPr/>
            </p:nvSpPr>
            <p:spPr>
              <a:xfrm>
                <a:off x="7109072" y="2874920"/>
                <a:ext cx="932239" cy="932239"/>
              </a:xfrm>
              <a:prstGeom prst="roundRect">
                <a:avLst>
                  <a:gd name="adj" fmla="val 7544"/>
                </a:avLst>
              </a:prstGeom>
              <a:gradFill>
                <a:gsLst>
                  <a:gs pos="100000">
                    <a:schemeClr val="bg1"/>
                  </a:gs>
                  <a:gs pos="0">
                    <a:schemeClr val="bg1">
                      <a:lumMod val="85000"/>
                    </a:schemeClr>
                  </a:gs>
                </a:gsLst>
                <a:lin ang="3000000" scaled="0"/>
              </a:gradFill>
              <a:ln w="25400">
                <a:gradFill>
                  <a:gsLst>
                    <a:gs pos="0">
                      <a:schemeClr val="bg1"/>
                    </a:gs>
                    <a:gs pos="100000">
                      <a:schemeClr val="bg1">
                        <a:lumMod val="85000"/>
                      </a:schemeClr>
                    </a:gs>
                  </a:gsLst>
                  <a:lin ang="3000000" scaled="0"/>
                </a:gradFill>
              </a:ln>
              <a:effectLst>
                <a:outerShdw blurRad="101600" dist="1397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1"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3597" name="文本框 3"/>
              <p:cNvSpPr txBox="1"/>
              <p:nvPr/>
            </p:nvSpPr>
            <p:spPr>
              <a:xfrm>
                <a:off x="5701224" y="1553722"/>
                <a:ext cx="932109" cy="522051"/>
              </a:xfrm>
              <a:prstGeom prst="rect">
                <a:avLst/>
              </a:prstGeom>
              <a:noFill/>
              <a:ln w="9525">
                <a:noFill/>
              </a:ln>
            </p:spPr>
            <p:txBody>
              <a:bodyPr wrap="square" anchor="t">
                <a:spAutoFit/>
              </a:bodyPr>
              <a:lstStyle/>
              <a:p>
                <a:pPr latinLnBrk="1"/>
                <a:r>
                  <a:rPr lang="zh-CN" altLang="en-US" sz="1400" b="1" dirty="0">
                    <a:latin typeface="黑体" panose="02010609060101010101" charset="-122"/>
                    <a:ea typeface="黑体" panose="02010609060101010101" charset="-122"/>
                  </a:rPr>
                  <a:t>月度安全绩效工资</a:t>
                </a:r>
                <a:endParaRPr lang="zh-CN" altLang="en-US" sz="1400" b="1" dirty="0">
                  <a:latin typeface="黑体" panose="02010609060101010101" charset="-122"/>
                  <a:ea typeface="黑体" panose="02010609060101010101" charset="-122"/>
                </a:endParaRPr>
              </a:p>
            </p:txBody>
          </p:sp>
          <p:sp>
            <p:nvSpPr>
              <p:cNvPr id="23598" name="文本框 29"/>
              <p:cNvSpPr txBox="1"/>
              <p:nvPr/>
            </p:nvSpPr>
            <p:spPr>
              <a:xfrm>
                <a:off x="7108911" y="3030328"/>
                <a:ext cx="977825" cy="645261"/>
              </a:xfrm>
              <a:prstGeom prst="rect">
                <a:avLst/>
              </a:prstGeom>
              <a:noFill/>
              <a:ln w="9525">
                <a:noFill/>
              </a:ln>
            </p:spPr>
            <p:txBody>
              <a:bodyPr wrap="square" anchor="t">
                <a:spAutoFit/>
              </a:bodyPr>
              <a:lstStyle/>
              <a:p>
                <a:pPr latinLnBrk="1"/>
                <a:r>
                  <a:rPr lang="zh-CN" altLang="en-US" b="1" dirty="0">
                    <a:latin typeface="黑体" panose="02010609060101010101" charset="-122"/>
                    <a:ea typeface="黑体" panose="02010609060101010101" charset="-122"/>
                  </a:rPr>
                  <a:t>季度安全效果</a:t>
                </a:r>
                <a:endParaRPr lang="zh-CN" altLang="en-US" b="1" dirty="0">
                  <a:latin typeface="黑体" panose="02010609060101010101" charset="-122"/>
                  <a:ea typeface="黑体" panose="02010609060101010101" charset="-122"/>
                </a:endParaRPr>
              </a:p>
            </p:txBody>
          </p:sp>
          <p:sp>
            <p:nvSpPr>
              <p:cNvPr id="23599" name="文本框 30"/>
              <p:cNvSpPr txBox="1"/>
              <p:nvPr/>
            </p:nvSpPr>
            <p:spPr>
              <a:xfrm>
                <a:off x="5671283" y="4405160"/>
                <a:ext cx="1006618" cy="706865"/>
              </a:xfrm>
              <a:prstGeom prst="rect">
                <a:avLst/>
              </a:prstGeom>
              <a:noFill/>
              <a:ln w="9525">
                <a:noFill/>
              </a:ln>
            </p:spPr>
            <p:txBody>
              <a:bodyPr anchor="t">
                <a:spAutoFit/>
              </a:bodyPr>
              <a:lstStyle/>
              <a:p>
                <a:pPr algn="ctr" latinLnBrk="1"/>
                <a:r>
                  <a:rPr lang="zh-CN" altLang="en-US" sz="2000" b="1" dirty="0">
                    <a:latin typeface="黑体" panose="02010609060101010101" charset="-122"/>
                    <a:ea typeface="黑体" panose="02010609060101010101" charset="-122"/>
                  </a:rPr>
                  <a:t>特殊</a:t>
                </a:r>
                <a:endParaRPr lang="zh-CN" altLang="en-US" sz="2000" b="1" dirty="0">
                  <a:latin typeface="黑体" panose="02010609060101010101" charset="-122"/>
                  <a:ea typeface="黑体" panose="02010609060101010101" charset="-122"/>
                </a:endParaRPr>
              </a:p>
              <a:p>
                <a:pPr algn="ctr" latinLnBrk="1"/>
                <a:r>
                  <a:rPr lang="zh-CN" altLang="en-US" sz="2000" b="1" dirty="0">
                    <a:latin typeface="黑体" panose="02010609060101010101" charset="-122"/>
                    <a:ea typeface="黑体" panose="02010609060101010101" charset="-122"/>
                  </a:rPr>
                  <a:t>贡献</a:t>
                </a:r>
                <a:endParaRPr lang="zh-CN" altLang="en-US" sz="2000" b="1" dirty="0">
                  <a:latin typeface="黑体" panose="02010609060101010101" charset="-122"/>
                  <a:ea typeface="黑体" panose="02010609060101010101" charset="-122"/>
                </a:endParaRPr>
              </a:p>
            </p:txBody>
          </p:sp>
          <p:sp>
            <p:nvSpPr>
              <p:cNvPr id="23600" name="文本框 31"/>
              <p:cNvSpPr txBox="1"/>
              <p:nvPr/>
            </p:nvSpPr>
            <p:spPr>
              <a:xfrm>
                <a:off x="4266492" y="2899503"/>
                <a:ext cx="989755" cy="922164"/>
              </a:xfrm>
              <a:prstGeom prst="rect">
                <a:avLst/>
              </a:prstGeom>
              <a:noFill/>
              <a:ln w="9525">
                <a:noFill/>
              </a:ln>
            </p:spPr>
            <p:txBody>
              <a:bodyPr anchor="t">
                <a:spAutoFit/>
              </a:bodyPr>
              <a:lstStyle/>
              <a:p>
                <a:pPr latinLnBrk="1"/>
                <a:r>
                  <a:rPr lang="zh-CN" altLang="en-US" b="1" dirty="0">
                    <a:latin typeface="黑体" panose="02010609060101010101" charset="-122"/>
                    <a:ea typeface="黑体" panose="02010609060101010101" charset="-122"/>
                  </a:rPr>
                  <a:t>安全生产标准化</a:t>
                </a:r>
                <a:endParaRPr lang="zh-CN" altLang="en-US" b="1" dirty="0">
                  <a:latin typeface="黑体" panose="02010609060101010101" charset="-122"/>
                  <a:ea typeface="黑体" panose="02010609060101010101" charset="-122"/>
                </a:endParaRPr>
              </a:p>
            </p:txBody>
          </p:sp>
          <p:sp>
            <p:nvSpPr>
              <p:cNvPr id="55" name="椭圆 54"/>
              <p:cNvSpPr/>
              <p:nvPr/>
            </p:nvSpPr>
            <p:spPr>
              <a:xfrm>
                <a:off x="5289794" y="2462656"/>
                <a:ext cx="1756764" cy="1756764"/>
              </a:xfrm>
              <a:prstGeom prst="ellipse">
                <a:avLst/>
              </a:prstGeom>
              <a:gradFill>
                <a:gsLst>
                  <a:gs pos="75000">
                    <a:schemeClr val="bg1"/>
                  </a:gs>
                  <a:gs pos="0">
                    <a:schemeClr val="bg1">
                      <a:lumMod val="85000"/>
                    </a:schemeClr>
                  </a:gs>
                </a:gsLst>
                <a:lin ang="2700000" scaled="0"/>
              </a:gradFill>
              <a:ln w="12700">
                <a:noFill/>
              </a:ln>
              <a:effectLst>
                <a:innerShdw blurRad="215900">
                  <a:prstClr val="black">
                    <a:alpha val="6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1"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23602" name="TextBox 57"/>
            <p:cNvSpPr txBox="1"/>
            <p:nvPr/>
          </p:nvSpPr>
          <p:spPr>
            <a:xfrm>
              <a:off x="1749134" y="2524646"/>
              <a:ext cx="1614047" cy="460447"/>
            </a:xfrm>
            <a:prstGeom prst="rect">
              <a:avLst/>
            </a:prstGeom>
            <a:noFill/>
            <a:ln w="9525">
              <a:noFill/>
            </a:ln>
          </p:spPr>
          <p:txBody>
            <a:bodyPr wrap="square" anchor="t">
              <a:spAutoFit/>
            </a:bodyPr>
            <a:lstStyle/>
            <a:p>
              <a:pPr latinLnBrk="1"/>
              <a:r>
                <a:rPr lang="zh-CN" altLang="en-US" sz="2400" b="1" dirty="0">
                  <a:solidFill>
                    <a:srgbClr val="FF0000"/>
                  </a:solidFill>
                  <a:latin typeface="Garamond" panose="02020404030301010803" pitchFamily="18" charset="0"/>
                  <a:ea typeface="宋体" panose="02010600030101010101" pitchFamily="2" charset="-122"/>
                </a:rPr>
                <a:t>安全考核</a:t>
              </a:r>
              <a:endParaRPr lang="zh-CN" altLang="en-US" sz="2400" b="1" dirty="0">
                <a:solidFill>
                  <a:srgbClr val="FF0000"/>
                </a:solidFill>
                <a:latin typeface="Garamond" panose="02020404030301010803" pitchFamily="18" charset="0"/>
                <a:ea typeface="宋体" panose="02010600030101010101" pitchFamily="2" charset="-122"/>
              </a:endParaRPr>
            </a:p>
          </p:txBody>
        </p:sp>
      </p:grpSp>
      <p:grpSp>
        <p:nvGrpSpPr>
          <p:cNvPr id="54280" name="Group 2"/>
          <p:cNvGrpSpPr/>
          <p:nvPr/>
        </p:nvGrpSpPr>
        <p:grpSpPr bwMode="auto">
          <a:xfrm>
            <a:off x="5032375" y="1668780"/>
            <a:ext cx="6859588" cy="4368800"/>
            <a:chOff x="-71" y="-147"/>
            <a:chExt cx="4551" cy="3253"/>
          </a:xfrm>
        </p:grpSpPr>
        <p:sp>
          <p:nvSpPr>
            <p:cNvPr id="54281" name="AutoShape 3"/>
            <p:cNvSpPr>
              <a:spLocks noChangeArrowheads="1"/>
            </p:cNvSpPr>
            <p:nvPr/>
          </p:nvSpPr>
          <p:spPr bwMode="auto">
            <a:xfrm>
              <a:off x="2051" y="1692"/>
              <a:ext cx="292" cy="558"/>
            </a:xfrm>
            <a:prstGeom prst="upDownArrow">
              <a:avLst>
                <a:gd name="adj1" fmla="val 50000"/>
                <a:gd name="adj2" fmla="val 38219"/>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zh-CN" sz="2400" b="1">
                <a:latin typeface="黑体" panose="02010609060101010101" charset="-122"/>
                <a:ea typeface="黑体" panose="02010609060101010101" charset="-122"/>
              </a:endParaRPr>
            </a:p>
          </p:txBody>
        </p:sp>
        <p:sp>
          <p:nvSpPr>
            <p:cNvPr id="54282" name="Rectangle 4"/>
            <p:cNvSpPr>
              <a:spLocks noChangeArrowheads="1"/>
            </p:cNvSpPr>
            <p:nvPr/>
          </p:nvSpPr>
          <p:spPr bwMode="auto">
            <a:xfrm>
              <a:off x="-65" y="217"/>
              <a:ext cx="1131" cy="790"/>
            </a:xfrm>
            <a:prstGeom prst="rect">
              <a:avLst/>
            </a:prstGeom>
            <a:solidFill>
              <a:srgbClr val="A1A646"/>
            </a:solidFill>
            <a:ln>
              <a:noFill/>
            </a:ln>
            <a:effectLst>
              <a:outerShdw dist="107763" dir="2700000" algn="ctr" rotWithShape="0">
                <a:schemeClr val="bg2">
                  <a:alpha val="50000"/>
                </a:schemeClr>
              </a:outerShdw>
            </a:effectLst>
            <a:extLst>
              <a:ext uri="{91240B29-F687-4F45-9708-019B960494DF}">
                <a14:hiddenLine xmlns:a14="http://schemas.microsoft.com/office/drawing/2010/main" w="9525">
                  <a:solidFill>
                    <a:srgbClr val="000000"/>
                  </a:solidFill>
                  <a:miter lim="800000"/>
                  <a:headEnd/>
                  <a:tailEnd/>
                </a14:hiddenLine>
              </a:ext>
            </a:extLst>
          </p:spPr>
          <p:txBody>
            <a:bodyPr lIns="45720" tIns="44450" rIns="45720" bIns="44450" anchor="ctr" anchorCtr="1"/>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zh-CN" altLang="en-US">
                  <a:solidFill>
                    <a:srgbClr val="000000"/>
                  </a:solidFill>
                  <a:latin typeface="隶书" panose="02010509060101010101" pitchFamily="49" charset="-122"/>
                  <a:ea typeface="隶书" panose="02010509060101010101" pitchFamily="49" charset="-122"/>
                  <a:cs typeface="Times New Roman" panose="02020603050405020304" pitchFamily="18" charset="0"/>
                </a:rPr>
                <a:t>微伤事故</a:t>
              </a:r>
              <a:endParaRPr lang="zh-CN" altLang="zh-CN" b="1">
                <a:solidFill>
                  <a:srgbClr val="000000"/>
                </a:solidFill>
                <a:latin typeface="隶书" panose="02010509060101010101" pitchFamily="49" charset="-122"/>
                <a:ea typeface="隶书" panose="02010509060101010101" pitchFamily="49" charset="-122"/>
                <a:cs typeface="Times New Roman" panose="02020603050405020304" pitchFamily="18" charset="0"/>
              </a:endParaRPr>
            </a:p>
          </p:txBody>
        </p:sp>
        <p:sp>
          <p:nvSpPr>
            <p:cNvPr id="54283" name="Rectangle 5"/>
            <p:cNvSpPr>
              <a:spLocks noChangeArrowheads="1"/>
            </p:cNvSpPr>
            <p:nvPr/>
          </p:nvSpPr>
          <p:spPr bwMode="auto">
            <a:xfrm>
              <a:off x="1724" y="-147"/>
              <a:ext cx="946" cy="663"/>
            </a:xfrm>
            <a:prstGeom prst="rect">
              <a:avLst/>
            </a:prstGeom>
            <a:solidFill>
              <a:srgbClr val="009999"/>
            </a:solidFill>
            <a:ln>
              <a:noFill/>
            </a:ln>
            <a:effectLst>
              <a:outerShdw dist="107763" dir="2700000" algn="ctr" rotWithShape="0">
                <a:schemeClr val="bg2">
                  <a:alpha val="50000"/>
                </a:schemeClr>
              </a:outerShdw>
            </a:effectLst>
            <a:extLst>
              <a:ext uri="{91240B29-F687-4F45-9708-019B960494DF}">
                <a14:hiddenLine xmlns:a14="http://schemas.microsoft.com/office/drawing/2010/main" w="9525">
                  <a:solidFill>
                    <a:srgbClr val="000000"/>
                  </a:solidFill>
                  <a:miter lim="800000"/>
                  <a:headEnd/>
                  <a:tailEnd/>
                </a14:hiddenLine>
              </a:ext>
            </a:extLst>
          </p:spPr>
          <p:txBody>
            <a:bodyPr lIns="45720" tIns="44450" rIns="45720" bIns="44450" anchor="ctr" anchorCtr="1"/>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zh-CN">
                  <a:solidFill>
                    <a:srgbClr val="000000"/>
                  </a:solidFill>
                  <a:latin typeface="隶书" panose="02010509060101010101" pitchFamily="49" charset="-122"/>
                  <a:ea typeface="隶书" panose="02010509060101010101" pitchFamily="49" charset="-122"/>
                  <a:cs typeface="Times New Roman" panose="02020603050405020304" pitchFamily="18" charset="0"/>
                </a:rPr>
                <a:t>轻伤事故</a:t>
              </a:r>
              <a:endParaRPr lang="zh-CN" b="1">
                <a:solidFill>
                  <a:srgbClr val="000000"/>
                </a:solidFill>
                <a:latin typeface="隶书" panose="02010509060101010101" pitchFamily="49" charset="-122"/>
                <a:ea typeface="隶书" panose="02010509060101010101" pitchFamily="49" charset="-122"/>
                <a:cs typeface="Times New Roman" panose="02020603050405020304" pitchFamily="18" charset="0"/>
              </a:endParaRPr>
            </a:p>
          </p:txBody>
        </p:sp>
        <p:sp>
          <p:nvSpPr>
            <p:cNvPr id="54284" name="Rectangle 6"/>
            <p:cNvSpPr>
              <a:spLocks noChangeArrowheads="1"/>
            </p:cNvSpPr>
            <p:nvPr/>
          </p:nvSpPr>
          <p:spPr bwMode="auto">
            <a:xfrm>
              <a:off x="1495" y="2327"/>
              <a:ext cx="1364" cy="779"/>
            </a:xfrm>
            <a:prstGeom prst="rect">
              <a:avLst/>
            </a:prstGeom>
            <a:solidFill>
              <a:srgbClr val="D97300"/>
            </a:solidFill>
            <a:ln>
              <a:noFill/>
            </a:ln>
            <a:effectLst>
              <a:outerShdw dist="107763" dir="2700000" algn="ctr" rotWithShape="0">
                <a:schemeClr val="bg2">
                  <a:alpha val="50000"/>
                </a:schemeClr>
              </a:outerShdw>
            </a:effectLst>
            <a:extLst>
              <a:ext uri="{91240B29-F687-4F45-9708-019B960494DF}">
                <a14:hiddenLine xmlns:a14="http://schemas.microsoft.com/office/drawing/2010/main" w="9525">
                  <a:solidFill>
                    <a:srgbClr val="000000"/>
                  </a:solidFill>
                  <a:miter lim="800000"/>
                  <a:headEnd/>
                  <a:tailEnd/>
                </a14:hiddenLine>
              </a:ext>
            </a:extLst>
          </p:spPr>
          <p:txBody>
            <a:bodyPr lIns="45720" tIns="44450" rIns="45720" bIns="44450" anchor="ctr" anchorCtr="1"/>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85000"/>
                </a:lnSpc>
                <a:spcBef>
                  <a:spcPct val="30000"/>
                </a:spcBef>
              </a:pPr>
              <a:endParaRPr lang="zh-CN" dirty="0">
                <a:solidFill>
                  <a:srgbClr val="000000"/>
                </a:solidFill>
                <a:latin typeface="隶书" panose="02010509060101010101" pitchFamily="49" charset="-122"/>
                <a:ea typeface="隶书" panose="02010509060101010101" pitchFamily="49" charset="-122"/>
                <a:cs typeface="Times New Roman" panose="02020603050405020304" pitchFamily="18" charset="0"/>
                <a:sym typeface="+mn-ea"/>
              </a:endParaRPr>
            </a:p>
            <a:p>
              <a:pPr>
                <a:lnSpc>
                  <a:spcPct val="85000"/>
                </a:lnSpc>
                <a:spcBef>
                  <a:spcPct val="30000"/>
                </a:spcBef>
              </a:pPr>
              <a:r>
                <a:rPr lang="zh-CN" dirty="0">
                  <a:solidFill>
                    <a:srgbClr val="000000"/>
                  </a:solidFill>
                  <a:latin typeface="隶书" panose="02010509060101010101" pitchFamily="49" charset="-122"/>
                  <a:ea typeface="隶书" panose="02010509060101010101" pitchFamily="49" charset="-122"/>
                  <a:cs typeface="Times New Roman" panose="02020603050405020304" pitchFamily="18" charset="0"/>
                  <a:sym typeface="+mn-ea"/>
                </a:rPr>
                <a:t>死亡事故</a:t>
              </a:r>
              <a:endParaRPr lang="zh-CN" b="1" dirty="0">
                <a:solidFill>
                  <a:srgbClr val="000000"/>
                </a:solidFill>
                <a:latin typeface="隶书" panose="02010509060101010101" pitchFamily="49" charset="-122"/>
                <a:ea typeface="隶书" panose="02010509060101010101" pitchFamily="49" charset="-122"/>
              </a:endParaRPr>
            </a:p>
            <a:p>
              <a:pPr>
                <a:lnSpc>
                  <a:spcPct val="85000"/>
                </a:lnSpc>
                <a:spcBef>
                  <a:spcPct val="30000"/>
                </a:spcBef>
              </a:pPr>
              <a:endParaRPr lang="zh-CN" b="1">
                <a:solidFill>
                  <a:srgbClr val="FFFFFF"/>
                </a:solidFill>
                <a:latin typeface="隶书" panose="02010509060101010101" pitchFamily="49" charset="-122"/>
                <a:ea typeface="隶书" panose="02010509060101010101" pitchFamily="49" charset="-122"/>
              </a:endParaRPr>
            </a:p>
          </p:txBody>
        </p:sp>
        <p:sp>
          <p:nvSpPr>
            <p:cNvPr id="54285" name="Rectangle 7"/>
            <p:cNvSpPr>
              <a:spLocks noChangeArrowheads="1"/>
            </p:cNvSpPr>
            <p:nvPr/>
          </p:nvSpPr>
          <p:spPr bwMode="auto">
            <a:xfrm>
              <a:off x="3345" y="-97"/>
              <a:ext cx="1135" cy="813"/>
            </a:xfrm>
            <a:prstGeom prst="rect">
              <a:avLst/>
            </a:prstGeom>
            <a:solidFill>
              <a:srgbClr val="E0AD12"/>
            </a:solidFill>
            <a:ln>
              <a:noFill/>
            </a:ln>
            <a:effectLst>
              <a:outerShdw dist="107763" dir="2700000" algn="ctr" rotWithShape="0">
                <a:schemeClr val="bg2">
                  <a:alpha val="50000"/>
                </a:schemeClr>
              </a:outerShdw>
            </a:effectLst>
            <a:extLst>
              <a:ext uri="{91240B29-F687-4F45-9708-019B960494DF}">
                <a14:hiddenLine xmlns:a14="http://schemas.microsoft.com/office/drawing/2010/main" w="9525">
                  <a:solidFill>
                    <a:srgbClr val="000000"/>
                  </a:solidFill>
                  <a:miter lim="800000"/>
                  <a:headEnd/>
                  <a:tailEnd/>
                </a14:hiddenLine>
              </a:ext>
            </a:extLst>
          </p:spPr>
          <p:txBody>
            <a:bodyPr lIns="45720" tIns="44450" rIns="45720" bIns="44450" anchor="ctr" anchorCtr="1"/>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85000"/>
                </a:lnSpc>
                <a:spcBef>
                  <a:spcPct val="30000"/>
                </a:spcBef>
              </a:pPr>
              <a:r>
                <a:rPr lang="zh-CN" b="1">
                  <a:solidFill>
                    <a:srgbClr val="FFFFFF"/>
                  </a:solidFill>
                  <a:latin typeface="隶书" panose="02010509060101010101" pitchFamily="49" charset="-122"/>
                  <a:ea typeface="隶书" panose="02010509060101010101" pitchFamily="49" charset="-122"/>
                </a:rPr>
                <a:t>重伤事故</a:t>
              </a:r>
              <a:endParaRPr lang="zh-CN" b="1">
                <a:solidFill>
                  <a:srgbClr val="FFFFFF"/>
                </a:solidFill>
                <a:latin typeface="隶书" panose="02010509060101010101" pitchFamily="49" charset="-122"/>
                <a:ea typeface="隶书" panose="02010509060101010101" pitchFamily="49" charset="-122"/>
              </a:endParaRPr>
            </a:p>
          </p:txBody>
        </p:sp>
        <p:sp>
          <p:nvSpPr>
            <p:cNvPr id="33" name="Rectangle 8"/>
            <p:cNvSpPr>
              <a:spLocks noChangeArrowheads="1"/>
            </p:cNvSpPr>
            <p:nvPr/>
          </p:nvSpPr>
          <p:spPr bwMode="auto">
            <a:xfrm>
              <a:off x="3345" y="1832"/>
              <a:ext cx="1135" cy="823"/>
            </a:xfrm>
            <a:prstGeom prst="rect">
              <a:avLst/>
            </a:prstGeom>
            <a:solidFill>
              <a:schemeClr val="tx2">
                <a:lumMod val="40000"/>
                <a:lumOff val="60000"/>
              </a:schemeClr>
            </a:solidFill>
            <a:ln w="9525">
              <a:noFill/>
              <a:miter lim="800000"/>
            </a:ln>
            <a:effectLst>
              <a:outerShdw dist="107763" dir="2700000" algn="ctr" rotWithShape="0">
                <a:schemeClr val="bg2">
                  <a:alpha val="50000"/>
                </a:schemeClr>
              </a:outerShdw>
            </a:effectLst>
          </p:spPr>
          <p:txBody>
            <a:bodyPr lIns="45720" tIns="44450" rIns="45720" bIns="44450" anchor="ctr" anchorCtr="1"/>
            <a:lstStyle/>
            <a:p>
              <a:pPr eaLnBrk="0" hangingPunct="0">
                <a:lnSpc>
                  <a:spcPct val="85000"/>
                </a:lnSpc>
                <a:spcBef>
                  <a:spcPct val="30000"/>
                </a:spcBef>
                <a:defRPr/>
              </a:pPr>
              <a:r>
                <a:rPr lang="zh-CN" dirty="0">
                  <a:solidFill>
                    <a:srgbClr val="000000"/>
                  </a:solidFill>
                  <a:latin typeface="隶书" panose="02010509060101010101" pitchFamily="49" charset="-122"/>
                  <a:ea typeface="隶书" panose="02010509060101010101" pitchFamily="49" charset="-122"/>
                  <a:cs typeface="Times New Roman" panose="02020603050405020304" pitchFamily="18" charset="0"/>
                </a:rPr>
                <a:t>致命性重伤事故</a:t>
              </a:r>
              <a:endParaRPr lang="zh-CN" b="1" dirty="0">
                <a:solidFill>
                  <a:srgbClr val="000000"/>
                </a:solidFill>
                <a:latin typeface="隶书" panose="02010509060101010101" pitchFamily="49" charset="-122"/>
                <a:ea typeface="隶书" panose="02010509060101010101" pitchFamily="49" charset="-122"/>
              </a:endParaRPr>
            </a:p>
          </p:txBody>
        </p:sp>
        <p:sp>
          <p:nvSpPr>
            <p:cNvPr id="54287" name="Rectangle 9"/>
            <p:cNvSpPr>
              <a:spLocks noChangeArrowheads="1"/>
            </p:cNvSpPr>
            <p:nvPr/>
          </p:nvSpPr>
          <p:spPr bwMode="auto">
            <a:xfrm>
              <a:off x="-71" y="1825"/>
              <a:ext cx="1135" cy="726"/>
            </a:xfrm>
            <a:prstGeom prst="rect">
              <a:avLst/>
            </a:prstGeom>
            <a:solidFill>
              <a:srgbClr val="5274A6"/>
            </a:solidFill>
            <a:ln>
              <a:noFill/>
            </a:ln>
            <a:effectLst>
              <a:outerShdw dist="107763" dir="2700000" algn="ctr" rotWithShape="0">
                <a:schemeClr val="bg2">
                  <a:alpha val="50000"/>
                </a:schemeClr>
              </a:outerShdw>
            </a:effectLst>
            <a:extLst>
              <a:ext uri="{91240B29-F687-4F45-9708-019B960494DF}">
                <a14:hiddenLine xmlns:a14="http://schemas.microsoft.com/office/drawing/2010/main" w="9525">
                  <a:solidFill>
                    <a:srgbClr val="000000"/>
                  </a:solidFill>
                  <a:miter lim="800000"/>
                  <a:headEnd/>
                  <a:tailEnd/>
                </a14:hiddenLine>
              </a:ext>
            </a:extLst>
          </p:spPr>
          <p:txBody>
            <a:bodyPr lIns="45720" tIns="44450" rIns="45720" bIns="44450" anchor="ctr" anchorCtr="1"/>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85000"/>
                </a:lnSpc>
                <a:spcBef>
                  <a:spcPct val="30000"/>
                </a:spcBef>
              </a:pPr>
              <a:r>
                <a:rPr lang="zh-CN" altLang="en-US" b="1">
                  <a:solidFill>
                    <a:srgbClr val="FFFFFF"/>
                  </a:solidFill>
                  <a:latin typeface="隶书" panose="02010509060101010101" pitchFamily="49" charset="-122"/>
                  <a:ea typeface="隶书" panose="02010509060101010101" pitchFamily="49" charset="-122"/>
                </a:rPr>
                <a:t>外委单位</a:t>
              </a:r>
              <a:endParaRPr lang="zh-CN" altLang="en-US" b="1">
                <a:solidFill>
                  <a:srgbClr val="FFFFFF"/>
                </a:solidFill>
                <a:latin typeface="隶书" panose="02010509060101010101" pitchFamily="49" charset="-122"/>
                <a:ea typeface="隶书" panose="02010509060101010101" pitchFamily="49" charset="-122"/>
              </a:endParaRPr>
            </a:p>
          </p:txBody>
        </p:sp>
        <p:sp>
          <p:nvSpPr>
            <p:cNvPr id="54288" name="Rectangle 10"/>
            <p:cNvSpPr>
              <a:spLocks noChangeArrowheads="1"/>
            </p:cNvSpPr>
            <p:nvPr/>
          </p:nvSpPr>
          <p:spPr bwMode="auto">
            <a:xfrm>
              <a:off x="1724" y="1160"/>
              <a:ext cx="1243" cy="436"/>
            </a:xfrm>
            <a:prstGeom prst="rect">
              <a:avLst/>
            </a:prstGeom>
            <a:solidFill>
              <a:srgbClr val="6399AB"/>
            </a:solidFill>
            <a:ln>
              <a:noFill/>
            </a:ln>
            <a:effectLst>
              <a:outerShdw dist="107763" dir="2700000" algn="ctr" rotWithShape="0">
                <a:schemeClr val="bg2">
                  <a:alpha val="50000"/>
                </a:schemeClr>
              </a:outerShdw>
            </a:effectLst>
            <a:extLst>
              <a:ext uri="{91240B29-F687-4F45-9708-019B960494DF}">
                <a14:hiddenLine xmlns:a14="http://schemas.microsoft.com/office/drawing/2010/main" w="9525">
                  <a:solidFill>
                    <a:srgbClr val="000000"/>
                  </a:solidFill>
                  <a:miter lim="800000"/>
                  <a:headEnd/>
                  <a:tailEnd/>
                </a14:hiddenLine>
              </a:ext>
            </a:extLst>
          </p:spPr>
          <p:txBody>
            <a:bodyPr lIns="45720" tIns="44450" rIns="45720" bIns="44450" anchor="ctr" anchorCtr="1"/>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zh-CN" altLang="en-US" sz="3200" b="1">
                  <a:solidFill>
                    <a:srgbClr val="FF0000"/>
                  </a:solidFill>
                  <a:latin typeface="华文隶书" panose="02010800040101010101" pitchFamily="2" charset="-122"/>
                  <a:ea typeface="华文隶书" panose="02010800040101010101" pitchFamily="2" charset="-122"/>
                </a:rPr>
                <a:t>责任追究</a:t>
              </a:r>
              <a:endParaRPr lang="zh-CN" altLang="zh-CN" sz="3200" b="1">
                <a:solidFill>
                  <a:srgbClr val="FF0000"/>
                </a:solidFill>
                <a:latin typeface="华文隶书" panose="02010800040101010101" pitchFamily="2" charset="-122"/>
                <a:ea typeface="华文隶书" panose="02010800040101010101" pitchFamily="2" charset="-122"/>
              </a:endParaRPr>
            </a:p>
          </p:txBody>
        </p:sp>
        <p:sp>
          <p:nvSpPr>
            <p:cNvPr id="54289" name="AutoShape 11"/>
            <p:cNvSpPr>
              <a:spLocks noChangeArrowheads="1"/>
            </p:cNvSpPr>
            <p:nvPr/>
          </p:nvSpPr>
          <p:spPr bwMode="auto">
            <a:xfrm>
              <a:off x="2059" y="602"/>
              <a:ext cx="292" cy="558"/>
            </a:xfrm>
            <a:prstGeom prst="upDownArrow">
              <a:avLst>
                <a:gd name="adj1" fmla="val 50000"/>
                <a:gd name="adj2" fmla="val 38219"/>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zh-CN" sz="2400" b="1">
                <a:latin typeface="黑体" panose="02010609060101010101" charset="-122"/>
                <a:ea typeface="黑体" panose="02010609060101010101" charset="-122"/>
              </a:endParaRPr>
            </a:p>
          </p:txBody>
        </p:sp>
        <p:sp>
          <p:nvSpPr>
            <p:cNvPr id="54290" name="AutoShape 12"/>
            <p:cNvSpPr>
              <a:spLocks noChangeArrowheads="1"/>
            </p:cNvSpPr>
            <p:nvPr/>
          </p:nvSpPr>
          <p:spPr bwMode="auto">
            <a:xfrm rot="-3294016">
              <a:off x="1289" y="848"/>
              <a:ext cx="292" cy="558"/>
            </a:xfrm>
            <a:prstGeom prst="upDownArrow">
              <a:avLst>
                <a:gd name="adj1" fmla="val 50000"/>
                <a:gd name="adj2" fmla="val 38219"/>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zh-CN" sz="2400" b="1">
                <a:latin typeface="黑体" panose="02010609060101010101" charset="-122"/>
                <a:ea typeface="黑体" panose="02010609060101010101" charset="-122"/>
              </a:endParaRPr>
            </a:p>
          </p:txBody>
        </p:sp>
        <p:sp>
          <p:nvSpPr>
            <p:cNvPr id="54291" name="AutoShape 13"/>
            <p:cNvSpPr>
              <a:spLocks noChangeArrowheads="1"/>
            </p:cNvSpPr>
            <p:nvPr/>
          </p:nvSpPr>
          <p:spPr bwMode="auto">
            <a:xfrm rot="3294016" flipH="1">
              <a:off x="3016" y="732"/>
              <a:ext cx="292" cy="558"/>
            </a:xfrm>
            <a:prstGeom prst="upDownArrow">
              <a:avLst>
                <a:gd name="adj1" fmla="val 50000"/>
                <a:gd name="adj2" fmla="val 38219"/>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zh-CN" sz="2400" b="1">
                <a:latin typeface="黑体" panose="02010609060101010101" charset="-122"/>
                <a:ea typeface="黑体" panose="02010609060101010101" charset="-122"/>
              </a:endParaRPr>
            </a:p>
          </p:txBody>
        </p:sp>
        <p:sp>
          <p:nvSpPr>
            <p:cNvPr id="54292" name="AutoShape 14"/>
            <p:cNvSpPr>
              <a:spLocks noChangeArrowheads="1"/>
            </p:cNvSpPr>
            <p:nvPr/>
          </p:nvSpPr>
          <p:spPr bwMode="auto">
            <a:xfrm rot="3294016" flipV="1">
              <a:off x="1316" y="1539"/>
              <a:ext cx="292" cy="558"/>
            </a:xfrm>
            <a:prstGeom prst="upDownArrow">
              <a:avLst>
                <a:gd name="adj1" fmla="val 50000"/>
                <a:gd name="adj2" fmla="val 38219"/>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zh-CN" sz="2400" b="1">
                <a:latin typeface="黑体" panose="02010609060101010101" charset="-122"/>
                <a:ea typeface="黑体" panose="02010609060101010101" charset="-122"/>
              </a:endParaRPr>
            </a:p>
          </p:txBody>
        </p:sp>
        <p:sp>
          <p:nvSpPr>
            <p:cNvPr id="54293" name="AutoShape 15"/>
            <p:cNvSpPr>
              <a:spLocks noChangeArrowheads="1"/>
            </p:cNvSpPr>
            <p:nvPr/>
          </p:nvSpPr>
          <p:spPr bwMode="auto">
            <a:xfrm rot="-3294016" flipH="1" flipV="1">
              <a:off x="2863" y="1539"/>
              <a:ext cx="292" cy="558"/>
            </a:xfrm>
            <a:prstGeom prst="upDownArrow">
              <a:avLst>
                <a:gd name="adj1" fmla="val 50000"/>
                <a:gd name="adj2" fmla="val 38219"/>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zh-CN" sz="2400" b="1">
                <a:latin typeface="黑体" panose="02010609060101010101" charset="-122"/>
                <a:ea typeface="黑体" panose="02010609060101010101" charset="-122"/>
              </a:endParaRPr>
            </a:p>
          </p:txBody>
        </p:sp>
      </p:grpSp>
      <p:sp>
        <p:nvSpPr>
          <p:cNvPr id="4" name="Text Box 90"/>
          <p:cNvSpPr txBox="1"/>
          <p:nvPr/>
        </p:nvSpPr>
        <p:spPr>
          <a:xfrm>
            <a:off x="4793615" y="960120"/>
            <a:ext cx="2092325" cy="915670"/>
          </a:xfrm>
          <a:prstGeom prst="rect">
            <a:avLst/>
          </a:prstGeom>
        </p:spPr>
        <p:style>
          <a:lnRef idx="1">
            <a:schemeClr val="accent1"/>
          </a:lnRef>
          <a:fillRef idx="3">
            <a:schemeClr val="accent1"/>
          </a:fillRef>
          <a:effectRef idx="2">
            <a:schemeClr val="accent1"/>
          </a:effectRef>
          <a:fontRef idx="minor">
            <a:schemeClr val="lt1"/>
          </a:fontRef>
        </p:style>
        <p:txBody>
          <a:bodyPr wrap="square" lIns="86853" tIns="42669" rIns="86853" bIns="42669" anchor="t">
            <a:spAutoFit/>
            <a:scene3d>
              <a:camera prst="orthographicFront"/>
              <a:lightRig rig="threePt" dir="t"/>
            </a:scene3d>
          </a:bodyPr>
          <a:p>
            <a:pPr defTabSz="796925" fontAlgn="auto">
              <a:lnSpc>
                <a:spcPct val="150000"/>
              </a:lnSpc>
              <a:buFont typeface="Arial" panose="020B0604020202020204" pitchFamily="34" charset="0"/>
            </a:pPr>
            <a:r>
              <a:rPr lang="zh-CN" altLang="en-US" sz="36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latin typeface="微软雅黑" panose="020B0503020204020204" charset="-122"/>
                <a:ea typeface="微软雅黑" panose="020B0503020204020204" charset="-122"/>
                <a:cs typeface="微软雅黑" panose="020B0503020204020204" charset="-122"/>
              </a:rPr>
              <a:t>责任追究</a:t>
            </a:r>
            <a:endParaRPr lang="zh-CN" altLang="en-US" sz="36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latin typeface="微软雅黑" panose="020B0503020204020204" charset="-122"/>
              <a:ea typeface="微软雅黑" panose="020B0503020204020204" charset="-122"/>
              <a:cs typeface="微软雅黑" panose="020B0503020204020204" charset="-122"/>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文本框 22"/>
          <p:cNvSpPr>
            <a:spLocks noChangeArrowheads="1"/>
          </p:cNvSpPr>
          <p:nvPr/>
        </p:nvSpPr>
        <p:spPr bwMode="auto">
          <a:xfrm>
            <a:off x="3969689" y="200557"/>
            <a:ext cx="5241151" cy="521970"/>
          </a:xfrm>
          <a:prstGeom prst="rect">
            <a:avLst/>
          </a:prstGeom>
          <a:noFill/>
          <a:ln w="9525">
            <a:noFill/>
            <a:miter lim="800000"/>
          </a:ln>
        </p:spPr>
        <p:txBody>
          <a:bodyPr wrap="square">
            <a:spAutoFit/>
          </a:bodyPr>
          <a:lstStyle/>
          <a:p>
            <a:r>
              <a:rPr lang="en-US" altLang="zh-CN" sz="2800" b="1" dirty="0">
                <a:solidFill>
                  <a:srgbClr val="0070C0"/>
                </a:solidFill>
                <a:latin typeface="微软雅黑" panose="020B0503020204020204" charset="-122"/>
                <a:ea typeface="微软雅黑" panose="020B0503020204020204" charset="-122"/>
                <a:sym typeface="微软雅黑" panose="020B0503020204020204" charset="-122"/>
              </a:rPr>
              <a:t>1.</a:t>
            </a:r>
            <a:r>
              <a:rPr lang="zh-CN" sz="2800" b="1" dirty="0">
                <a:solidFill>
                  <a:srgbClr val="0070C0"/>
                </a:solidFill>
                <a:latin typeface="微软雅黑" panose="020B0503020204020204" charset="-122"/>
                <a:ea typeface="微软雅黑" panose="020B0503020204020204" charset="-122"/>
                <a:sym typeface="微软雅黑" panose="020B0503020204020204" charset="-122"/>
              </a:rPr>
              <a:t>微伤事故的责任追究</a:t>
            </a:r>
            <a:endParaRPr lang="zh-CN" sz="2800" b="1" dirty="0">
              <a:solidFill>
                <a:srgbClr val="0070C0"/>
              </a:solidFill>
              <a:latin typeface="微软雅黑" panose="020B0503020204020204" charset="-122"/>
              <a:ea typeface="微软雅黑" panose="020B0503020204020204" charset="-122"/>
              <a:sym typeface="微软雅黑" panose="020B0503020204020204" charset="-122"/>
            </a:endParaRPr>
          </a:p>
        </p:txBody>
      </p:sp>
      <p:sp>
        <p:nvSpPr>
          <p:cNvPr id="8" name="object 2"/>
          <p:cNvSpPr/>
          <p:nvPr/>
        </p:nvSpPr>
        <p:spPr>
          <a:xfrm>
            <a:off x="0" y="6429755"/>
            <a:ext cx="12192000" cy="428244"/>
          </a:xfrm>
          <a:prstGeom prst="rect">
            <a:avLst/>
          </a:prstGeom>
          <a:blipFill>
            <a:blip r:embed="rId1" cstate="print"/>
            <a:stretch>
              <a:fillRect/>
            </a:stretch>
          </a:blipFill>
        </p:spPr>
        <p:txBody>
          <a:bodyPr wrap="square" lIns="0" tIns="0" rIns="0" bIns="0" rtlCol="0"/>
          <a:p/>
        </p:txBody>
      </p:sp>
      <p:sp>
        <p:nvSpPr>
          <p:cNvPr id="9" name="object 3"/>
          <p:cNvSpPr/>
          <p:nvPr/>
        </p:nvSpPr>
        <p:spPr>
          <a:xfrm>
            <a:off x="0" y="338455"/>
            <a:ext cx="3324860" cy="474980"/>
          </a:xfrm>
          <a:custGeom>
            <a:avLst/>
            <a:gdLst/>
            <a:ahLst/>
            <a:cxnLst/>
            <a:rect l="l" t="t" r="r" b="b"/>
            <a:pathLst>
              <a:path w="2438400" h="474980">
                <a:moveTo>
                  <a:pt x="0" y="474472"/>
                </a:moveTo>
                <a:lnTo>
                  <a:pt x="2438400" y="474472"/>
                </a:lnTo>
                <a:lnTo>
                  <a:pt x="2438400" y="0"/>
                </a:lnTo>
                <a:lnTo>
                  <a:pt x="0" y="0"/>
                </a:lnTo>
                <a:lnTo>
                  <a:pt x="0" y="474472"/>
                </a:lnTo>
                <a:close/>
              </a:path>
            </a:pathLst>
          </a:custGeom>
          <a:solidFill>
            <a:srgbClr val="2D75B6"/>
          </a:solidFill>
        </p:spPr>
        <p:txBody>
          <a:bodyPr wrap="square" lIns="0" tIns="0" rIns="0" bIns="0" rtlCol="0"/>
          <a:p/>
        </p:txBody>
      </p:sp>
      <p:sp>
        <p:nvSpPr>
          <p:cNvPr id="10" name="object 5"/>
          <p:cNvSpPr/>
          <p:nvPr/>
        </p:nvSpPr>
        <p:spPr>
          <a:xfrm>
            <a:off x="3324860" y="338200"/>
            <a:ext cx="586740" cy="490855"/>
          </a:xfrm>
          <a:custGeom>
            <a:avLst/>
            <a:gdLst/>
            <a:ahLst/>
            <a:cxnLst/>
            <a:rect l="l" t="t" r="r" b="b"/>
            <a:pathLst>
              <a:path w="586739" h="490855">
                <a:moveTo>
                  <a:pt x="586739" y="490728"/>
                </a:moveTo>
                <a:lnTo>
                  <a:pt x="0" y="490728"/>
                </a:lnTo>
                <a:lnTo>
                  <a:pt x="0" y="0"/>
                </a:lnTo>
                <a:lnTo>
                  <a:pt x="586739" y="490728"/>
                </a:lnTo>
                <a:close/>
              </a:path>
            </a:pathLst>
          </a:custGeom>
          <a:solidFill>
            <a:srgbClr val="2D75B6"/>
          </a:solidFill>
        </p:spPr>
        <p:txBody>
          <a:bodyPr wrap="square" lIns="0" tIns="0" rIns="0" bIns="0" rtlCol="0"/>
          <a:p/>
        </p:txBody>
      </p:sp>
      <p:sp>
        <p:nvSpPr>
          <p:cNvPr id="11" name="object 6"/>
          <p:cNvSpPr/>
          <p:nvPr/>
        </p:nvSpPr>
        <p:spPr>
          <a:xfrm>
            <a:off x="0" y="850900"/>
            <a:ext cx="12192000" cy="0"/>
          </a:xfrm>
          <a:custGeom>
            <a:avLst/>
            <a:gdLst/>
            <a:ahLst/>
            <a:cxnLst/>
            <a:rect l="l" t="t" r="r" b="b"/>
            <a:pathLst>
              <a:path w="12192000">
                <a:moveTo>
                  <a:pt x="0" y="0"/>
                </a:moveTo>
                <a:lnTo>
                  <a:pt x="12192000" y="0"/>
                </a:lnTo>
              </a:path>
            </a:pathLst>
          </a:custGeom>
          <a:ln w="76200">
            <a:solidFill>
              <a:srgbClr val="BEBEBE"/>
            </a:solidFill>
          </a:ln>
        </p:spPr>
        <p:txBody>
          <a:bodyPr wrap="square" lIns="0" tIns="0" rIns="0" bIns="0" rtlCol="0"/>
          <a:p/>
        </p:txBody>
      </p:sp>
      <p:sp>
        <p:nvSpPr>
          <p:cNvPr id="14" name="流程图: 过程 13"/>
          <p:cNvSpPr/>
          <p:nvPr/>
        </p:nvSpPr>
        <p:spPr>
          <a:xfrm>
            <a:off x="449580" y="1431925"/>
            <a:ext cx="1143000" cy="430530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800">
                <a:solidFill>
                  <a:srgbClr val="FFFF00"/>
                </a:solidFill>
              </a:rPr>
              <a:t>微</a:t>
            </a:r>
            <a:endParaRPr lang="zh-CN" altLang="en-US" sz="2800">
              <a:solidFill>
                <a:srgbClr val="FFFF00"/>
              </a:solidFill>
            </a:endParaRPr>
          </a:p>
          <a:p>
            <a:pPr algn="ctr"/>
            <a:endParaRPr lang="zh-CN" altLang="en-US" sz="2800">
              <a:solidFill>
                <a:srgbClr val="FFFF00"/>
              </a:solidFill>
            </a:endParaRPr>
          </a:p>
          <a:p>
            <a:pPr algn="ctr"/>
            <a:r>
              <a:rPr lang="zh-CN" altLang="en-US" sz="2800">
                <a:solidFill>
                  <a:srgbClr val="FFFF00"/>
                </a:solidFill>
              </a:rPr>
              <a:t>伤</a:t>
            </a:r>
            <a:endParaRPr lang="zh-CN" altLang="en-US" sz="2800">
              <a:solidFill>
                <a:srgbClr val="FFFF00"/>
              </a:solidFill>
            </a:endParaRPr>
          </a:p>
          <a:p>
            <a:pPr algn="ctr"/>
            <a:endParaRPr lang="zh-CN" altLang="en-US" sz="2800">
              <a:solidFill>
                <a:srgbClr val="FFFF00"/>
              </a:solidFill>
            </a:endParaRPr>
          </a:p>
          <a:p>
            <a:pPr algn="ctr"/>
            <a:r>
              <a:rPr lang="zh-CN" altLang="en-US" sz="2800">
                <a:solidFill>
                  <a:srgbClr val="FFFF00"/>
                </a:solidFill>
              </a:rPr>
              <a:t>事</a:t>
            </a:r>
            <a:endParaRPr lang="zh-CN" altLang="en-US" sz="2800">
              <a:solidFill>
                <a:srgbClr val="FFFF00"/>
              </a:solidFill>
            </a:endParaRPr>
          </a:p>
          <a:p>
            <a:pPr algn="ctr"/>
            <a:endParaRPr lang="zh-CN" altLang="en-US" sz="2800">
              <a:solidFill>
                <a:srgbClr val="FFFF00"/>
              </a:solidFill>
            </a:endParaRPr>
          </a:p>
          <a:p>
            <a:pPr algn="ctr"/>
            <a:r>
              <a:rPr lang="zh-CN" altLang="en-US" sz="2800">
                <a:solidFill>
                  <a:srgbClr val="FFFF00"/>
                </a:solidFill>
              </a:rPr>
              <a:t>故</a:t>
            </a:r>
            <a:endParaRPr lang="zh-CN" altLang="en-US" sz="2800">
              <a:solidFill>
                <a:srgbClr val="FFFF00"/>
              </a:solidFill>
            </a:endParaRPr>
          </a:p>
        </p:txBody>
      </p:sp>
      <p:cxnSp>
        <p:nvCxnSpPr>
          <p:cNvPr id="15" name="直接连接符 14"/>
          <p:cNvCxnSpPr>
            <a:stCxn id="14" idx="3"/>
          </p:cNvCxnSpPr>
          <p:nvPr/>
        </p:nvCxnSpPr>
        <p:spPr>
          <a:xfrm>
            <a:off x="1592580" y="3584575"/>
            <a:ext cx="853440" cy="6985"/>
          </a:xfrm>
          <a:prstGeom prst="line">
            <a:avLst/>
          </a:prstGeom>
          <a:ln w="38100"/>
        </p:spPr>
        <p:style>
          <a:lnRef idx="3">
            <a:schemeClr val="accent1"/>
          </a:lnRef>
          <a:fillRef idx="0">
            <a:schemeClr val="accent1"/>
          </a:fillRef>
          <a:effectRef idx="2">
            <a:schemeClr val="accent1"/>
          </a:effectRef>
          <a:fontRef idx="minor">
            <a:schemeClr val="tx1"/>
          </a:fontRef>
        </p:style>
      </p:cxnSp>
      <p:cxnSp>
        <p:nvCxnSpPr>
          <p:cNvPr id="16" name="直接连接符 15"/>
          <p:cNvCxnSpPr/>
          <p:nvPr/>
        </p:nvCxnSpPr>
        <p:spPr>
          <a:xfrm flipH="1">
            <a:off x="2446020" y="2236470"/>
            <a:ext cx="9525" cy="2695575"/>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7" name="矩形 16"/>
          <p:cNvSpPr/>
          <p:nvPr/>
        </p:nvSpPr>
        <p:spPr>
          <a:xfrm>
            <a:off x="3378835" y="1431290"/>
            <a:ext cx="2773680" cy="1621790"/>
          </a:xfrm>
          <a:prstGeom prst="rect">
            <a:avLst/>
          </a:prstGeom>
          <a:solidFill>
            <a:schemeClr val="accent1"/>
          </a:solidFill>
          <a:ln w="12700">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scene3d>
              <a:camera prst="orthographicFront"/>
              <a:lightRig rig="threePt" dir="t"/>
            </a:scene3d>
          </a:bodyPr>
          <a:p>
            <a:pPr lvl="0" algn="l">
              <a:lnSpc>
                <a:spcPct val="100000"/>
              </a:lnSpc>
              <a:spcAft>
                <a:spcPct val="35000"/>
              </a:spcAft>
              <a:buClrTx/>
              <a:buSzTx/>
              <a:buFontTx/>
            </a:pPr>
            <a:r>
              <a:rPr lang="zh-CN" altLang="en-US" b="1" dirty="0">
                <a:solidFill>
                  <a:schemeClr val="bg1"/>
                </a:solidFill>
                <a:latin typeface="宋体" panose="02010600030101010101" pitchFamily="2" charset="-122"/>
                <a:ea typeface="宋体" panose="02010600030101010101" pitchFamily="2" charset="-122"/>
                <a:cs typeface="方正楷体_GB2312" panose="02000000000000000000" charset="-122"/>
                <a:sym typeface="+mn-ea"/>
              </a:rPr>
              <a:t>发生一起微伤事故，</a:t>
            </a:r>
            <a:r>
              <a:rPr lang="zh-CN" altLang="en-US" b="1" dirty="0">
                <a:solidFill>
                  <a:srgbClr val="FFFF00"/>
                </a:solidFill>
                <a:latin typeface="宋体" panose="02010600030101010101" pitchFamily="2" charset="-122"/>
                <a:ea typeface="宋体" panose="02010600030101010101" pitchFamily="2" charset="-122"/>
                <a:cs typeface="方正楷体_GB2312" panose="02000000000000000000" charset="-122"/>
                <a:sym typeface="+mn-ea"/>
              </a:rPr>
              <a:t>责任人进“三违”学习班学习</a:t>
            </a:r>
            <a:r>
              <a:rPr lang="zh-CN" altLang="en-US" b="1" dirty="0">
                <a:solidFill>
                  <a:schemeClr val="bg1"/>
                </a:solidFill>
                <a:latin typeface="宋体" panose="02010600030101010101" pitchFamily="2" charset="-122"/>
                <a:ea typeface="宋体" panose="02010600030101010101" pitchFamily="2" charset="-122"/>
                <a:cs typeface="方正楷体_GB2312" panose="02000000000000000000" charset="-122"/>
                <a:sym typeface="+mn-ea"/>
              </a:rPr>
              <a:t>。扣除直接责任人绩效工资 </a:t>
            </a:r>
            <a:r>
              <a:rPr lang="zh-CN" altLang="en-US" b="1" dirty="0">
                <a:solidFill>
                  <a:srgbClr val="FFFF00"/>
                </a:solidFill>
                <a:latin typeface="宋体" panose="02010600030101010101" pitchFamily="2" charset="-122"/>
                <a:ea typeface="宋体" panose="02010600030101010101" pitchFamily="2" charset="-122"/>
                <a:cs typeface="方正楷体_GB2312" panose="02000000000000000000" charset="-122"/>
                <a:sym typeface="+mn-ea"/>
              </a:rPr>
              <a:t>5000～10000元</a:t>
            </a:r>
            <a:r>
              <a:rPr lang="zh-CN" altLang="en-US" b="1" dirty="0">
                <a:solidFill>
                  <a:schemeClr val="bg1"/>
                </a:solidFill>
                <a:latin typeface="宋体" panose="02010600030101010101" pitchFamily="2" charset="-122"/>
                <a:ea typeface="宋体" panose="02010600030101010101" pitchFamily="2" charset="-122"/>
                <a:cs typeface="方正楷体_GB2312" panose="02000000000000000000" charset="-122"/>
                <a:sym typeface="+mn-ea"/>
              </a:rPr>
              <a:t>。</a:t>
            </a:r>
            <a:endParaRPr lang="zh-CN" altLang="en-US" b="1" dirty="0">
              <a:solidFill>
                <a:schemeClr val="bg1"/>
              </a:solidFill>
              <a:latin typeface="宋体" panose="02010600030101010101" pitchFamily="2" charset="-122"/>
              <a:ea typeface="宋体" panose="02010600030101010101" pitchFamily="2" charset="-122"/>
              <a:cs typeface="方正楷体_GB2312" panose="02000000000000000000" charset="-122"/>
              <a:sym typeface="+mn-ea"/>
            </a:endParaRPr>
          </a:p>
        </p:txBody>
      </p:sp>
      <p:sp>
        <p:nvSpPr>
          <p:cNvPr id="18" name="矩形 17"/>
          <p:cNvSpPr/>
          <p:nvPr/>
        </p:nvSpPr>
        <p:spPr>
          <a:xfrm>
            <a:off x="3378835" y="3973830"/>
            <a:ext cx="2773045" cy="18815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lvl="0" algn="l" fontAlgn="auto">
              <a:lnSpc>
                <a:spcPct val="100000"/>
              </a:lnSpc>
              <a:spcAft>
                <a:spcPct val="35000"/>
              </a:spcAft>
              <a:buClrTx/>
              <a:buSzTx/>
              <a:buFontTx/>
            </a:pPr>
            <a:r>
              <a:rPr lang="zh-CN" altLang="en-US" b="1" dirty="0">
                <a:solidFill>
                  <a:schemeClr val="bg1"/>
                </a:solidFill>
                <a:latin typeface="宋体" panose="02010600030101010101" pitchFamily="2" charset="-122"/>
                <a:ea typeface="宋体" panose="02010600030101010101" pitchFamily="2" charset="-122"/>
                <a:cs typeface="方正楷体_GB2312" panose="02000000000000000000" charset="-122"/>
                <a:sym typeface="+mn-ea"/>
              </a:rPr>
              <a:t>扣除负有责任的同茬作业人员、单位现场跟班人员、带班班队长绩效工资各 200～500元。</a:t>
            </a:r>
            <a:endParaRPr lang="zh-CN" altLang="en-US" b="1" dirty="0">
              <a:solidFill>
                <a:schemeClr val="bg1"/>
              </a:solidFill>
              <a:latin typeface="宋体" panose="02010600030101010101" pitchFamily="2" charset="-122"/>
              <a:ea typeface="宋体" panose="02010600030101010101" pitchFamily="2" charset="-122"/>
              <a:cs typeface="方正楷体_GB2312" panose="02000000000000000000" charset="-122"/>
              <a:sym typeface="+mn-ea"/>
            </a:endParaRPr>
          </a:p>
        </p:txBody>
      </p:sp>
      <p:cxnSp>
        <p:nvCxnSpPr>
          <p:cNvPr id="19" name="直接连接符 18"/>
          <p:cNvCxnSpPr>
            <a:stCxn id="17" idx="1"/>
          </p:cNvCxnSpPr>
          <p:nvPr/>
        </p:nvCxnSpPr>
        <p:spPr>
          <a:xfrm flipH="1" flipV="1">
            <a:off x="2455545" y="2235200"/>
            <a:ext cx="923290" cy="698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0" name="直接连接符 19"/>
          <p:cNvCxnSpPr>
            <a:stCxn id="18" idx="1"/>
          </p:cNvCxnSpPr>
          <p:nvPr/>
        </p:nvCxnSpPr>
        <p:spPr>
          <a:xfrm flipH="1" flipV="1">
            <a:off x="2441575" y="4914265"/>
            <a:ext cx="937260" cy="635"/>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2" name="图片 1"/>
          <p:cNvPicPr>
            <a:picLocks noChangeAspect="1"/>
          </p:cNvPicPr>
          <p:nvPr/>
        </p:nvPicPr>
        <p:blipFill>
          <a:blip r:embed="rId2"/>
          <a:srcRect b="6172"/>
          <a:stretch>
            <a:fillRect/>
          </a:stretch>
        </p:blipFill>
        <p:spPr>
          <a:xfrm>
            <a:off x="6364605" y="2242185"/>
            <a:ext cx="5599430" cy="2626995"/>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4" descr="303b32313537343431303bb8d0ccbebac5"/>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10426700" y="524510"/>
            <a:ext cx="1711325" cy="1711325"/>
          </a:xfrm>
          <a:prstGeom prst="rect">
            <a:avLst/>
          </a:prstGeom>
        </p:spPr>
      </p:pic>
      <p:sp>
        <p:nvSpPr>
          <p:cNvPr id="37" name="文本框 22"/>
          <p:cNvSpPr>
            <a:spLocks noChangeArrowheads="1"/>
          </p:cNvSpPr>
          <p:nvPr/>
        </p:nvSpPr>
        <p:spPr bwMode="auto">
          <a:xfrm>
            <a:off x="3969689" y="200557"/>
            <a:ext cx="5241151" cy="521970"/>
          </a:xfrm>
          <a:prstGeom prst="rect">
            <a:avLst/>
          </a:prstGeom>
          <a:noFill/>
          <a:ln w="9525">
            <a:noFill/>
            <a:miter lim="800000"/>
          </a:ln>
        </p:spPr>
        <p:txBody>
          <a:bodyPr wrap="square">
            <a:spAutoFit/>
          </a:bodyPr>
          <a:lstStyle/>
          <a:p>
            <a:r>
              <a:rPr lang="en-US" altLang="zh-CN" sz="2800" b="1" dirty="0">
                <a:solidFill>
                  <a:srgbClr val="0070C0"/>
                </a:solidFill>
                <a:latin typeface="微软雅黑" panose="020B0503020204020204" charset="-122"/>
                <a:ea typeface="微软雅黑" panose="020B0503020204020204" charset="-122"/>
                <a:sym typeface="微软雅黑" panose="020B0503020204020204" charset="-122"/>
              </a:rPr>
              <a:t>2.</a:t>
            </a:r>
            <a:r>
              <a:rPr lang="zh-CN" sz="2800" b="1" dirty="0">
                <a:solidFill>
                  <a:srgbClr val="0070C0"/>
                </a:solidFill>
                <a:latin typeface="微软雅黑" panose="020B0503020204020204" charset="-122"/>
                <a:ea typeface="微软雅黑" panose="020B0503020204020204" charset="-122"/>
                <a:sym typeface="微软雅黑" panose="020B0503020204020204" charset="-122"/>
              </a:rPr>
              <a:t>轻</a:t>
            </a:r>
            <a:r>
              <a:rPr lang="zh-CN" sz="2800" b="1" dirty="0">
                <a:solidFill>
                  <a:srgbClr val="0070C0"/>
                </a:solidFill>
                <a:latin typeface="微软雅黑" panose="020B0503020204020204" charset="-122"/>
                <a:ea typeface="微软雅黑" panose="020B0503020204020204" charset="-122"/>
                <a:sym typeface="微软雅黑" panose="020B0503020204020204" charset="-122"/>
              </a:rPr>
              <a:t>伤事故的责任追究</a:t>
            </a:r>
            <a:endParaRPr lang="zh-CN" sz="2800" b="1" dirty="0">
              <a:solidFill>
                <a:srgbClr val="0070C0"/>
              </a:solidFill>
              <a:latin typeface="微软雅黑" panose="020B0503020204020204" charset="-122"/>
              <a:ea typeface="微软雅黑" panose="020B0503020204020204" charset="-122"/>
              <a:sym typeface="微软雅黑" panose="020B0503020204020204" charset="-122"/>
            </a:endParaRPr>
          </a:p>
        </p:txBody>
      </p:sp>
      <p:sp>
        <p:nvSpPr>
          <p:cNvPr id="8" name="object 2"/>
          <p:cNvSpPr/>
          <p:nvPr/>
        </p:nvSpPr>
        <p:spPr>
          <a:xfrm>
            <a:off x="0" y="6739255"/>
            <a:ext cx="12192000" cy="118745"/>
          </a:xfrm>
          <a:prstGeom prst="rect">
            <a:avLst/>
          </a:prstGeom>
          <a:blipFill>
            <a:blip r:embed="rId3" cstate="print"/>
            <a:stretch>
              <a:fillRect/>
            </a:stretch>
          </a:blipFill>
        </p:spPr>
        <p:txBody>
          <a:bodyPr wrap="square" lIns="0" tIns="0" rIns="0" bIns="0" rtlCol="0"/>
          <a:p/>
        </p:txBody>
      </p:sp>
      <p:sp>
        <p:nvSpPr>
          <p:cNvPr id="9" name="object 3"/>
          <p:cNvSpPr/>
          <p:nvPr/>
        </p:nvSpPr>
        <p:spPr>
          <a:xfrm>
            <a:off x="0" y="338455"/>
            <a:ext cx="3324860" cy="474980"/>
          </a:xfrm>
          <a:custGeom>
            <a:avLst/>
            <a:gdLst/>
            <a:ahLst/>
            <a:cxnLst/>
            <a:rect l="l" t="t" r="r" b="b"/>
            <a:pathLst>
              <a:path w="2438400" h="474980">
                <a:moveTo>
                  <a:pt x="0" y="474472"/>
                </a:moveTo>
                <a:lnTo>
                  <a:pt x="2438400" y="474472"/>
                </a:lnTo>
                <a:lnTo>
                  <a:pt x="2438400" y="0"/>
                </a:lnTo>
                <a:lnTo>
                  <a:pt x="0" y="0"/>
                </a:lnTo>
                <a:lnTo>
                  <a:pt x="0" y="474472"/>
                </a:lnTo>
                <a:close/>
              </a:path>
            </a:pathLst>
          </a:custGeom>
          <a:solidFill>
            <a:srgbClr val="2D75B6"/>
          </a:solidFill>
        </p:spPr>
        <p:txBody>
          <a:bodyPr wrap="square" lIns="0" tIns="0" rIns="0" bIns="0" rtlCol="0"/>
          <a:p/>
        </p:txBody>
      </p:sp>
      <p:sp>
        <p:nvSpPr>
          <p:cNvPr id="10" name="object 5"/>
          <p:cNvSpPr/>
          <p:nvPr/>
        </p:nvSpPr>
        <p:spPr>
          <a:xfrm>
            <a:off x="3324860" y="338200"/>
            <a:ext cx="586740" cy="490855"/>
          </a:xfrm>
          <a:custGeom>
            <a:avLst/>
            <a:gdLst/>
            <a:ahLst/>
            <a:cxnLst/>
            <a:rect l="l" t="t" r="r" b="b"/>
            <a:pathLst>
              <a:path w="586739" h="490855">
                <a:moveTo>
                  <a:pt x="586739" y="490728"/>
                </a:moveTo>
                <a:lnTo>
                  <a:pt x="0" y="490728"/>
                </a:lnTo>
                <a:lnTo>
                  <a:pt x="0" y="0"/>
                </a:lnTo>
                <a:lnTo>
                  <a:pt x="586739" y="490728"/>
                </a:lnTo>
                <a:close/>
              </a:path>
            </a:pathLst>
          </a:custGeom>
          <a:solidFill>
            <a:srgbClr val="2D75B6"/>
          </a:solidFill>
        </p:spPr>
        <p:txBody>
          <a:bodyPr wrap="square" lIns="0" tIns="0" rIns="0" bIns="0" rtlCol="0"/>
          <a:p/>
        </p:txBody>
      </p:sp>
      <p:sp>
        <p:nvSpPr>
          <p:cNvPr id="11" name="object 6"/>
          <p:cNvSpPr/>
          <p:nvPr/>
        </p:nvSpPr>
        <p:spPr>
          <a:xfrm>
            <a:off x="0" y="850900"/>
            <a:ext cx="12192000" cy="0"/>
          </a:xfrm>
          <a:custGeom>
            <a:avLst/>
            <a:gdLst/>
            <a:ahLst/>
            <a:cxnLst/>
            <a:rect l="l" t="t" r="r" b="b"/>
            <a:pathLst>
              <a:path w="12192000">
                <a:moveTo>
                  <a:pt x="0" y="0"/>
                </a:moveTo>
                <a:lnTo>
                  <a:pt x="12192000" y="0"/>
                </a:lnTo>
              </a:path>
            </a:pathLst>
          </a:custGeom>
          <a:ln w="76200">
            <a:solidFill>
              <a:srgbClr val="BEBEBE"/>
            </a:solidFill>
          </a:ln>
        </p:spPr>
        <p:txBody>
          <a:bodyPr wrap="square" lIns="0" tIns="0" rIns="0" bIns="0" rtlCol="0"/>
          <a:p/>
        </p:txBody>
      </p:sp>
      <p:sp>
        <p:nvSpPr>
          <p:cNvPr id="14" name="流程图: 过程 13"/>
          <p:cNvSpPr/>
          <p:nvPr/>
        </p:nvSpPr>
        <p:spPr>
          <a:xfrm>
            <a:off x="299085" y="1432560"/>
            <a:ext cx="1143000" cy="430530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400">
                <a:solidFill>
                  <a:srgbClr val="FFFF00"/>
                </a:solidFill>
              </a:rPr>
              <a:t>轻</a:t>
            </a:r>
            <a:endParaRPr lang="zh-CN" altLang="en-US" sz="2400">
              <a:solidFill>
                <a:srgbClr val="FFFF00"/>
              </a:solidFill>
            </a:endParaRPr>
          </a:p>
          <a:p>
            <a:pPr algn="ctr"/>
            <a:endParaRPr lang="zh-CN" altLang="en-US" sz="2400">
              <a:solidFill>
                <a:srgbClr val="FFFF00"/>
              </a:solidFill>
            </a:endParaRPr>
          </a:p>
          <a:p>
            <a:pPr algn="ctr"/>
            <a:r>
              <a:rPr lang="zh-CN" altLang="en-US" sz="2400">
                <a:solidFill>
                  <a:srgbClr val="FFFF00"/>
                </a:solidFill>
              </a:rPr>
              <a:t>伤</a:t>
            </a:r>
            <a:endParaRPr lang="zh-CN" altLang="en-US" sz="2400">
              <a:solidFill>
                <a:srgbClr val="FFFF00"/>
              </a:solidFill>
            </a:endParaRPr>
          </a:p>
          <a:p>
            <a:pPr algn="ctr"/>
            <a:endParaRPr lang="zh-CN" altLang="en-US" sz="2400">
              <a:solidFill>
                <a:srgbClr val="FFFF00"/>
              </a:solidFill>
            </a:endParaRPr>
          </a:p>
          <a:p>
            <a:pPr algn="ctr"/>
            <a:r>
              <a:rPr lang="zh-CN" altLang="en-US" sz="2400">
                <a:solidFill>
                  <a:srgbClr val="FFFF00"/>
                </a:solidFill>
              </a:rPr>
              <a:t>事</a:t>
            </a:r>
            <a:endParaRPr lang="zh-CN" altLang="en-US" sz="2400">
              <a:solidFill>
                <a:srgbClr val="FFFF00"/>
              </a:solidFill>
            </a:endParaRPr>
          </a:p>
          <a:p>
            <a:pPr algn="ctr"/>
            <a:endParaRPr lang="zh-CN" altLang="en-US" sz="2400">
              <a:solidFill>
                <a:srgbClr val="FFFF00"/>
              </a:solidFill>
            </a:endParaRPr>
          </a:p>
          <a:p>
            <a:pPr algn="ctr"/>
            <a:r>
              <a:rPr lang="zh-CN" altLang="en-US" sz="2400">
                <a:solidFill>
                  <a:srgbClr val="FFFF00"/>
                </a:solidFill>
              </a:rPr>
              <a:t>故</a:t>
            </a:r>
            <a:endParaRPr lang="zh-CN" altLang="en-US" sz="2400">
              <a:solidFill>
                <a:srgbClr val="FFFF00"/>
              </a:solidFill>
            </a:endParaRPr>
          </a:p>
        </p:txBody>
      </p:sp>
      <p:cxnSp>
        <p:nvCxnSpPr>
          <p:cNvPr id="15" name="直接连接符 14"/>
          <p:cNvCxnSpPr>
            <a:stCxn id="14" idx="3"/>
          </p:cNvCxnSpPr>
          <p:nvPr/>
        </p:nvCxnSpPr>
        <p:spPr>
          <a:xfrm>
            <a:off x="1442085" y="3585210"/>
            <a:ext cx="424815" cy="5715"/>
          </a:xfrm>
          <a:prstGeom prst="line">
            <a:avLst/>
          </a:prstGeom>
          <a:ln w="38100"/>
        </p:spPr>
        <p:style>
          <a:lnRef idx="3">
            <a:schemeClr val="accent1"/>
          </a:lnRef>
          <a:fillRef idx="0">
            <a:schemeClr val="accent1"/>
          </a:fillRef>
          <a:effectRef idx="2">
            <a:schemeClr val="accent1"/>
          </a:effectRef>
          <a:fontRef idx="minor">
            <a:schemeClr val="tx1"/>
          </a:fontRef>
        </p:style>
      </p:cxnSp>
      <p:cxnSp>
        <p:nvCxnSpPr>
          <p:cNvPr id="16" name="直接连接符 15"/>
          <p:cNvCxnSpPr/>
          <p:nvPr/>
        </p:nvCxnSpPr>
        <p:spPr>
          <a:xfrm flipH="1">
            <a:off x="1857375" y="1657350"/>
            <a:ext cx="28575" cy="3952875"/>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7" name="矩形 16"/>
          <p:cNvSpPr/>
          <p:nvPr/>
        </p:nvSpPr>
        <p:spPr>
          <a:xfrm>
            <a:off x="2495550" y="1089025"/>
            <a:ext cx="7628255" cy="1146810"/>
          </a:xfrm>
          <a:prstGeom prst="rect">
            <a:avLst/>
          </a:prstGeom>
          <a:solidFill>
            <a:schemeClr val="accent1">
              <a:lumMod val="60000"/>
              <a:lumOff val="40000"/>
            </a:schemeClr>
          </a:solidFill>
          <a:ln w="12700">
            <a:solidFill>
              <a:schemeClr val="accent1">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scene3d>
              <a:camera prst="orthographicFront"/>
              <a:lightRig rig="threePt" dir="t"/>
            </a:scene3d>
          </a:bodyPr>
          <a:p>
            <a:pPr eaLnBrk="0" hangingPunct="0">
              <a:lnSpc>
                <a:spcPct val="120000"/>
              </a:lnSpc>
              <a:spcBef>
                <a:spcPts val="0"/>
              </a:spcBef>
              <a:spcAft>
                <a:spcPts val="0"/>
              </a:spcAft>
            </a:pPr>
            <a:r>
              <a:rPr lang="zh-CN" sz="1400" b="1" dirty="0">
                <a:solidFill>
                  <a:schemeClr val="tx1"/>
                </a:solidFill>
                <a:latin typeface="仿宋" panose="02010609060101010101" charset="-122"/>
                <a:ea typeface="仿宋" panose="02010609060101010101" charset="-122"/>
                <a:cs typeface="仿宋" panose="02010609060101010101" charset="-122"/>
                <a:sym typeface="+mn-ea"/>
              </a:rPr>
              <a:t>发生一起轻伤1人事故，责任人进“三违”学习班学习，扣除</a:t>
            </a:r>
            <a:r>
              <a:rPr sz="1400" b="1" dirty="0">
                <a:solidFill>
                  <a:schemeClr val="tx1"/>
                </a:solidFill>
                <a:latin typeface="仿宋" panose="02010609060101010101" charset="-122"/>
                <a:ea typeface="仿宋" panose="02010609060101010101" charset="-122"/>
                <a:cs typeface="仿宋" panose="02010609060101010101" charset="-122"/>
                <a:sym typeface="+mn-ea"/>
              </a:rPr>
              <a:t>责任人绩效工资1万～2万元，全额扣除事故责任人当月月度安全绩效工资</a:t>
            </a:r>
            <a:r>
              <a:rPr lang="zh-CN" sz="1400" b="1" dirty="0">
                <a:solidFill>
                  <a:schemeClr val="tx1"/>
                </a:solidFill>
                <a:latin typeface="仿宋" panose="02010609060101010101" charset="-122"/>
                <a:ea typeface="仿宋" panose="02010609060101010101" charset="-122"/>
                <a:cs typeface="仿宋" panose="02010609060101010101" charset="-122"/>
                <a:sym typeface="+mn-ea"/>
              </a:rPr>
              <a:t>。</a:t>
            </a:r>
            <a:endParaRPr lang="zh-CN" sz="1400" b="1" dirty="0">
              <a:latin typeface="仿宋" panose="02010609060101010101" charset="-122"/>
              <a:ea typeface="仿宋" panose="02010609060101010101" charset="-122"/>
              <a:cs typeface="仿宋" panose="02010609060101010101" charset="-122"/>
            </a:endParaRPr>
          </a:p>
          <a:p>
            <a:pPr eaLnBrk="0" hangingPunct="0">
              <a:lnSpc>
                <a:spcPct val="120000"/>
              </a:lnSpc>
              <a:spcBef>
                <a:spcPts val="0"/>
              </a:spcBef>
              <a:spcAft>
                <a:spcPts val="0"/>
              </a:spcAft>
            </a:pPr>
            <a:r>
              <a:rPr sz="1400" b="1" dirty="0">
                <a:solidFill>
                  <a:schemeClr val="tx1"/>
                </a:solidFill>
                <a:latin typeface="仿宋" panose="02010609060101010101" charset="-122"/>
                <a:ea typeface="仿宋" panose="02010609060101010101" charset="-122"/>
                <a:cs typeface="仿宋" panose="02010609060101010101" charset="-122"/>
                <a:sym typeface="+mn-ea"/>
              </a:rPr>
              <a:t>扣除施工地点安全负责人、同茬作业责任人员绩效工资各500元</a:t>
            </a:r>
            <a:r>
              <a:rPr lang="zh-CN" sz="1400" b="1" dirty="0">
                <a:solidFill>
                  <a:schemeClr val="tx1"/>
                </a:solidFill>
                <a:latin typeface="仿宋" panose="02010609060101010101" charset="-122"/>
                <a:ea typeface="仿宋" panose="02010609060101010101" charset="-122"/>
                <a:cs typeface="仿宋" panose="02010609060101010101" charset="-122"/>
                <a:sym typeface="+mn-ea"/>
              </a:rPr>
              <a:t>。</a:t>
            </a:r>
            <a:endParaRPr lang="zh-CN" sz="1400" b="1" dirty="0">
              <a:solidFill>
                <a:schemeClr val="tx1"/>
              </a:solidFill>
              <a:latin typeface="仿宋" panose="02010609060101010101" charset="-122"/>
              <a:ea typeface="仿宋" panose="02010609060101010101" charset="-122"/>
              <a:cs typeface="仿宋" panose="02010609060101010101" charset="-122"/>
              <a:sym typeface="+mn-ea"/>
            </a:endParaRPr>
          </a:p>
          <a:p>
            <a:pPr eaLnBrk="0" hangingPunct="0">
              <a:lnSpc>
                <a:spcPct val="120000"/>
              </a:lnSpc>
              <a:spcBef>
                <a:spcPts val="0"/>
              </a:spcBef>
              <a:spcAft>
                <a:spcPts val="0"/>
              </a:spcAft>
            </a:pPr>
            <a:r>
              <a:rPr sz="1400" b="1" dirty="0">
                <a:solidFill>
                  <a:schemeClr val="tx1"/>
                </a:solidFill>
                <a:latin typeface="仿宋" panose="02010609060101010101" charset="-122"/>
                <a:ea typeface="仿宋" panose="02010609060101010101" charset="-122"/>
                <a:cs typeface="仿宋" panose="02010609060101010101" charset="-122"/>
                <a:sym typeface="+mn-ea"/>
              </a:rPr>
              <a:t>扣除带班班队长、单位跟班人员绩效工资各1000元，全额扣除</a:t>
            </a:r>
            <a:r>
              <a:rPr sz="1400" b="1" dirty="0">
                <a:solidFill>
                  <a:schemeClr val="tx1"/>
                </a:solidFill>
                <a:latin typeface="仿宋" panose="02010609060101010101" charset="-122"/>
                <a:ea typeface="仿宋" panose="02010609060101010101" charset="-122"/>
                <a:cs typeface="仿宋" panose="02010609060101010101" charset="-122"/>
                <a:sym typeface="+mn-ea"/>
              </a:rPr>
              <a:t>当月月度安全绩效工资。</a:t>
            </a:r>
            <a:endParaRPr sz="1400" b="1" dirty="0">
              <a:solidFill>
                <a:schemeClr val="tx1"/>
              </a:solidFill>
              <a:latin typeface="仿宋" panose="02010609060101010101" charset="-122"/>
              <a:ea typeface="仿宋" panose="02010609060101010101" charset="-122"/>
              <a:cs typeface="仿宋" panose="02010609060101010101" charset="-122"/>
              <a:sym typeface="+mn-ea"/>
            </a:endParaRPr>
          </a:p>
        </p:txBody>
      </p:sp>
      <p:sp>
        <p:nvSpPr>
          <p:cNvPr id="18" name="矩形 17"/>
          <p:cNvSpPr/>
          <p:nvPr/>
        </p:nvSpPr>
        <p:spPr>
          <a:xfrm>
            <a:off x="2503805" y="3189605"/>
            <a:ext cx="7611745" cy="184023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eaLnBrk="0" hangingPunct="0">
              <a:lnSpc>
                <a:spcPct val="120000"/>
              </a:lnSpc>
              <a:spcBef>
                <a:spcPts val="0"/>
              </a:spcBef>
              <a:spcAft>
                <a:spcPts val="0"/>
              </a:spcAft>
              <a:buClrTx/>
              <a:buSzTx/>
              <a:buNone/>
              <a:tabLst>
                <a:tab pos="8521700" algn="r"/>
              </a:tabLst>
            </a:pPr>
            <a:r>
              <a:rPr lang="en-US" altLang="zh-CN" b="1" dirty="0">
                <a:solidFill>
                  <a:srgbClr val="1D41D5"/>
                </a:solidFill>
                <a:latin typeface="仿宋" panose="02010609060101010101" charset="-122"/>
                <a:ea typeface="仿宋" panose="02010609060101010101" charset="-122"/>
                <a:cs typeface="仿宋" panose="02010609060101010101" charset="-122"/>
                <a:sym typeface="+mn-ea"/>
              </a:rPr>
              <a:t>月度安全绩效工资处罚</a:t>
            </a:r>
            <a:r>
              <a:rPr lang="zh-CN" altLang="en-US" b="1" dirty="0">
                <a:solidFill>
                  <a:srgbClr val="1D41D5"/>
                </a:solidFill>
                <a:latin typeface="仿宋" panose="02010609060101010101" charset="-122"/>
                <a:ea typeface="仿宋" panose="02010609060101010101" charset="-122"/>
                <a:cs typeface="仿宋" panose="02010609060101010101" charset="-122"/>
                <a:sym typeface="+mn-ea"/>
              </a:rPr>
              <a:t>：</a:t>
            </a:r>
            <a:endParaRPr lang="zh-CN" altLang="en-US" b="1" dirty="0">
              <a:solidFill>
                <a:srgbClr val="1D41D5"/>
              </a:solidFill>
              <a:latin typeface="仿宋" panose="02010609060101010101" charset="-122"/>
              <a:ea typeface="仿宋" panose="02010609060101010101" charset="-122"/>
              <a:cs typeface="仿宋" panose="02010609060101010101" charset="-122"/>
              <a:sym typeface="+mn-ea"/>
            </a:endParaRPr>
          </a:p>
          <a:p>
            <a:pPr eaLnBrk="0" hangingPunct="0">
              <a:lnSpc>
                <a:spcPct val="120000"/>
              </a:lnSpc>
              <a:spcBef>
                <a:spcPts val="0"/>
              </a:spcBef>
              <a:spcAft>
                <a:spcPts val="0"/>
              </a:spcAft>
              <a:buClrTx/>
              <a:buSzTx/>
              <a:buNone/>
              <a:tabLst>
                <a:tab pos="8521700" algn="r"/>
              </a:tabLst>
            </a:pPr>
            <a:r>
              <a:rPr lang="en-US" altLang="zh-CN" sz="1400" b="1" dirty="0">
                <a:solidFill>
                  <a:srgbClr val="1D41D5"/>
                </a:solidFill>
                <a:latin typeface="仿宋" panose="02010609060101010101" charset="-122"/>
                <a:ea typeface="仿宋" panose="02010609060101010101" charset="-122"/>
                <a:cs typeface="仿宋" panose="02010609060101010101" charset="-122"/>
                <a:sym typeface="+mn-ea"/>
              </a:rPr>
              <a:t>①月度内，发生一起轻伤1人事故，扣除责任班队当月月度安全绩效工资的25%。</a:t>
            </a:r>
            <a:endParaRPr lang="en-US" altLang="zh-CN" sz="1400" b="1" dirty="0">
              <a:solidFill>
                <a:srgbClr val="1D41D5"/>
              </a:solidFill>
              <a:latin typeface="仿宋" panose="02010609060101010101" charset="-122"/>
              <a:ea typeface="仿宋" panose="02010609060101010101" charset="-122"/>
              <a:cs typeface="仿宋" panose="02010609060101010101" charset="-122"/>
              <a:sym typeface="+mn-ea"/>
            </a:endParaRPr>
          </a:p>
          <a:p>
            <a:pPr eaLnBrk="0" hangingPunct="0">
              <a:lnSpc>
                <a:spcPct val="120000"/>
              </a:lnSpc>
              <a:spcBef>
                <a:spcPts val="0"/>
              </a:spcBef>
              <a:spcAft>
                <a:spcPts val="0"/>
              </a:spcAft>
              <a:buClrTx/>
              <a:buSzTx/>
              <a:buNone/>
              <a:tabLst>
                <a:tab pos="8521700" algn="r"/>
              </a:tabLst>
            </a:pPr>
            <a:r>
              <a:rPr lang="en-US" altLang="zh-CN" sz="1400" b="1" dirty="0">
                <a:solidFill>
                  <a:srgbClr val="1D41D5"/>
                </a:solidFill>
                <a:latin typeface="仿宋" panose="02010609060101010101" charset="-122"/>
                <a:ea typeface="仿宋" panose="02010609060101010101" charset="-122"/>
                <a:cs typeface="仿宋" panose="02010609060101010101" charset="-122"/>
                <a:sym typeface="+mn-ea"/>
              </a:rPr>
              <a:t>②月度内发生2起轻伤1人事故或者一次轻伤2人事故，扣除责任单位当月安全绩效工资的25%，发生在同一队的，扣除该队当月安全绩效工资</a:t>
            </a:r>
            <a:r>
              <a:rPr lang="zh-CN" altLang="en-US" sz="1400" b="1" dirty="0">
                <a:solidFill>
                  <a:srgbClr val="1D41D5"/>
                </a:solidFill>
                <a:latin typeface="仿宋" panose="02010609060101010101" charset="-122"/>
                <a:ea typeface="仿宋" panose="02010609060101010101" charset="-122"/>
                <a:cs typeface="仿宋" panose="02010609060101010101" charset="-122"/>
                <a:sym typeface="+mn-ea"/>
              </a:rPr>
              <a:t>。月度内发生轻伤3人及以上事故，扣除责任单位当月安全绩效工资。</a:t>
            </a:r>
            <a:endParaRPr lang="zh-CN" altLang="en-US" sz="1400" b="1" dirty="0">
              <a:solidFill>
                <a:srgbClr val="1D41D5"/>
              </a:solidFill>
              <a:latin typeface="仿宋" panose="02010609060101010101" charset="-122"/>
              <a:ea typeface="仿宋" panose="02010609060101010101" charset="-122"/>
              <a:cs typeface="仿宋" panose="02010609060101010101" charset="-122"/>
              <a:sym typeface="+mn-ea"/>
            </a:endParaRPr>
          </a:p>
          <a:p>
            <a:pPr eaLnBrk="0" hangingPunct="0">
              <a:lnSpc>
                <a:spcPct val="120000"/>
              </a:lnSpc>
              <a:spcBef>
                <a:spcPts val="0"/>
              </a:spcBef>
              <a:spcAft>
                <a:spcPts val="0"/>
              </a:spcAft>
              <a:buClrTx/>
              <a:buSzTx/>
              <a:buNone/>
              <a:tabLst>
                <a:tab pos="8521700" algn="r"/>
              </a:tabLst>
            </a:pPr>
            <a:r>
              <a:rPr lang="en-US" altLang="zh-CN" sz="1400" b="1" dirty="0">
                <a:solidFill>
                  <a:srgbClr val="1D41D5"/>
                </a:solidFill>
                <a:latin typeface="仿宋" panose="02010609060101010101" charset="-122"/>
                <a:ea typeface="仿宋" panose="02010609060101010101" charset="-122"/>
                <a:cs typeface="仿宋" panose="02010609060101010101" charset="-122"/>
                <a:sym typeface="+mn-ea"/>
              </a:rPr>
              <a:t>③月度内，矿井未发生轻伤事故的，给予安全监察部全员安全绩效工资奖励10%；发生1起轻伤事故的，扣除安全监察部全员安全绩效工资5%。</a:t>
            </a:r>
            <a:endParaRPr lang="en-US" altLang="zh-CN" sz="1400" b="1" dirty="0">
              <a:solidFill>
                <a:srgbClr val="1D41D5"/>
              </a:solidFill>
              <a:latin typeface="仿宋" panose="02010609060101010101" charset="-122"/>
              <a:ea typeface="仿宋" panose="02010609060101010101" charset="-122"/>
              <a:cs typeface="仿宋" panose="02010609060101010101" charset="-122"/>
              <a:sym typeface="+mn-ea"/>
            </a:endParaRPr>
          </a:p>
        </p:txBody>
      </p:sp>
      <p:cxnSp>
        <p:nvCxnSpPr>
          <p:cNvPr id="19" name="直接连接符 18"/>
          <p:cNvCxnSpPr/>
          <p:nvPr/>
        </p:nvCxnSpPr>
        <p:spPr>
          <a:xfrm flipH="1" flipV="1">
            <a:off x="1866900" y="1657350"/>
            <a:ext cx="619125" cy="571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flipH="1" flipV="1">
            <a:off x="1876425" y="4156710"/>
            <a:ext cx="619125" cy="6985"/>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 name="矩形 1"/>
          <p:cNvSpPr/>
          <p:nvPr/>
        </p:nvSpPr>
        <p:spPr>
          <a:xfrm>
            <a:off x="2505075" y="2433955"/>
            <a:ext cx="7626985" cy="690880"/>
          </a:xfrm>
          <a:prstGeom prst="rect">
            <a:avLst/>
          </a:prstGeom>
          <a:solidFill>
            <a:schemeClr val="accent1">
              <a:lumMod val="40000"/>
              <a:lumOff val="60000"/>
            </a:schemeClr>
          </a:solidFill>
          <a:ln w="12700">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scene3d>
              <a:camera prst="orthographicFront"/>
              <a:lightRig rig="threePt" dir="t"/>
            </a:scene3d>
          </a:bodyPr>
          <a:p>
            <a:pPr lvl="0" algn="l">
              <a:lnSpc>
                <a:spcPct val="100000"/>
              </a:lnSpc>
              <a:spcAft>
                <a:spcPct val="35000"/>
              </a:spcAft>
              <a:buClrTx/>
              <a:buSzTx/>
              <a:buFontTx/>
            </a:pPr>
            <a:endParaRPr lang="zh-CN" altLang="en-US" sz="1200" b="1" dirty="0">
              <a:solidFill>
                <a:schemeClr val="tx1"/>
              </a:solidFill>
              <a:latin typeface="仿宋" panose="02010609060101010101" charset="-122"/>
              <a:ea typeface="仿宋" panose="02010609060101010101" charset="-122"/>
              <a:cs typeface="仿宋" panose="02010609060101010101" charset="-122"/>
              <a:sym typeface="+mn-ea"/>
            </a:endParaRPr>
          </a:p>
          <a:p>
            <a:pPr lvl="0" algn="l">
              <a:lnSpc>
                <a:spcPct val="100000"/>
              </a:lnSpc>
              <a:spcAft>
                <a:spcPct val="35000"/>
              </a:spcAft>
              <a:buClrTx/>
              <a:buSzTx/>
              <a:buFontTx/>
            </a:pPr>
            <a:r>
              <a:rPr lang="zh-CN" altLang="en-US" sz="1400" b="1" dirty="0">
                <a:solidFill>
                  <a:schemeClr val="accent2">
                    <a:lumMod val="75000"/>
                  </a:schemeClr>
                </a:solidFill>
                <a:latin typeface="仿宋" panose="02010609060101010101" charset="-122"/>
                <a:ea typeface="仿宋" panose="02010609060101010101" charset="-122"/>
                <a:cs typeface="仿宋" panose="02010609060101010101" charset="-122"/>
                <a:sym typeface="+mn-ea"/>
              </a:rPr>
              <a:t>扣除队长、分管副职绩效工资各1000元，扣除当月月度安全绩效工资50%。</a:t>
            </a:r>
            <a:endParaRPr lang="zh-CN" altLang="en-US" sz="1400" b="1" dirty="0">
              <a:solidFill>
                <a:schemeClr val="accent2">
                  <a:lumMod val="75000"/>
                </a:schemeClr>
              </a:solidFill>
              <a:latin typeface="仿宋" panose="02010609060101010101" charset="-122"/>
              <a:ea typeface="仿宋" panose="02010609060101010101" charset="-122"/>
              <a:cs typeface="仿宋" panose="02010609060101010101" charset="-122"/>
              <a:sym typeface="+mn-ea"/>
            </a:endParaRPr>
          </a:p>
          <a:p>
            <a:pPr lvl="0" algn="l">
              <a:lnSpc>
                <a:spcPct val="100000"/>
              </a:lnSpc>
              <a:spcAft>
                <a:spcPct val="35000"/>
              </a:spcAft>
              <a:buClrTx/>
              <a:buSzTx/>
              <a:buFontTx/>
            </a:pPr>
            <a:r>
              <a:rPr lang="zh-CN" altLang="en-US" sz="1400" b="1" dirty="0">
                <a:solidFill>
                  <a:schemeClr val="accent2">
                    <a:lumMod val="75000"/>
                  </a:schemeClr>
                </a:solidFill>
                <a:latin typeface="仿宋" panose="02010609060101010101" charset="-122"/>
                <a:ea typeface="仿宋" panose="02010609060101010101" charset="-122"/>
                <a:cs typeface="仿宋" panose="02010609060101010101" charset="-122"/>
                <a:sym typeface="+mn-ea"/>
              </a:rPr>
              <a:t>扣除责任单位党政负责人绩效工资各1000元，扣除当月月度安全绩效工资的30%。</a:t>
            </a:r>
            <a:endParaRPr lang="zh-CN" altLang="en-US" sz="1400" b="1" dirty="0">
              <a:solidFill>
                <a:schemeClr val="accent2">
                  <a:lumMod val="75000"/>
                </a:schemeClr>
              </a:solidFill>
              <a:latin typeface="宋体" panose="02010600030101010101" pitchFamily="2" charset="-122"/>
              <a:ea typeface="宋体" panose="02010600030101010101" pitchFamily="2" charset="-122"/>
              <a:cs typeface="方正楷体_GB2312" panose="02000000000000000000" charset="-122"/>
              <a:sym typeface="+mn-ea"/>
            </a:endParaRPr>
          </a:p>
          <a:p>
            <a:pPr lvl="0" algn="l">
              <a:lnSpc>
                <a:spcPct val="100000"/>
              </a:lnSpc>
              <a:spcAft>
                <a:spcPct val="35000"/>
              </a:spcAft>
              <a:buClrTx/>
              <a:buSzTx/>
              <a:buFontTx/>
            </a:pPr>
            <a:endParaRPr lang="zh-CN" altLang="en-US" sz="1400" b="1" dirty="0">
              <a:solidFill>
                <a:schemeClr val="accent2">
                  <a:lumMod val="75000"/>
                </a:schemeClr>
              </a:solidFill>
              <a:latin typeface="宋体" panose="02010600030101010101" pitchFamily="2" charset="-122"/>
              <a:ea typeface="宋体" panose="02010600030101010101" pitchFamily="2" charset="-122"/>
              <a:cs typeface="方正楷体_GB2312" panose="02000000000000000000" charset="-122"/>
              <a:sym typeface="+mn-ea"/>
            </a:endParaRPr>
          </a:p>
        </p:txBody>
      </p:sp>
      <p:sp>
        <p:nvSpPr>
          <p:cNvPr id="4" name="矩形 3"/>
          <p:cNvSpPr/>
          <p:nvPr/>
        </p:nvSpPr>
        <p:spPr>
          <a:xfrm>
            <a:off x="2503805" y="5086985"/>
            <a:ext cx="7611745" cy="159448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lvl="0">
              <a:lnSpc>
                <a:spcPct val="100000"/>
              </a:lnSpc>
              <a:spcBef>
                <a:spcPct val="0"/>
              </a:spcBef>
              <a:spcAft>
                <a:spcPct val="35000"/>
              </a:spcAft>
            </a:pPr>
            <a:r>
              <a:rPr lang="zh-CN" altLang="en-US" b="1" dirty="0">
                <a:solidFill>
                  <a:srgbClr val="FFFF00"/>
                </a:solidFill>
                <a:latin typeface="仿宋" panose="02010609060101010101" charset="-122"/>
                <a:ea typeface="仿宋" panose="02010609060101010101" charset="-122"/>
                <a:cs typeface="方正楷体_GB2312" panose="02000000000000000000" charset="-122"/>
                <a:sym typeface="+mn-ea"/>
              </a:rPr>
              <a:t>季度安全绩效工资处罚：</a:t>
            </a:r>
            <a:endParaRPr lang="zh-CN" altLang="en-US" b="1" dirty="0">
              <a:solidFill>
                <a:srgbClr val="FFFF00"/>
              </a:solidFill>
              <a:latin typeface="仿宋" panose="02010609060101010101" charset="-122"/>
              <a:ea typeface="仿宋" panose="02010609060101010101" charset="-122"/>
              <a:cs typeface="方正楷体_GB2312" panose="02000000000000000000" charset="-122"/>
              <a:sym typeface="+mn-ea"/>
            </a:endParaRPr>
          </a:p>
          <a:p>
            <a:pPr lvl="0">
              <a:lnSpc>
                <a:spcPct val="100000"/>
              </a:lnSpc>
              <a:spcBef>
                <a:spcPct val="0"/>
              </a:spcBef>
              <a:spcAft>
                <a:spcPct val="35000"/>
              </a:spcAft>
            </a:pPr>
            <a:r>
              <a:rPr lang="zh-CN" altLang="en-US" sz="1400" b="1" dirty="0">
                <a:solidFill>
                  <a:srgbClr val="FFFF00"/>
                </a:solidFill>
                <a:latin typeface="仿宋" panose="02010609060101010101" charset="-122"/>
                <a:ea typeface="仿宋" panose="02010609060101010101" charset="-122"/>
                <a:cs typeface="仿宋" panose="02010609060101010101" charset="-122"/>
                <a:sym typeface="+mn-ea"/>
              </a:rPr>
              <a:t>①季度内，发生一起轻伤1人事故，全额扣除责任人季度安全绩效工资，扣除责任班队季度安全绩效工资的50%。</a:t>
            </a:r>
            <a:endParaRPr lang="zh-CN" altLang="en-US" sz="1400" b="1" dirty="0">
              <a:solidFill>
                <a:srgbClr val="FFFF00"/>
              </a:solidFill>
              <a:latin typeface="仿宋" panose="02010609060101010101" charset="-122"/>
              <a:ea typeface="仿宋" panose="02010609060101010101" charset="-122"/>
              <a:cs typeface="仿宋" panose="02010609060101010101" charset="-122"/>
              <a:sym typeface="+mn-ea"/>
            </a:endParaRPr>
          </a:p>
          <a:p>
            <a:pPr lvl="0">
              <a:lnSpc>
                <a:spcPct val="100000"/>
              </a:lnSpc>
              <a:spcBef>
                <a:spcPct val="0"/>
              </a:spcBef>
              <a:spcAft>
                <a:spcPct val="35000"/>
              </a:spcAft>
            </a:pPr>
            <a:r>
              <a:rPr lang="zh-CN" altLang="en-US" sz="1400" b="1" dirty="0">
                <a:solidFill>
                  <a:srgbClr val="FFFF00"/>
                </a:solidFill>
                <a:latin typeface="仿宋" panose="02010609060101010101" charset="-122"/>
                <a:ea typeface="仿宋" panose="02010609060101010101" charset="-122"/>
                <a:cs typeface="仿宋" panose="02010609060101010101" charset="-122"/>
                <a:sym typeface="+mn-ea"/>
              </a:rPr>
              <a:t>②季度内，同一单位发生一起轻伤2人事故或两起轻伤1人事故，扣除责任单位季度安全绩效工资的50%。发生在同一班队的，全额扣除责任班队季度安全绩效工资。</a:t>
            </a:r>
            <a:endParaRPr lang="zh-CN" altLang="en-US" sz="1400" b="1" dirty="0">
              <a:solidFill>
                <a:srgbClr val="FFFF00"/>
              </a:solidFill>
              <a:latin typeface="仿宋" panose="02010609060101010101" charset="-122"/>
              <a:ea typeface="仿宋" panose="02010609060101010101" charset="-122"/>
              <a:cs typeface="仿宋" panose="02010609060101010101" charset="-122"/>
              <a:sym typeface="+mn-ea"/>
            </a:endParaRPr>
          </a:p>
          <a:p>
            <a:pPr lvl="0">
              <a:lnSpc>
                <a:spcPct val="100000"/>
              </a:lnSpc>
              <a:spcBef>
                <a:spcPct val="0"/>
              </a:spcBef>
              <a:spcAft>
                <a:spcPct val="35000"/>
              </a:spcAft>
            </a:pPr>
            <a:r>
              <a:rPr lang="zh-CN" altLang="en-US" sz="1400" b="1" dirty="0">
                <a:solidFill>
                  <a:srgbClr val="FFFF00"/>
                </a:solidFill>
                <a:latin typeface="仿宋" panose="02010609060101010101" charset="-122"/>
                <a:ea typeface="仿宋" panose="02010609060101010101" charset="-122"/>
                <a:cs typeface="仿宋" panose="02010609060101010101" charset="-122"/>
                <a:sym typeface="+mn-ea"/>
              </a:rPr>
              <a:t>③季度内，同一单位发生发生轻伤3人及以上事故，扣除责任单位季度安全绩效工资。</a:t>
            </a:r>
            <a:endParaRPr lang="zh-CN" altLang="en-US" sz="1400" b="1" dirty="0">
              <a:solidFill>
                <a:srgbClr val="FFFF00"/>
              </a:solidFill>
              <a:latin typeface="仿宋" panose="02010609060101010101" charset="-122"/>
              <a:ea typeface="仿宋" panose="02010609060101010101" charset="-122"/>
              <a:cs typeface="仿宋" panose="02010609060101010101" charset="-122"/>
              <a:sym typeface="+mn-ea"/>
            </a:endParaRPr>
          </a:p>
        </p:txBody>
      </p:sp>
      <p:cxnSp>
        <p:nvCxnSpPr>
          <p:cNvPr id="5" name="直接连接符 4"/>
          <p:cNvCxnSpPr/>
          <p:nvPr/>
        </p:nvCxnSpPr>
        <p:spPr>
          <a:xfrm flipH="1">
            <a:off x="1835785" y="5603875"/>
            <a:ext cx="68834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flipH="1">
            <a:off x="1885950" y="2777490"/>
            <a:ext cx="609600" cy="3175"/>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3" name="圆角矩形 12"/>
          <p:cNvSpPr/>
          <p:nvPr/>
        </p:nvSpPr>
        <p:spPr>
          <a:xfrm>
            <a:off x="10426700" y="1657350"/>
            <a:ext cx="1647190" cy="4158615"/>
          </a:xfrm>
          <a:prstGeom prst="roundRect">
            <a:avLst>
              <a:gd name="adj" fmla="val 9450"/>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2927" tIns="41463" rIns="82927" bIns="41463" rtlCol="0" anchor="ctr"/>
          <a:p>
            <a:pPr algn="ctr"/>
            <a:endParaRPr lang="zh-CN" altLang="en-US"/>
          </a:p>
        </p:txBody>
      </p:sp>
      <p:sp>
        <p:nvSpPr>
          <p:cNvPr id="66" name="TextBox 29"/>
          <p:cNvSpPr txBox="1"/>
          <p:nvPr/>
        </p:nvSpPr>
        <p:spPr>
          <a:xfrm>
            <a:off x="10549255" y="1895475"/>
            <a:ext cx="1525270" cy="3921125"/>
          </a:xfrm>
          <a:prstGeom prst="rect">
            <a:avLst/>
          </a:prstGeom>
          <a:noFill/>
        </p:spPr>
        <p:txBody>
          <a:bodyPr wrap="square" lIns="0" tIns="0" rIns="0" bIns="0" rtlCol="0">
            <a:noAutofit/>
          </a:bodyPr>
          <a:p>
            <a:pPr indent="304800" fontAlgn="base">
              <a:lnSpc>
                <a:spcPct val="120000"/>
              </a:lnSpc>
              <a:spcBef>
                <a:spcPts val="0"/>
              </a:spcBef>
              <a:spcAft>
                <a:spcPts val="0"/>
              </a:spcAft>
            </a:pPr>
            <a:r>
              <a:rPr sz="1400" b="1">
                <a:latin typeface="仿宋" panose="02010609060101010101" charset="-122"/>
                <a:ea typeface="仿宋" panose="02010609060101010101" charset="-122"/>
              </a:rPr>
              <a:t>发生一起轻伤 2人事故或同一单位月度内发生第二起、季度内发生第三起轻伤，责任队长、分管副职、单位党政负责人绩效工资加倍扣除，并全额扣除当月月度安全绩效工资，由安全副总经理和事故单位分管领导进行安全警示谈话；发生在同一班队的，给予班队长撤职处分。</a:t>
            </a:r>
            <a:endParaRPr sz="1400" b="1">
              <a:latin typeface="仿宋" panose="02010609060101010101" charset="-122"/>
              <a:ea typeface="仿宋" panose="02010609060101010101" charset="-122"/>
            </a:endParaRPr>
          </a:p>
          <a:p>
            <a:pPr indent="304800" fontAlgn="base">
              <a:spcBef>
                <a:spcPct val="0"/>
              </a:spcBef>
              <a:spcAft>
                <a:spcPct val="0"/>
              </a:spcAft>
            </a:pPr>
            <a:endParaRPr lang="zh-CN" altLang="en-US" sz="1600" b="1" dirty="0">
              <a:latin typeface="仿宋" panose="02010609060101010101" charset="-122"/>
              <a:ea typeface="仿宋" panose="02010609060101010101" charset="-122"/>
              <a:cs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文本框 22"/>
          <p:cNvSpPr>
            <a:spLocks noChangeArrowheads="1"/>
          </p:cNvSpPr>
          <p:nvPr/>
        </p:nvSpPr>
        <p:spPr bwMode="auto">
          <a:xfrm>
            <a:off x="3969689" y="200557"/>
            <a:ext cx="5241151" cy="521970"/>
          </a:xfrm>
          <a:prstGeom prst="rect">
            <a:avLst/>
          </a:prstGeom>
          <a:noFill/>
          <a:ln w="9525">
            <a:noFill/>
            <a:miter lim="800000"/>
          </a:ln>
        </p:spPr>
        <p:txBody>
          <a:bodyPr wrap="square">
            <a:spAutoFit/>
          </a:bodyPr>
          <a:lstStyle/>
          <a:p>
            <a:r>
              <a:rPr lang="en-US" altLang="zh-CN" sz="2800" b="1" dirty="0">
                <a:solidFill>
                  <a:srgbClr val="0070C0"/>
                </a:solidFill>
                <a:latin typeface="微软雅黑" panose="020B0503020204020204" charset="-122"/>
                <a:ea typeface="微软雅黑" panose="020B0503020204020204" charset="-122"/>
                <a:sym typeface="微软雅黑" panose="020B0503020204020204" charset="-122"/>
              </a:rPr>
              <a:t>3.</a:t>
            </a:r>
            <a:r>
              <a:rPr lang="zh-CN" sz="2800" b="1" dirty="0">
                <a:solidFill>
                  <a:srgbClr val="0070C0"/>
                </a:solidFill>
                <a:latin typeface="微软雅黑" panose="020B0503020204020204" charset="-122"/>
                <a:ea typeface="微软雅黑" panose="020B0503020204020204" charset="-122"/>
                <a:sym typeface="微软雅黑" panose="020B0503020204020204" charset="-122"/>
              </a:rPr>
              <a:t>重</a:t>
            </a:r>
            <a:r>
              <a:rPr lang="zh-CN" sz="2800" b="1" dirty="0">
                <a:solidFill>
                  <a:srgbClr val="0070C0"/>
                </a:solidFill>
                <a:latin typeface="微软雅黑" panose="020B0503020204020204" charset="-122"/>
                <a:ea typeface="微软雅黑" panose="020B0503020204020204" charset="-122"/>
                <a:sym typeface="微软雅黑" panose="020B0503020204020204" charset="-122"/>
              </a:rPr>
              <a:t>伤事故的责任追究</a:t>
            </a:r>
            <a:endParaRPr lang="zh-CN" sz="2800" b="1" dirty="0">
              <a:solidFill>
                <a:srgbClr val="0070C0"/>
              </a:solidFill>
              <a:latin typeface="微软雅黑" panose="020B0503020204020204" charset="-122"/>
              <a:ea typeface="微软雅黑" panose="020B0503020204020204" charset="-122"/>
              <a:sym typeface="微软雅黑" panose="020B0503020204020204" charset="-122"/>
            </a:endParaRPr>
          </a:p>
        </p:txBody>
      </p:sp>
      <p:sp>
        <p:nvSpPr>
          <p:cNvPr id="8" name="object 2"/>
          <p:cNvSpPr/>
          <p:nvPr/>
        </p:nvSpPr>
        <p:spPr>
          <a:xfrm>
            <a:off x="0" y="6429755"/>
            <a:ext cx="12192000" cy="428244"/>
          </a:xfrm>
          <a:prstGeom prst="rect">
            <a:avLst/>
          </a:prstGeom>
          <a:blipFill>
            <a:blip r:embed="rId1" cstate="print"/>
            <a:stretch>
              <a:fillRect/>
            </a:stretch>
          </a:blipFill>
        </p:spPr>
        <p:txBody>
          <a:bodyPr wrap="square" lIns="0" tIns="0" rIns="0" bIns="0" rtlCol="0"/>
          <a:p/>
        </p:txBody>
      </p:sp>
      <p:sp>
        <p:nvSpPr>
          <p:cNvPr id="9" name="object 3"/>
          <p:cNvSpPr/>
          <p:nvPr/>
        </p:nvSpPr>
        <p:spPr>
          <a:xfrm>
            <a:off x="0" y="338455"/>
            <a:ext cx="3324860" cy="474980"/>
          </a:xfrm>
          <a:custGeom>
            <a:avLst/>
            <a:gdLst/>
            <a:ahLst/>
            <a:cxnLst/>
            <a:rect l="l" t="t" r="r" b="b"/>
            <a:pathLst>
              <a:path w="2438400" h="474980">
                <a:moveTo>
                  <a:pt x="0" y="474472"/>
                </a:moveTo>
                <a:lnTo>
                  <a:pt x="2438400" y="474472"/>
                </a:lnTo>
                <a:lnTo>
                  <a:pt x="2438400" y="0"/>
                </a:lnTo>
                <a:lnTo>
                  <a:pt x="0" y="0"/>
                </a:lnTo>
                <a:lnTo>
                  <a:pt x="0" y="474472"/>
                </a:lnTo>
                <a:close/>
              </a:path>
            </a:pathLst>
          </a:custGeom>
          <a:solidFill>
            <a:srgbClr val="2D75B6"/>
          </a:solidFill>
        </p:spPr>
        <p:txBody>
          <a:bodyPr wrap="square" lIns="0" tIns="0" rIns="0" bIns="0" rtlCol="0"/>
          <a:p/>
        </p:txBody>
      </p:sp>
      <p:sp>
        <p:nvSpPr>
          <p:cNvPr id="10" name="object 5"/>
          <p:cNvSpPr/>
          <p:nvPr/>
        </p:nvSpPr>
        <p:spPr>
          <a:xfrm>
            <a:off x="3324860" y="338200"/>
            <a:ext cx="586740" cy="490855"/>
          </a:xfrm>
          <a:custGeom>
            <a:avLst/>
            <a:gdLst/>
            <a:ahLst/>
            <a:cxnLst/>
            <a:rect l="l" t="t" r="r" b="b"/>
            <a:pathLst>
              <a:path w="586739" h="490855">
                <a:moveTo>
                  <a:pt x="586739" y="490728"/>
                </a:moveTo>
                <a:lnTo>
                  <a:pt x="0" y="490728"/>
                </a:lnTo>
                <a:lnTo>
                  <a:pt x="0" y="0"/>
                </a:lnTo>
                <a:lnTo>
                  <a:pt x="586739" y="490728"/>
                </a:lnTo>
                <a:close/>
              </a:path>
            </a:pathLst>
          </a:custGeom>
          <a:solidFill>
            <a:srgbClr val="2D75B6"/>
          </a:solidFill>
        </p:spPr>
        <p:txBody>
          <a:bodyPr wrap="square" lIns="0" tIns="0" rIns="0" bIns="0" rtlCol="0"/>
          <a:p/>
        </p:txBody>
      </p:sp>
      <p:sp>
        <p:nvSpPr>
          <p:cNvPr id="11" name="object 6"/>
          <p:cNvSpPr/>
          <p:nvPr/>
        </p:nvSpPr>
        <p:spPr>
          <a:xfrm>
            <a:off x="0" y="850900"/>
            <a:ext cx="12192000" cy="0"/>
          </a:xfrm>
          <a:custGeom>
            <a:avLst/>
            <a:gdLst/>
            <a:ahLst/>
            <a:cxnLst/>
            <a:rect l="l" t="t" r="r" b="b"/>
            <a:pathLst>
              <a:path w="12192000">
                <a:moveTo>
                  <a:pt x="0" y="0"/>
                </a:moveTo>
                <a:lnTo>
                  <a:pt x="12192000" y="0"/>
                </a:lnTo>
              </a:path>
            </a:pathLst>
          </a:custGeom>
          <a:ln w="76200">
            <a:solidFill>
              <a:srgbClr val="BEBEBE"/>
            </a:solidFill>
          </a:ln>
        </p:spPr>
        <p:txBody>
          <a:bodyPr wrap="square" lIns="0" tIns="0" rIns="0" bIns="0" rtlCol="0"/>
          <a:p/>
        </p:txBody>
      </p:sp>
      <p:sp>
        <p:nvSpPr>
          <p:cNvPr id="14" name="流程图: 过程 13"/>
          <p:cNvSpPr/>
          <p:nvPr/>
        </p:nvSpPr>
        <p:spPr>
          <a:xfrm>
            <a:off x="299085" y="1432560"/>
            <a:ext cx="1143000" cy="430530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400">
                <a:solidFill>
                  <a:srgbClr val="FF9D00"/>
                </a:solidFill>
              </a:rPr>
              <a:t>重</a:t>
            </a:r>
            <a:endParaRPr lang="zh-CN" altLang="en-US" sz="2400">
              <a:solidFill>
                <a:srgbClr val="FF9D00"/>
              </a:solidFill>
            </a:endParaRPr>
          </a:p>
          <a:p>
            <a:pPr algn="ctr"/>
            <a:endParaRPr lang="zh-CN" altLang="en-US" sz="2400">
              <a:solidFill>
                <a:srgbClr val="FF9D00"/>
              </a:solidFill>
            </a:endParaRPr>
          </a:p>
          <a:p>
            <a:pPr algn="ctr"/>
            <a:r>
              <a:rPr lang="zh-CN" altLang="en-US" sz="2400">
                <a:solidFill>
                  <a:srgbClr val="FF9D00"/>
                </a:solidFill>
              </a:rPr>
              <a:t>伤</a:t>
            </a:r>
            <a:endParaRPr lang="zh-CN" altLang="en-US" sz="2400">
              <a:solidFill>
                <a:srgbClr val="FF9D00"/>
              </a:solidFill>
            </a:endParaRPr>
          </a:p>
          <a:p>
            <a:pPr algn="ctr"/>
            <a:endParaRPr lang="zh-CN" altLang="en-US" sz="2400">
              <a:solidFill>
                <a:srgbClr val="FF9D00"/>
              </a:solidFill>
            </a:endParaRPr>
          </a:p>
          <a:p>
            <a:pPr algn="ctr"/>
            <a:r>
              <a:rPr lang="zh-CN" altLang="en-US" sz="2400">
                <a:solidFill>
                  <a:srgbClr val="FF9D00"/>
                </a:solidFill>
              </a:rPr>
              <a:t>事</a:t>
            </a:r>
            <a:endParaRPr lang="zh-CN" altLang="en-US" sz="2400">
              <a:solidFill>
                <a:srgbClr val="FF9D00"/>
              </a:solidFill>
            </a:endParaRPr>
          </a:p>
          <a:p>
            <a:pPr algn="ctr"/>
            <a:endParaRPr lang="zh-CN" altLang="en-US" sz="2400">
              <a:solidFill>
                <a:srgbClr val="FF9D00"/>
              </a:solidFill>
            </a:endParaRPr>
          </a:p>
          <a:p>
            <a:pPr algn="ctr"/>
            <a:r>
              <a:rPr lang="zh-CN" altLang="en-US" sz="2400">
                <a:solidFill>
                  <a:srgbClr val="FF9D00"/>
                </a:solidFill>
              </a:rPr>
              <a:t>故</a:t>
            </a:r>
            <a:endParaRPr lang="zh-CN" altLang="en-US" sz="2400">
              <a:solidFill>
                <a:srgbClr val="FF9D00"/>
              </a:solidFill>
            </a:endParaRPr>
          </a:p>
        </p:txBody>
      </p:sp>
      <p:cxnSp>
        <p:nvCxnSpPr>
          <p:cNvPr id="15" name="直接连接符 14"/>
          <p:cNvCxnSpPr>
            <a:stCxn id="14" idx="3"/>
          </p:cNvCxnSpPr>
          <p:nvPr/>
        </p:nvCxnSpPr>
        <p:spPr>
          <a:xfrm>
            <a:off x="1442085" y="3585210"/>
            <a:ext cx="424815" cy="5715"/>
          </a:xfrm>
          <a:prstGeom prst="line">
            <a:avLst/>
          </a:prstGeom>
          <a:ln w="38100"/>
        </p:spPr>
        <p:style>
          <a:lnRef idx="3">
            <a:schemeClr val="accent1"/>
          </a:lnRef>
          <a:fillRef idx="0">
            <a:schemeClr val="accent1"/>
          </a:fillRef>
          <a:effectRef idx="2">
            <a:schemeClr val="accent1"/>
          </a:effectRef>
          <a:fontRef idx="minor">
            <a:schemeClr val="tx1"/>
          </a:fontRef>
        </p:style>
      </p:cxnSp>
      <p:cxnSp>
        <p:nvCxnSpPr>
          <p:cNvPr id="16" name="直接连接符 15"/>
          <p:cNvCxnSpPr/>
          <p:nvPr/>
        </p:nvCxnSpPr>
        <p:spPr>
          <a:xfrm flipH="1">
            <a:off x="1852930" y="1356360"/>
            <a:ext cx="7620" cy="4340225"/>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7" name="矩形 16"/>
          <p:cNvSpPr/>
          <p:nvPr/>
        </p:nvSpPr>
        <p:spPr>
          <a:xfrm>
            <a:off x="2400935" y="965200"/>
            <a:ext cx="7865745" cy="793115"/>
          </a:xfrm>
          <a:prstGeom prst="rect">
            <a:avLst/>
          </a:prstGeom>
          <a:solidFill>
            <a:schemeClr val="accent1">
              <a:lumMod val="60000"/>
              <a:lumOff val="40000"/>
            </a:schemeClr>
          </a:solidFill>
          <a:ln w="12700">
            <a:solidFill>
              <a:schemeClr val="accent1">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scene3d>
              <a:camera prst="orthographicFront"/>
              <a:lightRig rig="threePt" dir="t"/>
            </a:scene3d>
          </a:bodyPr>
          <a:p>
            <a:pPr eaLnBrk="0" hangingPunct="0">
              <a:lnSpc>
                <a:spcPct val="120000"/>
              </a:lnSpc>
              <a:spcBef>
                <a:spcPts val="0"/>
              </a:spcBef>
              <a:spcAft>
                <a:spcPts val="0"/>
              </a:spcAft>
            </a:pPr>
            <a:r>
              <a:rPr sz="1300" b="1" dirty="0">
                <a:solidFill>
                  <a:schemeClr val="tx1"/>
                </a:solidFill>
                <a:latin typeface="仿宋" panose="02010609060101010101" charset="-122"/>
                <a:ea typeface="仿宋" panose="02010609060101010101" charset="-122"/>
                <a:cs typeface="仿宋" panose="02010609060101010101" charset="-122"/>
                <a:sym typeface="+mn-ea"/>
              </a:rPr>
              <a:t>发生一起重伤1人（或“典型性轻伤”）事故，扣除事故责任人绩效工资2万～3万元，待岗学习6个月；</a:t>
            </a:r>
            <a:endParaRPr sz="1300" b="1" dirty="0">
              <a:solidFill>
                <a:schemeClr val="tx1"/>
              </a:solidFill>
              <a:latin typeface="仿宋" panose="02010609060101010101" charset="-122"/>
              <a:ea typeface="仿宋" panose="02010609060101010101" charset="-122"/>
              <a:cs typeface="仿宋" panose="02010609060101010101" charset="-122"/>
              <a:sym typeface="+mn-ea"/>
            </a:endParaRPr>
          </a:p>
          <a:p>
            <a:pPr eaLnBrk="0" hangingPunct="0">
              <a:lnSpc>
                <a:spcPct val="120000"/>
              </a:lnSpc>
              <a:spcBef>
                <a:spcPts val="0"/>
              </a:spcBef>
              <a:spcAft>
                <a:spcPts val="0"/>
              </a:spcAft>
            </a:pPr>
            <a:r>
              <a:rPr sz="1300" b="1" dirty="0">
                <a:solidFill>
                  <a:schemeClr val="tx1"/>
                </a:solidFill>
                <a:latin typeface="仿宋" panose="02010609060101010101" charset="-122"/>
                <a:ea typeface="仿宋" panose="02010609060101010101" charset="-122"/>
                <a:cs typeface="仿宋" panose="02010609060101010101" charset="-122"/>
                <a:sym typeface="+mn-ea"/>
              </a:rPr>
              <a:t>施工地点安全负责人、同茬作业责任人员、当班负有责任的安监员扣除绩效工资各2000元，并待岗学习1 个月</a:t>
            </a:r>
            <a:r>
              <a:rPr lang="zh-CN" sz="1300" b="1" dirty="0">
                <a:solidFill>
                  <a:schemeClr val="tx1"/>
                </a:solidFill>
                <a:latin typeface="仿宋" panose="02010609060101010101" charset="-122"/>
                <a:ea typeface="仿宋" panose="02010609060101010101" charset="-122"/>
                <a:cs typeface="仿宋" panose="02010609060101010101" charset="-122"/>
                <a:sym typeface="+mn-ea"/>
              </a:rPr>
              <a:t>。</a:t>
            </a:r>
            <a:endParaRPr lang="zh-CN" sz="1300" b="1" dirty="0">
              <a:solidFill>
                <a:schemeClr val="tx1"/>
              </a:solidFill>
              <a:latin typeface="仿宋" panose="02010609060101010101" charset="-122"/>
              <a:ea typeface="仿宋" panose="02010609060101010101" charset="-122"/>
              <a:cs typeface="仿宋" panose="02010609060101010101" charset="-122"/>
              <a:sym typeface="+mn-ea"/>
            </a:endParaRPr>
          </a:p>
        </p:txBody>
      </p:sp>
      <p:sp>
        <p:nvSpPr>
          <p:cNvPr id="18" name="矩形 17"/>
          <p:cNvSpPr/>
          <p:nvPr/>
        </p:nvSpPr>
        <p:spPr>
          <a:xfrm>
            <a:off x="2400935" y="3397250"/>
            <a:ext cx="7863840" cy="146812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eaLnBrk="0" hangingPunct="0">
              <a:lnSpc>
                <a:spcPct val="120000"/>
              </a:lnSpc>
              <a:spcBef>
                <a:spcPts val="0"/>
              </a:spcBef>
              <a:spcAft>
                <a:spcPts val="0"/>
              </a:spcAft>
              <a:buClrTx/>
              <a:buSzTx/>
              <a:buNone/>
              <a:tabLst>
                <a:tab pos="8521700" algn="r"/>
              </a:tabLst>
            </a:pPr>
            <a:r>
              <a:rPr lang="en-US" altLang="zh-CN" b="1" dirty="0">
                <a:solidFill>
                  <a:srgbClr val="1D41D5"/>
                </a:solidFill>
                <a:latin typeface="仿宋" panose="02010609060101010101" charset="-122"/>
                <a:ea typeface="仿宋" panose="02010609060101010101" charset="-122"/>
                <a:cs typeface="仿宋" panose="02010609060101010101" charset="-122"/>
                <a:sym typeface="+mn-ea"/>
              </a:rPr>
              <a:t>月度安全绩效工资处罚</a:t>
            </a:r>
            <a:r>
              <a:rPr lang="zh-CN" altLang="en-US" b="1" dirty="0">
                <a:solidFill>
                  <a:srgbClr val="1D41D5"/>
                </a:solidFill>
                <a:latin typeface="仿宋" panose="02010609060101010101" charset="-122"/>
                <a:ea typeface="仿宋" panose="02010609060101010101" charset="-122"/>
                <a:cs typeface="仿宋" panose="02010609060101010101" charset="-122"/>
                <a:sym typeface="+mn-ea"/>
              </a:rPr>
              <a:t>：</a:t>
            </a:r>
            <a:endParaRPr lang="zh-CN" altLang="en-US" b="1" dirty="0">
              <a:solidFill>
                <a:srgbClr val="1D41D5"/>
              </a:solidFill>
              <a:latin typeface="仿宋" panose="02010609060101010101" charset="-122"/>
              <a:ea typeface="仿宋" panose="02010609060101010101" charset="-122"/>
              <a:cs typeface="仿宋" panose="02010609060101010101" charset="-122"/>
              <a:sym typeface="+mn-ea"/>
            </a:endParaRPr>
          </a:p>
          <a:p>
            <a:pPr eaLnBrk="0" hangingPunct="0">
              <a:lnSpc>
                <a:spcPct val="120000"/>
              </a:lnSpc>
              <a:spcBef>
                <a:spcPts val="0"/>
              </a:spcBef>
              <a:spcAft>
                <a:spcPts val="0"/>
              </a:spcAft>
              <a:buClrTx/>
              <a:buSzTx/>
              <a:buNone/>
              <a:tabLst>
                <a:tab pos="8521700" algn="r"/>
              </a:tabLst>
            </a:pPr>
            <a:r>
              <a:rPr lang="en-US" altLang="zh-CN" sz="1200" b="1" dirty="0">
                <a:solidFill>
                  <a:srgbClr val="1D41D5"/>
                </a:solidFill>
                <a:latin typeface="仿宋" panose="02010609060101010101" charset="-122"/>
                <a:ea typeface="仿宋" panose="02010609060101010101" charset="-122"/>
                <a:cs typeface="仿宋" panose="02010609060101010101" charset="-122"/>
                <a:sym typeface="+mn-ea"/>
              </a:rPr>
              <a:t>①月度内，发生重伤1人事故，全额扣除责任单位当月安全绩效工资，扣除责任单位当月绩效工资总额的10%</a:t>
            </a:r>
            <a:r>
              <a:rPr lang="zh-CN" altLang="en-US" sz="1200" b="1" dirty="0">
                <a:solidFill>
                  <a:srgbClr val="1D41D5"/>
                </a:solidFill>
                <a:latin typeface="仿宋" panose="02010609060101010101" charset="-122"/>
                <a:ea typeface="仿宋" panose="02010609060101010101" charset="-122"/>
                <a:cs typeface="仿宋" panose="02010609060101010101" charset="-122"/>
                <a:sym typeface="+mn-ea"/>
              </a:rPr>
              <a:t>。</a:t>
            </a:r>
            <a:endParaRPr lang="en-US" altLang="zh-CN" sz="1200" b="1" dirty="0">
              <a:solidFill>
                <a:srgbClr val="1D41D5"/>
              </a:solidFill>
              <a:latin typeface="仿宋" panose="02010609060101010101" charset="-122"/>
              <a:ea typeface="仿宋" panose="02010609060101010101" charset="-122"/>
              <a:cs typeface="仿宋" panose="02010609060101010101" charset="-122"/>
              <a:sym typeface="+mn-ea"/>
            </a:endParaRPr>
          </a:p>
          <a:p>
            <a:pPr eaLnBrk="0" hangingPunct="0">
              <a:lnSpc>
                <a:spcPct val="120000"/>
              </a:lnSpc>
              <a:spcBef>
                <a:spcPts val="0"/>
              </a:spcBef>
              <a:spcAft>
                <a:spcPts val="0"/>
              </a:spcAft>
              <a:buClrTx/>
              <a:buSzTx/>
              <a:buNone/>
              <a:tabLst>
                <a:tab pos="8521700" algn="r"/>
              </a:tabLst>
            </a:pPr>
            <a:r>
              <a:rPr lang="en-US" altLang="zh-CN" sz="1200" b="1" dirty="0">
                <a:solidFill>
                  <a:srgbClr val="1D41D5"/>
                </a:solidFill>
                <a:latin typeface="仿宋" panose="02010609060101010101" charset="-122"/>
                <a:ea typeface="仿宋" panose="02010609060101010101" charset="-122"/>
                <a:cs typeface="仿宋" panose="02010609060101010101" charset="-122"/>
                <a:sym typeface="+mn-ea"/>
              </a:rPr>
              <a:t>②月度内，发生重伤2人事故，全额扣除责任单位当月安全绩效工资，扣除责任单位当月绩效工资总额的20%</a:t>
            </a:r>
            <a:r>
              <a:rPr lang="zh-CN" altLang="en-US" sz="1200" b="1" dirty="0">
                <a:solidFill>
                  <a:srgbClr val="1D41D5"/>
                </a:solidFill>
                <a:latin typeface="仿宋" panose="02010609060101010101" charset="-122"/>
                <a:ea typeface="仿宋" panose="02010609060101010101" charset="-122"/>
                <a:cs typeface="仿宋" panose="02010609060101010101" charset="-122"/>
                <a:sym typeface="+mn-ea"/>
              </a:rPr>
              <a:t>，扣除全公司</a:t>
            </a:r>
            <a:r>
              <a:rPr lang="en-US" altLang="zh-CN" sz="1200" b="1" dirty="0">
                <a:solidFill>
                  <a:srgbClr val="1D41D5"/>
                </a:solidFill>
                <a:latin typeface="仿宋" panose="02010609060101010101" charset="-122"/>
                <a:ea typeface="仿宋" panose="02010609060101010101" charset="-122"/>
                <a:cs typeface="仿宋" panose="02010609060101010101" charset="-122"/>
                <a:sym typeface="+mn-ea"/>
              </a:rPr>
              <a:t>当月安全绩效工资的50%</a:t>
            </a:r>
            <a:r>
              <a:rPr lang="zh-CN" altLang="en-US" sz="1200" b="1" dirty="0">
                <a:solidFill>
                  <a:srgbClr val="1D41D5"/>
                </a:solidFill>
                <a:latin typeface="仿宋" panose="02010609060101010101" charset="-122"/>
                <a:ea typeface="仿宋" panose="02010609060101010101" charset="-122"/>
                <a:cs typeface="仿宋" panose="02010609060101010101" charset="-122"/>
                <a:sym typeface="+mn-ea"/>
              </a:rPr>
              <a:t>。</a:t>
            </a:r>
            <a:endParaRPr lang="en-US" altLang="zh-CN" sz="1200" b="1" dirty="0">
              <a:solidFill>
                <a:srgbClr val="1D41D5"/>
              </a:solidFill>
              <a:latin typeface="仿宋" panose="02010609060101010101" charset="-122"/>
              <a:ea typeface="仿宋" panose="02010609060101010101" charset="-122"/>
              <a:cs typeface="仿宋" panose="02010609060101010101" charset="-122"/>
              <a:sym typeface="+mn-ea"/>
            </a:endParaRPr>
          </a:p>
          <a:p>
            <a:pPr eaLnBrk="0" hangingPunct="0">
              <a:lnSpc>
                <a:spcPct val="120000"/>
              </a:lnSpc>
              <a:spcBef>
                <a:spcPts val="0"/>
              </a:spcBef>
              <a:spcAft>
                <a:spcPts val="0"/>
              </a:spcAft>
              <a:buClrTx/>
              <a:buSzTx/>
              <a:buNone/>
              <a:tabLst>
                <a:tab pos="8521700" algn="r"/>
              </a:tabLst>
            </a:pPr>
            <a:r>
              <a:rPr lang="en-US" altLang="zh-CN" sz="1200" b="1" dirty="0">
                <a:solidFill>
                  <a:srgbClr val="1D41D5"/>
                </a:solidFill>
                <a:latin typeface="仿宋" panose="02010609060101010101" charset="-122"/>
                <a:ea typeface="仿宋" panose="02010609060101010101" charset="-122"/>
                <a:cs typeface="仿宋" panose="02010609060101010101" charset="-122"/>
                <a:sym typeface="+mn-ea"/>
              </a:rPr>
              <a:t>③月度内，发生重伤3人事故，全额扣除责任单位当月安全绩效工资，扣除责任单位当月绩效工资总额的30%</a:t>
            </a:r>
            <a:r>
              <a:rPr lang="zh-CN" altLang="en-US" sz="1200" b="1" dirty="0">
                <a:solidFill>
                  <a:srgbClr val="1D41D5"/>
                </a:solidFill>
                <a:latin typeface="仿宋" panose="02010609060101010101" charset="-122"/>
                <a:ea typeface="仿宋" panose="02010609060101010101" charset="-122"/>
                <a:cs typeface="仿宋" panose="02010609060101010101" charset="-122"/>
                <a:sym typeface="+mn-ea"/>
              </a:rPr>
              <a:t>，扣除全公司当月安全绩效工资。</a:t>
            </a:r>
            <a:endParaRPr lang="zh-CN" altLang="en-US" sz="1200" b="1" dirty="0">
              <a:solidFill>
                <a:srgbClr val="1D41D5"/>
              </a:solidFill>
              <a:latin typeface="仿宋" panose="02010609060101010101" charset="-122"/>
              <a:ea typeface="仿宋" panose="02010609060101010101" charset="-122"/>
              <a:cs typeface="仿宋" panose="02010609060101010101" charset="-122"/>
              <a:sym typeface="+mn-ea"/>
            </a:endParaRPr>
          </a:p>
        </p:txBody>
      </p:sp>
      <p:cxnSp>
        <p:nvCxnSpPr>
          <p:cNvPr id="19" name="直接连接符 18"/>
          <p:cNvCxnSpPr/>
          <p:nvPr/>
        </p:nvCxnSpPr>
        <p:spPr>
          <a:xfrm flipH="1">
            <a:off x="1857375" y="1379855"/>
            <a:ext cx="536575" cy="63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flipH="1" flipV="1">
            <a:off x="1862455" y="4158615"/>
            <a:ext cx="532765" cy="3175"/>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 name="矩形 1"/>
          <p:cNvSpPr/>
          <p:nvPr/>
        </p:nvSpPr>
        <p:spPr>
          <a:xfrm>
            <a:off x="2401570" y="1895475"/>
            <a:ext cx="7865110" cy="548005"/>
          </a:xfrm>
          <a:prstGeom prst="rect">
            <a:avLst/>
          </a:prstGeom>
          <a:solidFill>
            <a:schemeClr val="accent1">
              <a:lumMod val="40000"/>
              <a:lumOff val="60000"/>
            </a:schemeClr>
          </a:solidFill>
          <a:ln w="12700">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scene3d>
              <a:camera prst="orthographicFront"/>
              <a:lightRig rig="threePt" dir="t"/>
            </a:scene3d>
          </a:bodyPr>
          <a:p>
            <a:pPr lvl="0" algn="l" eaLnBrk="0" hangingPunct="0">
              <a:lnSpc>
                <a:spcPct val="120000"/>
              </a:lnSpc>
              <a:spcBef>
                <a:spcPts val="0"/>
              </a:spcBef>
              <a:spcAft>
                <a:spcPts val="0"/>
              </a:spcAft>
              <a:buClrTx/>
              <a:buSzTx/>
              <a:buFontTx/>
              <a:buNone/>
            </a:pPr>
            <a:r>
              <a:rPr lang="zh-CN" altLang="en-US" sz="1300" b="1" dirty="0">
                <a:solidFill>
                  <a:schemeClr val="tx1"/>
                </a:solidFill>
                <a:latin typeface="仿宋" panose="02010609060101010101" charset="-122"/>
                <a:ea typeface="仿宋" panose="02010609060101010101" charset="-122"/>
                <a:cs typeface="仿宋" panose="02010609060101010101" charset="-122"/>
                <a:sym typeface="+mn-ea"/>
              </a:rPr>
              <a:t>给予带班班队长、队长、单位跟班人员、分管副职撤职处分，各扣除绩效工资8000元；</a:t>
            </a:r>
            <a:endParaRPr lang="zh-CN" altLang="en-US" sz="1300" b="1" dirty="0">
              <a:solidFill>
                <a:schemeClr val="tx1"/>
              </a:solidFill>
              <a:latin typeface="仿宋" panose="02010609060101010101" charset="-122"/>
              <a:ea typeface="仿宋" panose="02010609060101010101" charset="-122"/>
              <a:cs typeface="仿宋" panose="02010609060101010101" charset="-122"/>
              <a:sym typeface="+mn-ea"/>
            </a:endParaRPr>
          </a:p>
          <a:p>
            <a:pPr algn="l" eaLnBrk="0" hangingPunct="0">
              <a:lnSpc>
                <a:spcPct val="120000"/>
              </a:lnSpc>
              <a:spcBef>
                <a:spcPts val="0"/>
              </a:spcBef>
              <a:spcAft>
                <a:spcPts val="0"/>
              </a:spcAft>
              <a:buClrTx/>
              <a:buSzTx/>
              <a:buNone/>
            </a:pPr>
            <a:r>
              <a:rPr lang="zh-CN" altLang="en-US" sz="1300" b="1" dirty="0">
                <a:solidFill>
                  <a:schemeClr val="tx1"/>
                </a:solidFill>
                <a:latin typeface="仿宋" panose="02010609060101010101" charset="-122"/>
                <a:ea typeface="仿宋" panose="02010609060101010101" charset="-122"/>
                <a:cs typeface="仿宋" panose="02010609060101010101" charset="-122"/>
                <a:sym typeface="+mn-ea"/>
              </a:rPr>
              <a:t>给予党政负责人降级处分，各扣除绩效工资6000元。</a:t>
            </a:r>
            <a:r>
              <a:rPr lang="zh-CN" altLang="en-US" sz="1300" b="1" dirty="0">
                <a:solidFill>
                  <a:schemeClr val="tx1"/>
                </a:solidFill>
                <a:latin typeface="仿宋" panose="02010609060101010101" charset="-122"/>
                <a:ea typeface="仿宋" panose="02010609060101010101" charset="-122"/>
                <a:cs typeface="仿宋" panose="02010609060101010101" charset="-122"/>
                <a:sym typeface="+mn-ea"/>
              </a:rPr>
              <a:t> </a:t>
            </a:r>
            <a:r>
              <a:rPr lang="zh-CN" altLang="en-US" sz="1400" b="1" dirty="0">
                <a:solidFill>
                  <a:schemeClr val="tx1"/>
                </a:solidFill>
                <a:latin typeface="仿宋" panose="02010609060101010101" charset="-122"/>
                <a:ea typeface="仿宋" panose="02010609060101010101" charset="-122"/>
                <a:cs typeface="仿宋" panose="02010609060101010101" charset="-122"/>
                <a:sym typeface="+mn-ea"/>
              </a:rPr>
              <a:t> </a:t>
            </a:r>
            <a:endParaRPr lang="zh-CN" altLang="en-US" sz="1400" b="1" dirty="0">
              <a:solidFill>
                <a:schemeClr val="bg1"/>
              </a:solidFill>
              <a:latin typeface="宋体" panose="02010600030101010101" pitchFamily="2" charset="-122"/>
              <a:ea typeface="宋体" panose="02010600030101010101" pitchFamily="2" charset="-122"/>
              <a:cs typeface="方正楷体_GB2312" panose="02000000000000000000" charset="-122"/>
              <a:sym typeface="+mn-ea"/>
            </a:endParaRPr>
          </a:p>
        </p:txBody>
      </p:sp>
      <p:sp>
        <p:nvSpPr>
          <p:cNvPr id="4" name="矩形 3"/>
          <p:cNvSpPr/>
          <p:nvPr/>
        </p:nvSpPr>
        <p:spPr>
          <a:xfrm>
            <a:off x="2404110" y="4987925"/>
            <a:ext cx="7862570" cy="13868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lvl="0">
              <a:lnSpc>
                <a:spcPct val="80000"/>
              </a:lnSpc>
              <a:spcBef>
                <a:spcPts val="0"/>
              </a:spcBef>
              <a:spcAft>
                <a:spcPts val="35"/>
              </a:spcAft>
            </a:pPr>
            <a:r>
              <a:rPr lang="zh-CN" altLang="en-US" b="1" dirty="0">
                <a:solidFill>
                  <a:srgbClr val="C00000"/>
                </a:solidFill>
                <a:latin typeface="仿宋" panose="02010609060101010101" charset="-122"/>
                <a:ea typeface="仿宋" panose="02010609060101010101" charset="-122"/>
                <a:cs typeface="方正楷体_GB2312" panose="02000000000000000000" charset="-122"/>
                <a:sym typeface="+mn-ea"/>
              </a:rPr>
              <a:t>季度安全绩效工资处罚：</a:t>
            </a:r>
            <a:endParaRPr lang="zh-CN" altLang="en-US" b="1" dirty="0">
              <a:solidFill>
                <a:srgbClr val="C00000"/>
              </a:solidFill>
              <a:latin typeface="仿宋" panose="02010609060101010101" charset="-122"/>
              <a:ea typeface="仿宋" panose="02010609060101010101" charset="-122"/>
              <a:cs typeface="方正楷体_GB2312" panose="02000000000000000000" charset="-122"/>
              <a:sym typeface="+mn-ea"/>
            </a:endParaRPr>
          </a:p>
          <a:p>
            <a:pPr algn="l" eaLnBrk="0" hangingPunct="0">
              <a:lnSpc>
                <a:spcPct val="110000"/>
              </a:lnSpc>
              <a:spcBef>
                <a:spcPts val="0"/>
              </a:spcBef>
              <a:spcAft>
                <a:spcPts val="0"/>
              </a:spcAft>
              <a:buClrTx/>
              <a:buSzTx/>
              <a:buNone/>
              <a:tabLst>
                <a:tab pos="8521700" algn="r"/>
              </a:tabLst>
            </a:pPr>
            <a:r>
              <a:rPr lang="en-US" altLang="zh-CN" sz="1200" b="1" dirty="0">
                <a:solidFill>
                  <a:srgbClr val="C00000"/>
                </a:solidFill>
                <a:latin typeface="仿宋" panose="02010609060101010101" charset="-122"/>
                <a:ea typeface="仿宋" panose="02010609060101010101" charset="-122"/>
                <a:cs typeface="仿宋" panose="02010609060101010101" charset="-122"/>
                <a:sym typeface="+mn-ea"/>
              </a:rPr>
              <a:t>①季度内，出现重伤及以上事故，全额扣除责任单位季度安全绩效工资。</a:t>
            </a:r>
            <a:endParaRPr lang="en-US" altLang="zh-CN" sz="1200" b="1" dirty="0">
              <a:solidFill>
                <a:srgbClr val="C00000"/>
              </a:solidFill>
              <a:latin typeface="仿宋" panose="02010609060101010101" charset="-122"/>
              <a:ea typeface="仿宋" panose="02010609060101010101" charset="-122"/>
              <a:cs typeface="仿宋" panose="02010609060101010101" charset="-122"/>
            </a:endParaRPr>
          </a:p>
          <a:p>
            <a:pPr algn="l" eaLnBrk="0" hangingPunct="0">
              <a:lnSpc>
                <a:spcPct val="110000"/>
              </a:lnSpc>
              <a:spcBef>
                <a:spcPts val="0"/>
              </a:spcBef>
              <a:spcAft>
                <a:spcPts val="0"/>
              </a:spcAft>
              <a:buClrTx/>
              <a:buSzTx/>
              <a:buNone/>
              <a:tabLst>
                <a:tab pos="8521700" algn="r"/>
              </a:tabLst>
            </a:pPr>
            <a:r>
              <a:rPr lang="en-US" altLang="zh-CN" sz="1200" b="1" dirty="0">
                <a:solidFill>
                  <a:srgbClr val="C00000"/>
                </a:solidFill>
                <a:latin typeface="仿宋" panose="02010609060101010101" charset="-122"/>
                <a:ea typeface="仿宋" panose="02010609060101010101" charset="-122"/>
                <a:cs typeface="仿宋" panose="02010609060101010101" charset="-122"/>
                <a:sym typeface="+mn-ea"/>
              </a:rPr>
              <a:t>②季度内，发生重伤1人事故，扣除全公司季度安全绩效工资的20%。</a:t>
            </a:r>
            <a:endParaRPr lang="en-US" altLang="zh-CN" sz="1200" b="1" dirty="0">
              <a:solidFill>
                <a:srgbClr val="C00000"/>
              </a:solidFill>
              <a:latin typeface="仿宋" panose="02010609060101010101" charset="-122"/>
              <a:ea typeface="仿宋" panose="02010609060101010101" charset="-122"/>
              <a:cs typeface="仿宋" panose="02010609060101010101" charset="-122"/>
              <a:sym typeface="+mn-ea"/>
            </a:endParaRPr>
          </a:p>
          <a:p>
            <a:pPr algn="l" eaLnBrk="0" hangingPunct="0">
              <a:lnSpc>
                <a:spcPct val="110000"/>
              </a:lnSpc>
              <a:spcBef>
                <a:spcPts val="0"/>
              </a:spcBef>
              <a:spcAft>
                <a:spcPts val="0"/>
              </a:spcAft>
              <a:buClrTx/>
              <a:buSzTx/>
              <a:buNone/>
              <a:tabLst>
                <a:tab pos="8521700" algn="r"/>
              </a:tabLst>
            </a:pPr>
            <a:r>
              <a:rPr lang="en-US" altLang="zh-CN" sz="1200" b="1" dirty="0">
                <a:solidFill>
                  <a:srgbClr val="C00000"/>
                </a:solidFill>
                <a:latin typeface="仿宋" panose="02010609060101010101" charset="-122"/>
                <a:ea typeface="仿宋" panose="02010609060101010101" charset="-122"/>
                <a:cs typeface="仿宋" panose="02010609060101010101" charset="-122"/>
                <a:sym typeface="+mn-ea"/>
              </a:rPr>
              <a:t>③季度内，发生重伤2人事故，扣除全公司季度安全绩效工资的50%。</a:t>
            </a:r>
            <a:endParaRPr lang="en-US" altLang="zh-CN" sz="1200" b="1" dirty="0">
              <a:solidFill>
                <a:srgbClr val="C00000"/>
              </a:solidFill>
              <a:latin typeface="仿宋" panose="02010609060101010101" charset="-122"/>
              <a:ea typeface="仿宋" panose="02010609060101010101" charset="-122"/>
              <a:cs typeface="仿宋" panose="02010609060101010101" charset="-122"/>
            </a:endParaRPr>
          </a:p>
          <a:p>
            <a:pPr algn="l" eaLnBrk="0" hangingPunct="0">
              <a:lnSpc>
                <a:spcPct val="110000"/>
              </a:lnSpc>
              <a:spcBef>
                <a:spcPts val="0"/>
              </a:spcBef>
              <a:spcAft>
                <a:spcPts val="0"/>
              </a:spcAft>
              <a:buClrTx/>
              <a:buSzTx/>
              <a:buNone/>
              <a:tabLst>
                <a:tab pos="8521700" algn="r"/>
              </a:tabLst>
            </a:pPr>
            <a:r>
              <a:rPr lang="en-US" altLang="zh-CN" sz="1200" b="1" dirty="0">
                <a:solidFill>
                  <a:srgbClr val="C00000"/>
                </a:solidFill>
                <a:latin typeface="仿宋" panose="02010609060101010101" charset="-122"/>
                <a:ea typeface="仿宋" panose="02010609060101010101" charset="-122"/>
                <a:cs typeface="仿宋" panose="02010609060101010101" charset="-122"/>
                <a:sym typeface="+mn-ea"/>
              </a:rPr>
              <a:t>④季度内，发生重伤3人事故，扣除全公司季度安全绩效工资。</a:t>
            </a:r>
            <a:endParaRPr lang="en-US" altLang="zh-CN" sz="1200" b="1" dirty="0">
              <a:solidFill>
                <a:srgbClr val="C00000"/>
              </a:solidFill>
              <a:latin typeface="仿宋" panose="02010609060101010101" charset="-122"/>
              <a:ea typeface="仿宋" panose="02010609060101010101" charset="-122"/>
              <a:cs typeface="仿宋" panose="02010609060101010101" charset="-122"/>
              <a:sym typeface="+mn-ea"/>
            </a:endParaRPr>
          </a:p>
        </p:txBody>
      </p:sp>
      <p:cxnSp>
        <p:nvCxnSpPr>
          <p:cNvPr id="5" name="直接连接符 4"/>
          <p:cNvCxnSpPr/>
          <p:nvPr/>
        </p:nvCxnSpPr>
        <p:spPr>
          <a:xfrm flipH="1">
            <a:off x="1838960" y="5678805"/>
            <a:ext cx="560705" cy="190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flipH="1">
            <a:off x="1852295" y="2932430"/>
            <a:ext cx="643255"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3" name="圆角矩形 12"/>
          <p:cNvSpPr/>
          <p:nvPr/>
        </p:nvSpPr>
        <p:spPr>
          <a:xfrm>
            <a:off x="10426700" y="1657350"/>
            <a:ext cx="1647190" cy="4506595"/>
          </a:xfrm>
          <a:prstGeom prst="roundRect">
            <a:avLst>
              <a:gd name="adj" fmla="val 9450"/>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2927" tIns="41463" rIns="82927" bIns="41463" rtlCol="0" anchor="ctr"/>
          <a:p>
            <a:pPr algn="ctr"/>
            <a:endParaRPr lang="zh-CN" altLang="en-US"/>
          </a:p>
        </p:txBody>
      </p:sp>
      <p:sp>
        <p:nvSpPr>
          <p:cNvPr id="66" name="TextBox 29"/>
          <p:cNvSpPr txBox="1"/>
          <p:nvPr/>
        </p:nvSpPr>
        <p:spPr>
          <a:xfrm>
            <a:off x="10549255" y="2378710"/>
            <a:ext cx="1402715" cy="1586865"/>
          </a:xfrm>
          <a:prstGeom prst="rect">
            <a:avLst/>
          </a:prstGeom>
          <a:noFill/>
        </p:spPr>
        <p:txBody>
          <a:bodyPr wrap="square" lIns="0" tIns="0" rIns="0" bIns="0" rtlCol="0">
            <a:spAutoFit/>
          </a:bodyPr>
          <a:p>
            <a:pPr indent="304800" fontAlgn="base">
              <a:lnSpc>
                <a:spcPct val="120000"/>
              </a:lnSpc>
              <a:spcBef>
                <a:spcPts val="0"/>
              </a:spcBef>
              <a:spcAft>
                <a:spcPts val="0"/>
              </a:spcAft>
            </a:pPr>
            <a:r>
              <a:rPr sz="1400" b="1">
                <a:latin typeface="仿宋" panose="02010609060101010101" charset="-122"/>
                <a:ea typeface="仿宋" panose="02010609060101010101" charset="-122"/>
              </a:rPr>
              <a:t>事故单位党政负责人在安全例会作检查，分管副经理在安全办公会上进行反思。</a:t>
            </a:r>
            <a:endParaRPr sz="1400" b="1">
              <a:latin typeface="仿宋" panose="02010609060101010101" charset="-122"/>
              <a:ea typeface="仿宋" panose="02010609060101010101" charset="-122"/>
            </a:endParaRPr>
          </a:p>
          <a:p>
            <a:pPr indent="304800" fontAlgn="base">
              <a:lnSpc>
                <a:spcPct val="120000"/>
              </a:lnSpc>
              <a:spcBef>
                <a:spcPts val="0"/>
              </a:spcBef>
              <a:spcAft>
                <a:spcPts val="0"/>
              </a:spcAft>
            </a:pPr>
            <a:endParaRPr lang="zh-CN" altLang="en-US" sz="1600" b="1" dirty="0">
              <a:latin typeface="仿宋" panose="02010609060101010101" charset="-122"/>
              <a:ea typeface="仿宋" panose="02010609060101010101" charset="-122"/>
              <a:cs typeface="宋体" panose="02010600030101010101" pitchFamily="2" charset="-122"/>
            </a:endParaRPr>
          </a:p>
        </p:txBody>
      </p:sp>
      <p:pic>
        <p:nvPicPr>
          <p:cNvPr id="25" name="图片 24" descr="303b32313537343431303bb8d0ccbebac5"/>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62565" y="732155"/>
            <a:ext cx="1711325" cy="1711325"/>
          </a:xfrm>
          <a:prstGeom prst="rect">
            <a:avLst/>
          </a:prstGeom>
        </p:spPr>
      </p:pic>
      <p:sp>
        <p:nvSpPr>
          <p:cNvPr id="3" name="矩形 2"/>
          <p:cNvSpPr/>
          <p:nvPr/>
        </p:nvSpPr>
        <p:spPr>
          <a:xfrm>
            <a:off x="2402840" y="2588895"/>
            <a:ext cx="7863840" cy="690880"/>
          </a:xfrm>
          <a:prstGeom prst="rect">
            <a:avLst/>
          </a:prstGeom>
          <a:solidFill>
            <a:schemeClr val="accent1">
              <a:lumMod val="40000"/>
              <a:lumOff val="60000"/>
            </a:schemeClr>
          </a:solidFill>
          <a:ln w="12700">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scene3d>
              <a:camera prst="orthographicFront"/>
              <a:lightRig rig="threePt" dir="t"/>
            </a:scene3d>
          </a:bodyPr>
          <a:p>
            <a:pPr eaLnBrk="0" hangingPunct="0">
              <a:lnSpc>
                <a:spcPct val="120000"/>
              </a:lnSpc>
              <a:spcBef>
                <a:spcPts val="0"/>
              </a:spcBef>
              <a:spcAft>
                <a:spcPts val="0"/>
              </a:spcAft>
            </a:pPr>
            <a:r>
              <a:rPr lang="zh-CN" altLang="en-US" sz="1300" b="1" dirty="0">
                <a:solidFill>
                  <a:schemeClr val="accent2">
                    <a:lumMod val="75000"/>
                  </a:schemeClr>
                </a:solidFill>
                <a:latin typeface="仿宋" panose="02010609060101010101" charset="-122"/>
                <a:ea typeface="仿宋" panose="02010609060101010101" charset="-122"/>
                <a:cs typeface="仿宋" panose="02010609060101010101" charset="-122"/>
                <a:sym typeface="+mn-ea"/>
              </a:rPr>
              <a:t>扣除安全监察部党政负责人绩效工资各3000元；</a:t>
            </a:r>
            <a:endParaRPr lang="zh-CN" altLang="en-US" sz="1300" b="1" dirty="0">
              <a:solidFill>
                <a:schemeClr val="accent2">
                  <a:lumMod val="75000"/>
                </a:schemeClr>
              </a:solidFill>
              <a:latin typeface="仿宋" panose="02010609060101010101" charset="-122"/>
              <a:ea typeface="仿宋" panose="02010609060101010101" charset="-122"/>
              <a:cs typeface="仿宋" panose="02010609060101010101" charset="-122"/>
            </a:endParaRPr>
          </a:p>
          <a:p>
            <a:pPr eaLnBrk="0" hangingPunct="0">
              <a:lnSpc>
                <a:spcPct val="120000"/>
              </a:lnSpc>
              <a:spcBef>
                <a:spcPts val="0"/>
              </a:spcBef>
              <a:spcAft>
                <a:spcPts val="0"/>
              </a:spcAft>
            </a:pPr>
            <a:r>
              <a:rPr lang="zh-CN" altLang="en-US" sz="1300" b="1" dirty="0">
                <a:solidFill>
                  <a:schemeClr val="accent2">
                    <a:lumMod val="75000"/>
                  </a:schemeClr>
                </a:solidFill>
                <a:latin typeface="仿宋" panose="02010609060101010101" charset="-122"/>
                <a:ea typeface="仿宋" panose="02010609060101010101" charset="-122"/>
                <a:cs typeface="仿宋" panose="02010609060101010101" charset="-122"/>
                <a:sym typeface="+mn-ea"/>
              </a:rPr>
              <a:t>扣除安全监察部全员当月月度安全绩效工资的50%。</a:t>
            </a:r>
            <a:endParaRPr lang="zh-CN" altLang="en-US" sz="1300" b="1" dirty="0">
              <a:solidFill>
                <a:schemeClr val="accent2">
                  <a:lumMod val="75000"/>
                </a:schemeClr>
              </a:solidFill>
              <a:latin typeface="仿宋" panose="02010609060101010101" charset="-122"/>
              <a:ea typeface="仿宋" panose="02010609060101010101" charset="-122"/>
              <a:cs typeface="仿宋" panose="02010609060101010101" charset="-122"/>
              <a:sym typeface="+mn-ea"/>
            </a:endParaRPr>
          </a:p>
        </p:txBody>
      </p:sp>
      <p:cxnSp>
        <p:nvCxnSpPr>
          <p:cNvPr id="6" name="直接连接符 5"/>
          <p:cNvCxnSpPr/>
          <p:nvPr/>
        </p:nvCxnSpPr>
        <p:spPr>
          <a:xfrm flipH="1">
            <a:off x="1877695" y="2167890"/>
            <a:ext cx="525145" cy="4445"/>
          </a:xfrm>
          <a:prstGeom prst="line">
            <a:avLst/>
          </a:prstGeom>
          <a:ln w="38100"/>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文本框 22"/>
          <p:cNvSpPr>
            <a:spLocks noChangeArrowheads="1"/>
          </p:cNvSpPr>
          <p:nvPr/>
        </p:nvSpPr>
        <p:spPr bwMode="auto">
          <a:xfrm>
            <a:off x="3969689" y="200557"/>
            <a:ext cx="5241151" cy="521970"/>
          </a:xfrm>
          <a:prstGeom prst="rect">
            <a:avLst/>
          </a:prstGeom>
          <a:noFill/>
          <a:ln w="9525">
            <a:noFill/>
            <a:miter lim="800000"/>
          </a:ln>
        </p:spPr>
        <p:txBody>
          <a:bodyPr wrap="square">
            <a:spAutoFit/>
          </a:bodyPr>
          <a:lstStyle/>
          <a:p>
            <a:r>
              <a:rPr lang="en-US" altLang="zh-CN" sz="2800" b="1" dirty="0">
                <a:solidFill>
                  <a:srgbClr val="0070C0"/>
                </a:solidFill>
                <a:latin typeface="微软雅黑" panose="020B0503020204020204" charset="-122"/>
                <a:ea typeface="微软雅黑" panose="020B0503020204020204" charset="-122"/>
                <a:sym typeface="微软雅黑" panose="020B0503020204020204" charset="-122"/>
              </a:rPr>
              <a:t>4.</a:t>
            </a:r>
            <a:r>
              <a:rPr lang="zh-CN" altLang="en-US" sz="2800" b="1" dirty="0">
                <a:solidFill>
                  <a:srgbClr val="0070C0"/>
                </a:solidFill>
                <a:latin typeface="微软雅黑" panose="020B0503020204020204" charset="-122"/>
                <a:ea typeface="微软雅黑" panose="020B0503020204020204" charset="-122"/>
                <a:sym typeface="微软雅黑" panose="020B0503020204020204" charset="-122"/>
              </a:rPr>
              <a:t>致命性</a:t>
            </a:r>
            <a:r>
              <a:rPr lang="zh-CN" sz="2800" b="1" dirty="0">
                <a:solidFill>
                  <a:srgbClr val="0070C0"/>
                </a:solidFill>
                <a:latin typeface="微软雅黑" panose="020B0503020204020204" charset="-122"/>
                <a:ea typeface="微软雅黑" panose="020B0503020204020204" charset="-122"/>
                <a:sym typeface="微软雅黑" panose="020B0503020204020204" charset="-122"/>
              </a:rPr>
              <a:t>重</a:t>
            </a:r>
            <a:r>
              <a:rPr lang="zh-CN" sz="2800" b="1" dirty="0">
                <a:solidFill>
                  <a:srgbClr val="0070C0"/>
                </a:solidFill>
                <a:latin typeface="微软雅黑" panose="020B0503020204020204" charset="-122"/>
                <a:ea typeface="微软雅黑" panose="020B0503020204020204" charset="-122"/>
                <a:sym typeface="微软雅黑" panose="020B0503020204020204" charset="-122"/>
              </a:rPr>
              <a:t>伤事故的责任追究</a:t>
            </a:r>
            <a:endParaRPr lang="zh-CN" sz="2800" b="1" dirty="0">
              <a:solidFill>
                <a:srgbClr val="0070C0"/>
              </a:solidFill>
              <a:latin typeface="微软雅黑" panose="020B0503020204020204" charset="-122"/>
              <a:ea typeface="微软雅黑" panose="020B0503020204020204" charset="-122"/>
              <a:sym typeface="微软雅黑" panose="020B0503020204020204" charset="-122"/>
            </a:endParaRPr>
          </a:p>
        </p:txBody>
      </p:sp>
      <p:sp>
        <p:nvSpPr>
          <p:cNvPr id="8" name="object 2"/>
          <p:cNvSpPr/>
          <p:nvPr/>
        </p:nvSpPr>
        <p:spPr>
          <a:xfrm>
            <a:off x="0" y="6429755"/>
            <a:ext cx="12192000" cy="428244"/>
          </a:xfrm>
          <a:prstGeom prst="rect">
            <a:avLst/>
          </a:prstGeom>
          <a:blipFill>
            <a:blip r:embed="rId1" cstate="print"/>
            <a:stretch>
              <a:fillRect/>
            </a:stretch>
          </a:blipFill>
        </p:spPr>
        <p:txBody>
          <a:bodyPr wrap="square" lIns="0" tIns="0" rIns="0" bIns="0" rtlCol="0"/>
          <a:p/>
        </p:txBody>
      </p:sp>
      <p:sp>
        <p:nvSpPr>
          <p:cNvPr id="9" name="object 3"/>
          <p:cNvSpPr/>
          <p:nvPr/>
        </p:nvSpPr>
        <p:spPr>
          <a:xfrm>
            <a:off x="0" y="338455"/>
            <a:ext cx="3324860" cy="474980"/>
          </a:xfrm>
          <a:custGeom>
            <a:avLst/>
            <a:gdLst/>
            <a:ahLst/>
            <a:cxnLst/>
            <a:rect l="l" t="t" r="r" b="b"/>
            <a:pathLst>
              <a:path w="2438400" h="474980">
                <a:moveTo>
                  <a:pt x="0" y="474472"/>
                </a:moveTo>
                <a:lnTo>
                  <a:pt x="2438400" y="474472"/>
                </a:lnTo>
                <a:lnTo>
                  <a:pt x="2438400" y="0"/>
                </a:lnTo>
                <a:lnTo>
                  <a:pt x="0" y="0"/>
                </a:lnTo>
                <a:lnTo>
                  <a:pt x="0" y="474472"/>
                </a:lnTo>
                <a:close/>
              </a:path>
            </a:pathLst>
          </a:custGeom>
          <a:solidFill>
            <a:srgbClr val="2D75B6"/>
          </a:solidFill>
        </p:spPr>
        <p:txBody>
          <a:bodyPr wrap="square" lIns="0" tIns="0" rIns="0" bIns="0" rtlCol="0"/>
          <a:p/>
        </p:txBody>
      </p:sp>
      <p:sp>
        <p:nvSpPr>
          <p:cNvPr id="10" name="object 5"/>
          <p:cNvSpPr/>
          <p:nvPr/>
        </p:nvSpPr>
        <p:spPr>
          <a:xfrm>
            <a:off x="3324860" y="338200"/>
            <a:ext cx="586740" cy="490855"/>
          </a:xfrm>
          <a:custGeom>
            <a:avLst/>
            <a:gdLst/>
            <a:ahLst/>
            <a:cxnLst/>
            <a:rect l="l" t="t" r="r" b="b"/>
            <a:pathLst>
              <a:path w="586739" h="490855">
                <a:moveTo>
                  <a:pt x="586739" y="490728"/>
                </a:moveTo>
                <a:lnTo>
                  <a:pt x="0" y="490728"/>
                </a:lnTo>
                <a:lnTo>
                  <a:pt x="0" y="0"/>
                </a:lnTo>
                <a:lnTo>
                  <a:pt x="586739" y="490728"/>
                </a:lnTo>
                <a:close/>
              </a:path>
            </a:pathLst>
          </a:custGeom>
          <a:solidFill>
            <a:srgbClr val="2D75B6"/>
          </a:solidFill>
        </p:spPr>
        <p:txBody>
          <a:bodyPr wrap="square" lIns="0" tIns="0" rIns="0" bIns="0" rtlCol="0"/>
          <a:p/>
        </p:txBody>
      </p:sp>
      <p:sp>
        <p:nvSpPr>
          <p:cNvPr id="11" name="object 6"/>
          <p:cNvSpPr/>
          <p:nvPr/>
        </p:nvSpPr>
        <p:spPr>
          <a:xfrm>
            <a:off x="0" y="850900"/>
            <a:ext cx="12192000" cy="0"/>
          </a:xfrm>
          <a:custGeom>
            <a:avLst/>
            <a:gdLst/>
            <a:ahLst/>
            <a:cxnLst/>
            <a:rect l="l" t="t" r="r" b="b"/>
            <a:pathLst>
              <a:path w="12192000">
                <a:moveTo>
                  <a:pt x="0" y="0"/>
                </a:moveTo>
                <a:lnTo>
                  <a:pt x="12192000" y="0"/>
                </a:lnTo>
              </a:path>
            </a:pathLst>
          </a:custGeom>
          <a:ln w="76200">
            <a:solidFill>
              <a:srgbClr val="BEBEBE"/>
            </a:solidFill>
          </a:ln>
        </p:spPr>
        <p:txBody>
          <a:bodyPr wrap="square" lIns="0" tIns="0" rIns="0" bIns="0" rtlCol="0"/>
          <a:p/>
        </p:txBody>
      </p:sp>
      <p:sp>
        <p:nvSpPr>
          <p:cNvPr id="14" name="流程图: 过程 13"/>
          <p:cNvSpPr/>
          <p:nvPr/>
        </p:nvSpPr>
        <p:spPr>
          <a:xfrm>
            <a:off x="299085" y="1432560"/>
            <a:ext cx="1143000" cy="430530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buClrTx/>
              <a:buSzTx/>
              <a:buNone/>
            </a:pPr>
            <a:endParaRPr lang="zh-CN" altLang="en-US" sz="2400">
              <a:solidFill>
                <a:srgbClr val="FF9D00"/>
              </a:solidFill>
            </a:endParaRPr>
          </a:p>
          <a:p>
            <a:pPr algn="ctr">
              <a:buClrTx/>
              <a:buSzTx/>
              <a:buNone/>
            </a:pPr>
            <a:r>
              <a:rPr lang="zh-CN" altLang="en-US" sz="2400">
                <a:solidFill>
                  <a:srgbClr val="FF9D00"/>
                </a:solidFill>
              </a:rPr>
              <a:t>致                                      </a:t>
            </a:r>
            <a:endParaRPr lang="zh-CN" altLang="en-US" sz="2400">
              <a:solidFill>
                <a:srgbClr val="FF9D00"/>
              </a:solidFill>
            </a:endParaRPr>
          </a:p>
          <a:p>
            <a:pPr algn="ctr">
              <a:buClrTx/>
              <a:buSzTx/>
              <a:buNone/>
            </a:pPr>
            <a:endParaRPr lang="zh-CN" altLang="en-US" sz="2400">
              <a:solidFill>
                <a:srgbClr val="FF9D00"/>
              </a:solidFill>
            </a:endParaRPr>
          </a:p>
          <a:p>
            <a:pPr algn="ctr">
              <a:buClrTx/>
              <a:buSzTx/>
              <a:buNone/>
            </a:pPr>
            <a:r>
              <a:rPr lang="zh-CN" altLang="en-US" sz="2400">
                <a:solidFill>
                  <a:srgbClr val="FF9D00"/>
                </a:solidFill>
              </a:rPr>
              <a:t>命                                  </a:t>
            </a:r>
            <a:endParaRPr lang="zh-CN" altLang="en-US" sz="2400">
              <a:solidFill>
                <a:srgbClr val="FF9D00"/>
              </a:solidFill>
            </a:endParaRPr>
          </a:p>
          <a:p>
            <a:pPr algn="ctr">
              <a:buClrTx/>
              <a:buSzTx/>
              <a:buNone/>
            </a:pPr>
            <a:endParaRPr lang="zh-CN" altLang="en-US" sz="2400">
              <a:solidFill>
                <a:srgbClr val="FF9D00"/>
              </a:solidFill>
            </a:endParaRPr>
          </a:p>
          <a:p>
            <a:pPr algn="ctr">
              <a:buClrTx/>
              <a:buSzTx/>
              <a:buNone/>
            </a:pPr>
            <a:r>
              <a:rPr lang="zh-CN" altLang="en-US" sz="2400">
                <a:solidFill>
                  <a:srgbClr val="FF9D00"/>
                </a:solidFill>
              </a:rPr>
              <a:t>性      </a:t>
            </a:r>
            <a:endParaRPr lang="zh-CN" altLang="en-US" sz="2400">
              <a:solidFill>
                <a:srgbClr val="FF9D00"/>
              </a:solidFill>
            </a:endParaRPr>
          </a:p>
          <a:p>
            <a:pPr algn="ctr">
              <a:buClrTx/>
              <a:buSzTx/>
              <a:buNone/>
            </a:pPr>
            <a:endParaRPr lang="zh-CN" altLang="en-US" sz="2400">
              <a:solidFill>
                <a:srgbClr val="FF9D00"/>
              </a:solidFill>
            </a:endParaRPr>
          </a:p>
          <a:p>
            <a:pPr algn="ctr">
              <a:buClrTx/>
              <a:buSzTx/>
              <a:buNone/>
            </a:pPr>
            <a:r>
              <a:rPr lang="zh-CN" altLang="en-US" sz="2400">
                <a:solidFill>
                  <a:srgbClr val="FF9D00"/>
                </a:solidFill>
              </a:rPr>
              <a:t>重</a:t>
            </a:r>
            <a:r>
              <a:rPr lang="zh-CN" altLang="en-US" sz="2400">
                <a:solidFill>
                  <a:srgbClr val="FF9D00"/>
                </a:solidFill>
              </a:rPr>
              <a:t>      </a:t>
            </a:r>
            <a:endParaRPr lang="zh-CN" altLang="en-US" sz="2400">
              <a:solidFill>
                <a:srgbClr val="FF9D00"/>
              </a:solidFill>
            </a:endParaRPr>
          </a:p>
          <a:p>
            <a:pPr algn="ctr">
              <a:buClrTx/>
              <a:buSzTx/>
              <a:buNone/>
            </a:pPr>
            <a:endParaRPr lang="zh-CN" altLang="en-US" sz="2400">
              <a:solidFill>
                <a:srgbClr val="FF9D00"/>
              </a:solidFill>
            </a:endParaRPr>
          </a:p>
          <a:p>
            <a:pPr algn="ctr">
              <a:buClrTx/>
              <a:buSzTx/>
              <a:buNone/>
            </a:pPr>
            <a:r>
              <a:rPr lang="zh-CN" altLang="en-US" sz="2400">
                <a:solidFill>
                  <a:srgbClr val="FF9D00"/>
                </a:solidFill>
              </a:rPr>
              <a:t>伤</a:t>
            </a:r>
            <a:endParaRPr lang="zh-CN" altLang="en-US" sz="2400">
              <a:solidFill>
                <a:srgbClr val="FF9D00"/>
              </a:solidFill>
            </a:endParaRPr>
          </a:p>
          <a:p>
            <a:pPr algn="ctr"/>
            <a:endParaRPr lang="zh-CN" altLang="en-US" sz="2400">
              <a:solidFill>
                <a:srgbClr val="FF9D00"/>
              </a:solidFill>
            </a:endParaRPr>
          </a:p>
        </p:txBody>
      </p:sp>
      <p:cxnSp>
        <p:nvCxnSpPr>
          <p:cNvPr id="15" name="直接连接符 14"/>
          <p:cNvCxnSpPr>
            <a:stCxn id="14" idx="3"/>
          </p:cNvCxnSpPr>
          <p:nvPr/>
        </p:nvCxnSpPr>
        <p:spPr>
          <a:xfrm>
            <a:off x="1442085" y="3585210"/>
            <a:ext cx="424815" cy="5715"/>
          </a:xfrm>
          <a:prstGeom prst="line">
            <a:avLst/>
          </a:prstGeom>
          <a:ln w="38100"/>
        </p:spPr>
        <p:style>
          <a:lnRef idx="3">
            <a:schemeClr val="accent1"/>
          </a:lnRef>
          <a:fillRef idx="0">
            <a:schemeClr val="accent1"/>
          </a:fillRef>
          <a:effectRef idx="2">
            <a:schemeClr val="accent1"/>
          </a:effectRef>
          <a:fontRef idx="minor">
            <a:schemeClr val="tx1"/>
          </a:fontRef>
        </p:style>
      </p:cxnSp>
      <p:cxnSp>
        <p:nvCxnSpPr>
          <p:cNvPr id="16" name="直接连接符 15"/>
          <p:cNvCxnSpPr/>
          <p:nvPr/>
        </p:nvCxnSpPr>
        <p:spPr>
          <a:xfrm flipH="1">
            <a:off x="1852930" y="1356360"/>
            <a:ext cx="7620" cy="4340225"/>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7" name="矩形 16"/>
          <p:cNvSpPr/>
          <p:nvPr/>
        </p:nvSpPr>
        <p:spPr>
          <a:xfrm>
            <a:off x="2400935" y="965200"/>
            <a:ext cx="7865745" cy="793115"/>
          </a:xfrm>
          <a:prstGeom prst="rect">
            <a:avLst/>
          </a:prstGeom>
          <a:solidFill>
            <a:schemeClr val="accent1">
              <a:lumMod val="60000"/>
              <a:lumOff val="40000"/>
            </a:schemeClr>
          </a:solidFill>
          <a:ln w="12700">
            <a:solidFill>
              <a:schemeClr val="accent1">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scene3d>
              <a:camera prst="orthographicFront"/>
              <a:lightRig rig="threePt" dir="t"/>
            </a:scene3d>
          </a:bodyPr>
          <a:p>
            <a:pPr eaLnBrk="0" hangingPunct="0">
              <a:lnSpc>
                <a:spcPct val="120000"/>
              </a:lnSpc>
              <a:spcBef>
                <a:spcPts val="0"/>
              </a:spcBef>
              <a:spcAft>
                <a:spcPts val="0"/>
              </a:spcAft>
            </a:pPr>
            <a:r>
              <a:rPr sz="1300" b="1" dirty="0">
                <a:solidFill>
                  <a:schemeClr val="tx1"/>
                </a:solidFill>
                <a:latin typeface="仿宋" panose="02010609060101010101" charset="-122"/>
                <a:ea typeface="仿宋" panose="02010609060101010101" charset="-122"/>
                <a:cs typeface="仿宋" panose="02010609060101010101" charset="-122"/>
                <a:sym typeface="+mn-ea"/>
              </a:rPr>
              <a:t>发生致命性重伤1人及以上人身事故，扣除直接责任人绩效工资3万元，待岗学习6个月；</a:t>
            </a:r>
            <a:endParaRPr sz="1300" b="1" dirty="0">
              <a:solidFill>
                <a:schemeClr val="tx1"/>
              </a:solidFill>
              <a:latin typeface="仿宋" panose="02010609060101010101" charset="-122"/>
              <a:ea typeface="仿宋" panose="02010609060101010101" charset="-122"/>
              <a:cs typeface="仿宋" panose="02010609060101010101" charset="-122"/>
              <a:sym typeface="+mn-ea"/>
            </a:endParaRPr>
          </a:p>
          <a:p>
            <a:pPr eaLnBrk="0" hangingPunct="0">
              <a:lnSpc>
                <a:spcPct val="120000"/>
              </a:lnSpc>
              <a:spcBef>
                <a:spcPts val="0"/>
              </a:spcBef>
              <a:spcAft>
                <a:spcPts val="0"/>
              </a:spcAft>
            </a:pPr>
            <a:r>
              <a:rPr sz="1300" b="1" dirty="0">
                <a:solidFill>
                  <a:schemeClr val="tx1"/>
                </a:solidFill>
                <a:latin typeface="仿宋" panose="02010609060101010101" charset="-122"/>
                <a:ea typeface="仿宋" panose="02010609060101010101" charset="-122"/>
                <a:cs typeface="仿宋" panose="02010609060101010101" charset="-122"/>
                <a:sym typeface="+mn-ea"/>
              </a:rPr>
              <a:t>给予施工地点安全负责人、当班负有责任的安监员、负有责任的同茬作业人员待岗学习1个月</a:t>
            </a:r>
            <a:r>
              <a:rPr lang="zh-CN" sz="1300" b="1" dirty="0">
                <a:solidFill>
                  <a:schemeClr val="tx1"/>
                </a:solidFill>
                <a:latin typeface="仿宋" panose="02010609060101010101" charset="-122"/>
                <a:ea typeface="仿宋" panose="02010609060101010101" charset="-122"/>
                <a:cs typeface="仿宋" panose="02010609060101010101" charset="-122"/>
                <a:sym typeface="+mn-ea"/>
              </a:rPr>
              <a:t>，并</a:t>
            </a:r>
            <a:r>
              <a:rPr sz="1300" b="1" dirty="0">
                <a:solidFill>
                  <a:schemeClr val="tx1"/>
                </a:solidFill>
                <a:latin typeface="仿宋" panose="02010609060101010101" charset="-122"/>
                <a:ea typeface="仿宋" panose="02010609060101010101" charset="-122"/>
                <a:cs typeface="仿宋" panose="02010609060101010101" charset="-122"/>
                <a:sym typeface="+mn-ea"/>
              </a:rPr>
              <a:t>扣除绩效工资各</a:t>
            </a:r>
            <a:r>
              <a:rPr lang="en-US" sz="1300" b="1" dirty="0">
                <a:solidFill>
                  <a:schemeClr val="tx1"/>
                </a:solidFill>
                <a:latin typeface="仿宋" panose="02010609060101010101" charset="-122"/>
                <a:ea typeface="仿宋" panose="02010609060101010101" charset="-122"/>
                <a:cs typeface="仿宋" panose="02010609060101010101" charset="-122"/>
                <a:sym typeface="+mn-ea"/>
              </a:rPr>
              <a:t>3000</a:t>
            </a:r>
            <a:r>
              <a:rPr sz="1300" b="1" dirty="0">
                <a:solidFill>
                  <a:schemeClr val="tx1"/>
                </a:solidFill>
                <a:latin typeface="仿宋" panose="02010609060101010101" charset="-122"/>
                <a:ea typeface="仿宋" panose="02010609060101010101" charset="-122"/>
                <a:cs typeface="仿宋" panose="02010609060101010101" charset="-122"/>
                <a:sym typeface="+mn-ea"/>
              </a:rPr>
              <a:t>元</a:t>
            </a:r>
            <a:r>
              <a:rPr lang="zh-CN" sz="1300" b="1" dirty="0">
                <a:solidFill>
                  <a:schemeClr val="tx1"/>
                </a:solidFill>
                <a:latin typeface="仿宋" panose="02010609060101010101" charset="-122"/>
                <a:ea typeface="仿宋" panose="02010609060101010101" charset="-122"/>
                <a:cs typeface="仿宋" panose="02010609060101010101" charset="-122"/>
                <a:sym typeface="+mn-ea"/>
              </a:rPr>
              <a:t>。</a:t>
            </a:r>
            <a:endParaRPr lang="zh-CN" sz="1300" b="1" dirty="0">
              <a:solidFill>
                <a:schemeClr val="tx1"/>
              </a:solidFill>
              <a:latin typeface="仿宋" panose="02010609060101010101" charset="-122"/>
              <a:ea typeface="仿宋" panose="02010609060101010101" charset="-122"/>
              <a:cs typeface="仿宋" panose="02010609060101010101" charset="-122"/>
              <a:sym typeface="+mn-ea"/>
            </a:endParaRPr>
          </a:p>
        </p:txBody>
      </p:sp>
      <p:sp>
        <p:nvSpPr>
          <p:cNvPr id="18" name="矩形 17"/>
          <p:cNvSpPr/>
          <p:nvPr/>
        </p:nvSpPr>
        <p:spPr>
          <a:xfrm>
            <a:off x="2400935" y="3397250"/>
            <a:ext cx="7863840" cy="146812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eaLnBrk="0" hangingPunct="0">
              <a:lnSpc>
                <a:spcPct val="120000"/>
              </a:lnSpc>
              <a:spcBef>
                <a:spcPts val="0"/>
              </a:spcBef>
              <a:spcAft>
                <a:spcPts val="0"/>
              </a:spcAft>
              <a:buClrTx/>
              <a:buSzTx/>
              <a:buNone/>
              <a:tabLst>
                <a:tab pos="8521700" algn="r"/>
              </a:tabLst>
            </a:pPr>
            <a:r>
              <a:rPr lang="en-US" altLang="zh-CN" b="1" dirty="0">
                <a:solidFill>
                  <a:srgbClr val="1D41D5"/>
                </a:solidFill>
                <a:latin typeface="仿宋" panose="02010609060101010101" charset="-122"/>
                <a:ea typeface="仿宋" panose="02010609060101010101" charset="-122"/>
                <a:cs typeface="仿宋" panose="02010609060101010101" charset="-122"/>
                <a:sym typeface="+mn-ea"/>
              </a:rPr>
              <a:t>月度安全绩效工资处罚</a:t>
            </a:r>
            <a:r>
              <a:rPr lang="zh-CN" altLang="en-US" b="1" dirty="0">
                <a:solidFill>
                  <a:srgbClr val="1D41D5"/>
                </a:solidFill>
                <a:latin typeface="仿宋" panose="02010609060101010101" charset="-122"/>
                <a:ea typeface="仿宋" panose="02010609060101010101" charset="-122"/>
                <a:cs typeface="仿宋" panose="02010609060101010101" charset="-122"/>
                <a:sym typeface="+mn-ea"/>
              </a:rPr>
              <a:t>：</a:t>
            </a:r>
            <a:endParaRPr lang="zh-CN" altLang="en-US" b="1" dirty="0">
              <a:solidFill>
                <a:srgbClr val="1D41D5"/>
              </a:solidFill>
              <a:latin typeface="仿宋" panose="02010609060101010101" charset="-122"/>
              <a:ea typeface="仿宋" panose="02010609060101010101" charset="-122"/>
              <a:cs typeface="仿宋" panose="02010609060101010101" charset="-122"/>
              <a:sym typeface="+mn-ea"/>
            </a:endParaRPr>
          </a:p>
          <a:p>
            <a:pPr eaLnBrk="0" hangingPunct="0">
              <a:lnSpc>
                <a:spcPct val="120000"/>
              </a:lnSpc>
              <a:spcBef>
                <a:spcPts val="0"/>
              </a:spcBef>
              <a:spcAft>
                <a:spcPts val="0"/>
              </a:spcAft>
              <a:buClrTx/>
              <a:buSzTx/>
              <a:buNone/>
              <a:tabLst>
                <a:tab pos="8521700" algn="r"/>
              </a:tabLst>
            </a:pPr>
            <a:r>
              <a:rPr lang="en-US" altLang="zh-CN" sz="1200" b="1" dirty="0">
                <a:solidFill>
                  <a:srgbClr val="1D41D5"/>
                </a:solidFill>
                <a:latin typeface="仿宋" panose="02010609060101010101" charset="-122"/>
                <a:ea typeface="仿宋" panose="02010609060101010101" charset="-122"/>
                <a:cs typeface="仿宋" panose="02010609060101010101" charset="-122"/>
                <a:sym typeface="+mn-ea"/>
              </a:rPr>
              <a:t>①月度内，发生致命性重伤1人事故，全额扣除责任单位当月安全绩效工资，扣除责任单位当月绩效工资总额的 20%；扣除</a:t>
            </a:r>
            <a:r>
              <a:rPr lang="zh-CN" altLang="en-US" sz="1200" b="1" dirty="0">
                <a:solidFill>
                  <a:srgbClr val="1D41D5"/>
                </a:solidFill>
                <a:latin typeface="仿宋" panose="02010609060101010101" charset="-122"/>
                <a:ea typeface="仿宋" panose="02010609060101010101" charset="-122"/>
                <a:cs typeface="仿宋" panose="02010609060101010101" charset="-122"/>
                <a:sym typeface="+mn-ea"/>
              </a:rPr>
              <a:t>全公司当月安全绩效工资的50%。</a:t>
            </a:r>
            <a:endParaRPr lang="en-US" altLang="zh-CN" sz="1200" b="1" dirty="0">
              <a:solidFill>
                <a:srgbClr val="1D41D5"/>
              </a:solidFill>
              <a:latin typeface="仿宋" panose="02010609060101010101" charset="-122"/>
              <a:ea typeface="仿宋" panose="02010609060101010101" charset="-122"/>
              <a:cs typeface="仿宋" panose="02010609060101010101" charset="-122"/>
              <a:sym typeface="+mn-ea"/>
            </a:endParaRPr>
          </a:p>
          <a:p>
            <a:pPr eaLnBrk="0" hangingPunct="0">
              <a:lnSpc>
                <a:spcPct val="120000"/>
              </a:lnSpc>
              <a:spcBef>
                <a:spcPts val="0"/>
              </a:spcBef>
              <a:spcAft>
                <a:spcPts val="0"/>
              </a:spcAft>
              <a:buClrTx/>
              <a:buSzTx/>
              <a:buNone/>
              <a:tabLst>
                <a:tab pos="8521700" algn="r"/>
              </a:tabLst>
            </a:pPr>
            <a:r>
              <a:rPr lang="en-US" altLang="zh-CN" sz="1200" b="1" dirty="0">
                <a:solidFill>
                  <a:srgbClr val="1D41D5"/>
                </a:solidFill>
                <a:latin typeface="仿宋" panose="02010609060101010101" charset="-122"/>
                <a:ea typeface="仿宋" panose="02010609060101010101" charset="-122"/>
                <a:cs typeface="仿宋" panose="02010609060101010101" charset="-122"/>
                <a:sym typeface="+mn-ea"/>
              </a:rPr>
              <a:t>②</a:t>
            </a:r>
            <a:r>
              <a:rPr sz="1200" b="1" dirty="0">
                <a:solidFill>
                  <a:srgbClr val="1D41D5"/>
                </a:solidFill>
                <a:latin typeface="仿宋" panose="02010609060101010101" charset="-122"/>
                <a:ea typeface="仿宋" panose="02010609060101010101" charset="-122"/>
                <a:cs typeface="仿宋" panose="02010609060101010101" charset="-122"/>
                <a:sym typeface="+mn-ea"/>
              </a:rPr>
              <a:t>月度内，发生致命性重伤2人事故，全额扣除责任单位当月安全绩效工资，扣除责任单位当月绩效工资总额的 30%；扣除全公司当月安全绩效工资</a:t>
            </a:r>
            <a:r>
              <a:rPr lang="zh-CN" sz="1200" b="1" dirty="0">
                <a:solidFill>
                  <a:srgbClr val="1D41D5"/>
                </a:solidFill>
                <a:latin typeface="仿宋" panose="02010609060101010101" charset="-122"/>
                <a:ea typeface="仿宋" panose="02010609060101010101" charset="-122"/>
                <a:cs typeface="仿宋" panose="02010609060101010101" charset="-122"/>
                <a:sym typeface="+mn-ea"/>
              </a:rPr>
              <a:t>。</a:t>
            </a:r>
            <a:endParaRPr lang="zh-CN" sz="1200" b="1" dirty="0">
              <a:solidFill>
                <a:srgbClr val="1D41D5"/>
              </a:solidFill>
              <a:latin typeface="仿宋" panose="02010609060101010101" charset="-122"/>
              <a:ea typeface="仿宋" panose="02010609060101010101" charset="-122"/>
              <a:cs typeface="仿宋" panose="02010609060101010101" charset="-122"/>
              <a:sym typeface="+mn-ea"/>
            </a:endParaRPr>
          </a:p>
        </p:txBody>
      </p:sp>
      <p:cxnSp>
        <p:nvCxnSpPr>
          <p:cNvPr id="19" name="直接连接符 18"/>
          <p:cNvCxnSpPr/>
          <p:nvPr/>
        </p:nvCxnSpPr>
        <p:spPr>
          <a:xfrm flipH="1">
            <a:off x="1857375" y="1379855"/>
            <a:ext cx="536575" cy="63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flipH="1" flipV="1">
            <a:off x="1862455" y="4158615"/>
            <a:ext cx="532765" cy="3175"/>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 name="矩形 1"/>
          <p:cNvSpPr/>
          <p:nvPr/>
        </p:nvSpPr>
        <p:spPr>
          <a:xfrm>
            <a:off x="2401570" y="1895475"/>
            <a:ext cx="7865110" cy="653415"/>
          </a:xfrm>
          <a:prstGeom prst="rect">
            <a:avLst/>
          </a:prstGeom>
          <a:solidFill>
            <a:schemeClr val="accent1">
              <a:lumMod val="40000"/>
              <a:lumOff val="60000"/>
            </a:schemeClr>
          </a:solidFill>
          <a:ln w="12700">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scene3d>
              <a:camera prst="orthographicFront"/>
              <a:lightRig rig="threePt" dir="t"/>
            </a:scene3d>
          </a:bodyPr>
          <a:p>
            <a:pPr lvl="0" algn="l" eaLnBrk="0" hangingPunct="0">
              <a:lnSpc>
                <a:spcPct val="120000"/>
              </a:lnSpc>
              <a:spcBef>
                <a:spcPts val="0"/>
              </a:spcBef>
              <a:spcAft>
                <a:spcPts val="0"/>
              </a:spcAft>
              <a:buClrTx/>
              <a:buSzTx/>
              <a:buFontTx/>
              <a:buNone/>
            </a:pPr>
            <a:r>
              <a:rPr lang="zh-CN" altLang="en-US" sz="1300" b="1" dirty="0">
                <a:solidFill>
                  <a:schemeClr val="tx1"/>
                </a:solidFill>
                <a:latin typeface="仿宋" panose="02010609060101010101" charset="-122"/>
                <a:ea typeface="仿宋" panose="02010609060101010101" charset="-122"/>
                <a:cs typeface="仿宋" panose="02010609060101010101" charset="-122"/>
                <a:sym typeface="+mn-ea"/>
              </a:rPr>
              <a:t>给予带班班队长、队长、当班跟班人员、分管副职、党政负责人撤职处分，并扣除绩效工资各8000元；给予事故单位其他副职扣除绩效工资4000元。事故单位党政负责人在安全例会作检查，分管副总经理在安全办公会上进行反思。</a:t>
            </a:r>
            <a:endParaRPr lang="zh-CN" altLang="en-US" sz="1300" b="1" dirty="0">
              <a:solidFill>
                <a:schemeClr val="tx1"/>
              </a:solidFill>
              <a:latin typeface="仿宋" panose="02010609060101010101" charset="-122"/>
              <a:ea typeface="仿宋" panose="02010609060101010101" charset="-122"/>
              <a:cs typeface="仿宋" panose="02010609060101010101" charset="-122"/>
              <a:sym typeface="+mn-ea"/>
            </a:endParaRPr>
          </a:p>
        </p:txBody>
      </p:sp>
      <p:sp>
        <p:nvSpPr>
          <p:cNvPr id="4" name="矩形 3"/>
          <p:cNvSpPr/>
          <p:nvPr/>
        </p:nvSpPr>
        <p:spPr>
          <a:xfrm>
            <a:off x="2404110" y="4987925"/>
            <a:ext cx="7862570" cy="1209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lvl="0">
              <a:lnSpc>
                <a:spcPct val="80000"/>
              </a:lnSpc>
              <a:spcBef>
                <a:spcPts val="0"/>
              </a:spcBef>
              <a:spcAft>
                <a:spcPts val="35"/>
              </a:spcAft>
            </a:pPr>
            <a:endParaRPr lang="zh-CN" altLang="en-US" b="1" dirty="0">
              <a:solidFill>
                <a:srgbClr val="C00000"/>
              </a:solidFill>
              <a:latin typeface="仿宋" panose="02010609060101010101" charset="-122"/>
              <a:ea typeface="仿宋" panose="02010609060101010101" charset="-122"/>
              <a:cs typeface="方正楷体_GB2312" panose="02000000000000000000" charset="-122"/>
              <a:sym typeface="+mn-ea"/>
            </a:endParaRPr>
          </a:p>
          <a:p>
            <a:pPr lvl="0">
              <a:lnSpc>
                <a:spcPct val="80000"/>
              </a:lnSpc>
              <a:spcBef>
                <a:spcPts val="0"/>
              </a:spcBef>
              <a:spcAft>
                <a:spcPts val="35"/>
              </a:spcAft>
            </a:pPr>
            <a:r>
              <a:rPr lang="zh-CN" altLang="en-US" b="1" dirty="0">
                <a:solidFill>
                  <a:srgbClr val="C00000"/>
                </a:solidFill>
                <a:latin typeface="仿宋" panose="02010609060101010101" charset="-122"/>
                <a:ea typeface="仿宋" panose="02010609060101010101" charset="-122"/>
                <a:cs typeface="方正楷体_GB2312" panose="02000000000000000000" charset="-122"/>
                <a:sym typeface="+mn-ea"/>
              </a:rPr>
              <a:t>季度安全绩效工资处罚：</a:t>
            </a:r>
            <a:endParaRPr lang="zh-CN" altLang="en-US" b="1" dirty="0">
              <a:solidFill>
                <a:srgbClr val="C00000"/>
              </a:solidFill>
              <a:latin typeface="仿宋" panose="02010609060101010101" charset="-122"/>
              <a:ea typeface="仿宋" panose="02010609060101010101" charset="-122"/>
              <a:cs typeface="方正楷体_GB2312" panose="02000000000000000000" charset="-122"/>
              <a:sym typeface="+mn-ea"/>
            </a:endParaRPr>
          </a:p>
          <a:p>
            <a:pPr algn="l" eaLnBrk="0" hangingPunct="0">
              <a:lnSpc>
                <a:spcPct val="110000"/>
              </a:lnSpc>
              <a:spcBef>
                <a:spcPts val="0"/>
              </a:spcBef>
              <a:spcAft>
                <a:spcPts val="0"/>
              </a:spcAft>
              <a:buClrTx/>
              <a:buSzTx/>
              <a:buNone/>
              <a:tabLst>
                <a:tab pos="8521700" algn="r"/>
              </a:tabLst>
            </a:pPr>
            <a:r>
              <a:rPr lang="en-US" altLang="zh-CN" sz="1200" b="1" dirty="0">
                <a:solidFill>
                  <a:srgbClr val="C00000"/>
                </a:solidFill>
                <a:latin typeface="仿宋" panose="02010609060101010101" charset="-122"/>
                <a:ea typeface="仿宋" panose="02010609060101010101" charset="-122"/>
                <a:cs typeface="仿宋" panose="02010609060101010101" charset="-122"/>
                <a:sym typeface="+mn-ea"/>
              </a:rPr>
              <a:t>①季度内，出现致命性重伤事故的责任人，全额扣除季度安全绩效工资。</a:t>
            </a:r>
            <a:endParaRPr lang="en-US" altLang="zh-CN" sz="1200" b="1" dirty="0">
              <a:solidFill>
                <a:srgbClr val="C00000"/>
              </a:solidFill>
              <a:latin typeface="仿宋" panose="02010609060101010101" charset="-122"/>
              <a:ea typeface="仿宋" panose="02010609060101010101" charset="-122"/>
              <a:cs typeface="仿宋" panose="02010609060101010101" charset="-122"/>
            </a:endParaRPr>
          </a:p>
          <a:p>
            <a:pPr algn="l" eaLnBrk="0" hangingPunct="0">
              <a:lnSpc>
                <a:spcPct val="110000"/>
              </a:lnSpc>
              <a:spcBef>
                <a:spcPts val="0"/>
              </a:spcBef>
              <a:spcAft>
                <a:spcPts val="0"/>
              </a:spcAft>
              <a:buClrTx/>
              <a:buSzTx/>
              <a:buNone/>
              <a:tabLst>
                <a:tab pos="8521700" algn="r"/>
              </a:tabLst>
            </a:pPr>
            <a:r>
              <a:rPr lang="en-US" altLang="zh-CN" sz="1200" b="1" dirty="0">
                <a:solidFill>
                  <a:srgbClr val="C00000"/>
                </a:solidFill>
                <a:latin typeface="仿宋" panose="02010609060101010101" charset="-122"/>
                <a:ea typeface="仿宋" panose="02010609060101010101" charset="-122"/>
                <a:cs typeface="仿宋" panose="02010609060101010101" charset="-122"/>
                <a:sym typeface="+mn-ea"/>
              </a:rPr>
              <a:t>②季度内，发生1人次致命性重伤事故，全额扣除责任单位季度安全绩效工资；扣除全公司季度安全绩效工资的 50%。</a:t>
            </a:r>
            <a:endParaRPr lang="en-US" altLang="zh-CN" sz="1200" b="1" dirty="0">
              <a:solidFill>
                <a:srgbClr val="C00000"/>
              </a:solidFill>
              <a:latin typeface="仿宋" panose="02010609060101010101" charset="-122"/>
              <a:ea typeface="仿宋" panose="02010609060101010101" charset="-122"/>
              <a:cs typeface="仿宋" panose="02010609060101010101" charset="-122"/>
              <a:sym typeface="+mn-ea"/>
            </a:endParaRPr>
          </a:p>
          <a:p>
            <a:pPr algn="l" eaLnBrk="0" hangingPunct="0">
              <a:lnSpc>
                <a:spcPct val="110000"/>
              </a:lnSpc>
              <a:spcBef>
                <a:spcPts val="0"/>
              </a:spcBef>
              <a:spcAft>
                <a:spcPts val="0"/>
              </a:spcAft>
              <a:buClrTx/>
              <a:buSzTx/>
              <a:buNone/>
              <a:tabLst>
                <a:tab pos="8521700" algn="r"/>
              </a:tabLst>
            </a:pPr>
            <a:r>
              <a:rPr lang="en-US" altLang="zh-CN" sz="1200" b="1" dirty="0">
                <a:solidFill>
                  <a:srgbClr val="C00000"/>
                </a:solidFill>
                <a:latin typeface="仿宋" panose="02010609060101010101" charset="-122"/>
                <a:ea typeface="仿宋" panose="02010609060101010101" charset="-122"/>
                <a:cs typeface="仿宋" panose="02010609060101010101" charset="-122"/>
                <a:sym typeface="+mn-ea"/>
              </a:rPr>
              <a:t>③季度内，发生致命性重伤2人事故，扣除全公司季度安全绩效工资。</a:t>
            </a:r>
            <a:endParaRPr lang="en-US" altLang="zh-CN" sz="1200" b="1" dirty="0">
              <a:solidFill>
                <a:srgbClr val="C00000"/>
              </a:solidFill>
              <a:latin typeface="仿宋" panose="02010609060101010101" charset="-122"/>
              <a:ea typeface="仿宋" panose="02010609060101010101" charset="-122"/>
              <a:cs typeface="仿宋" panose="02010609060101010101" charset="-122"/>
              <a:sym typeface="+mn-ea"/>
            </a:endParaRPr>
          </a:p>
          <a:p>
            <a:pPr algn="l" eaLnBrk="0" hangingPunct="0">
              <a:lnSpc>
                <a:spcPct val="110000"/>
              </a:lnSpc>
              <a:spcBef>
                <a:spcPts val="0"/>
              </a:spcBef>
              <a:spcAft>
                <a:spcPts val="0"/>
              </a:spcAft>
              <a:buClrTx/>
              <a:buSzTx/>
              <a:buNone/>
              <a:tabLst>
                <a:tab pos="8521700" algn="r"/>
              </a:tabLst>
            </a:pPr>
            <a:endParaRPr lang="en-US" altLang="zh-CN" sz="1200" b="1" dirty="0">
              <a:solidFill>
                <a:srgbClr val="C00000"/>
              </a:solidFill>
              <a:latin typeface="仿宋" panose="02010609060101010101" charset="-122"/>
              <a:ea typeface="仿宋" panose="02010609060101010101" charset="-122"/>
              <a:cs typeface="仿宋" panose="02010609060101010101" charset="-122"/>
              <a:sym typeface="+mn-ea"/>
            </a:endParaRPr>
          </a:p>
        </p:txBody>
      </p:sp>
      <p:cxnSp>
        <p:nvCxnSpPr>
          <p:cNvPr id="5" name="直接连接符 4"/>
          <p:cNvCxnSpPr/>
          <p:nvPr/>
        </p:nvCxnSpPr>
        <p:spPr>
          <a:xfrm flipH="1">
            <a:off x="1838960" y="5678805"/>
            <a:ext cx="560705" cy="190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flipH="1">
            <a:off x="1852295" y="2932430"/>
            <a:ext cx="643255"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3" name="圆角矩形 12"/>
          <p:cNvSpPr/>
          <p:nvPr/>
        </p:nvSpPr>
        <p:spPr>
          <a:xfrm>
            <a:off x="10426700" y="1657350"/>
            <a:ext cx="1647190" cy="4540250"/>
          </a:xfrm>
          <a:prstGeom prst="roundRect">
            <a:avLst>
              <a:gd name="adj" fmla="val 9450"/>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2927" tIns="41463" rIns="82927" bIns="41463" rtlCol="0" anchor="ctr"/>
          <a:p>
            <a:pPr algn="ctr"/>
            <a:endParaRPr lang="zh-CN" altLang="en-US"/>
          </a:p>
        </p:txBody>
      </p:sp>
      <p:sp>
        <p:nvSpPr>
          <p:cNvPr id="66" name="TextBox 29"/>
          <p:cNvSpPr txBox="1"/>
          <p:nvPr/>
        </p:nvSpPr>
        <p:spPr>
          <a:xfrm>
            <a:off x="10549255" y="2378710"/>
            <a:ext cx="1402715" cy="3653790"/>
          </a:xfrm>
          <a:prstGeom prst="rect">
            <a:avLst/>
          </a:prstGeom>
          <a:noFill/>
        </p:spPr>
        <p:txBody>
          <a:bodyPr wrap="square" lIns="0" tIns="0" rIns="0" bIns="0" rtlCol="0">
            <a:spAutoFit/>
          </a:bodyPr>
          <a:p>
            <a:pPr indent="304800" fontAlgn="base">
              <a:lnSpc>
                <a:spcPct val="120000"/>
              </a:lnSpc>
              <a:spcBef>
                <a:spcPts val="0"/>
              </a:spcBef>
              <a:spcAft>
                <a:spcPts val="0"/>
              </a:spcAft>
            </a:pPr>
            <a:r>
              <a:rPr sz="1400" b="1">
                <a:latin typeface="仿宋" panose="02010609060101010101" charset="-122"/>
                <a:ea typeface="仿宋" panose="02010609060101010101" charset="-122"/>
              </a:rPr>
              <a:t>发生致命性重伤1人或一起（累计）重伤2人及以上人身事故，或发生一级及以上非人身事故，依据事故类别、性质、原因等因素，对副总师进行责任认定和处罚，按照皖北煤电安〔2023〕1号文执行。</a:t>
            </a:r>
            <a:endParaRPr sz="1400" b="1">
              <a:latin typeface="仿宋" panose="02010609060101010101" charset="-122"/>
              <a:ea typeface="仿宋" panose="02010609060101010101" charset="-122"/>
            </a:endParaRPr>
          </a:p>
          <a:p>
            <a:pPr indent="304800" fontAlgn="base">
              <a:lnSpc>
                <a:spcPct val="120000"/>
              </a:lnSpc>
              <a:spcBef>
                <a:spcPts val="0"/>
              </a:spcBef>
              <a:spcAft>
                <a:spcPts val="0"/>
              </a:spcAft>
            </a:pPr>
            <a:endParaRPr lang="zh-CN" altLang="en-US" sz="1600" b="1" dirty="0">
              <a:latin typeface="仿宋" panose="02010609060101010101" charset="-122"/>
              <a:ea typeface="仿宋" panose="02010609060101010101" charset="-122"/>
              <a:cs typeface="宋体" panose="02010600030101010101" pitchFamily="2" charset="-122"/>
            </a:endParaRPr>
          </a:p>
        </p:txBody>
      </p:sp>
      <p:pic>
        <p:nvPicPr>
          <p:cNvPr id="25" name="图片 24" descr="303b32313537343431303bb8d0ccbebac5"/>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62565" y="732155"/>
            <a:ext cx="1711325" cy="1711325"/>
          </a:xfrm>
          <a:prstGeom prst="rect">
            <a:avLst/>
          </a:prstGeom>
        </p:spPr>
      </p:pic>
      <p:sp>
        <p:nvSpPr>
          <p:cNvPr id="3" name="矩形 2"/>
          <p:cNvSpPr/>
          <p:nvPr/>
        </p:nvSpPr>
        <p:spPr>
          <a:xfrm>
            <a:off x="2402840" y="2664460"/>
            <a:ext cx="7863840" cy="523875"/>
          </a:xfrm>
          <a:prstGeom prst="rect">
            <a:avLst/>
          </a:prstGeom>
          <a:solidFill>
            <a:schemeClr val="accent1">
              <a:lumMod val="40000"/>
              <a:lumOff val="60000"/>
            </a:schemeClr>
          </a:solidFill>
          <a:ln w="12700">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scene3d>
              <a:camera prst="orthographicFront"/>
              <a:lightRig rig="threePt" dir="t"/>
            </a:scene3d>
          </a:bodyPr>
          <a:p>
            <a:pPr eaLnBrk="0" hangingPunct="0">
              <a:lnSpc>
                <a:spcPct val="120000"/>
              </a:lnSpc>
              <a:spcBef>
                <a:spcPts val="0"/>
              </a:spcBef>
              <a:spcAft>
                <a:spcPts val="0"/>
              </a:spcAft>
            </a:pPr>
            <a:r>
              <a:rPr lang="zh-CN" altLang="en-US" sz="1300" b="1" dirty="0">
                <a:solidFill>
                  <a:schemeClr val="accent2">
                    <a:lumMod val="75000"/>
                  </a:schemeClr>
                </a:solidFill>
                <a:latin typeface="仿宋" panose="02010609060101010101" charset="-122"/>
                <a:ea typeface="仿宋" panose="02010609060101010101" charset="-122"/>
                <a:cs typeface="仿宋" panose="02010609060101010101" charset="-122"/>
                <a:sym typeface="+mn-ea"/>
              </a:rPr>
              <a:t>给予安全监察部党政负责人行政警告处分，扣除绩效工资各4000元。</a:t>
            </a:r>
            <a:endParaRPr lang="zh-CN" altLang="en-US" sz="1300" b="1" dirty="0">
              <a:solidFill>
                <a:schemeClr val="accent2">
                  <a:lumMod val="75000"/>
                </a:schemeClr>
              </a:solidFill>
              <a:latin typeface="仿宋" panose="02010609060101010101" charset="-122"/>
              <a:ea typeface="仿宋" panose="02010609060101010101" charset="-122"/>
              <a:cs typeface="仿宋" panose="02010609060101010101" charset="-122"/>
              <a:sym typeface="+mn-ea"/>
            </a:endParaRPr>
          </a:p>
        </p:txBody>
      </p:sp>
      <p:cxnSp>
        <p:nvCxnSpPr>
          <p:cNvPr id="6" name="直接连接符 5"/>
          <p:cNvCxnSpPr/>
          <p:nvPr/>
        </p:nvCxnSpPr>
        <p:spPr>
          <a:xfrm flipH="1">
            <a:off x="1877695" y="2167890"/>
            <a:ext cx="525145" cy="4445"/>
          </a:xfrm>
          <a:prstGeom prst="line">
            <a:avLst/>
          </a:prstGeom>
          <a:ln w="38100"/>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文本框 22"/>
          <p:cNvSpPr>
            <a:spLocks noChangeArrowheads="1"/>
          </p:cNvSpPr>
          <p:nvPr/>
        </p:nvSpPr>
        <p:spPr bwMode="auto">
          <a:xfrm>
            <a:off x="3969689" y="200557"/>
            <a:ext cx="5241151" cy="521970"/>
          </a:xfrm>
          <a:prstGeom prst="rect">
            <a:avLst/>
          </a:prstGeom>
          <a:noFill/>
          <a:ln w="9525">
            <a:noFill/>
            <a:miter lim="800000"/>
          </a:ln>
        </p:spPr>
        <p:txBody>
          <a:bodyPr wrap="square">
            <a:spAutoFit/>
          </a:bodyPr>
          <a:lstStyle/>
          <a:p>
            <a:r>
              <a:rPr lang="en-US" altLang="zh-CN" sz="2800" b="1" dirty="0">
                <a:solidFill>
                  <a:srgbClr val="0070C0"/>
                </a:solidFill>
                <a:latin typeface="微软雅黑" panose="020B0503020204020204" charset="-122"/>
                <a:ea typeface="微软雅黑" panose="020B0503020204020204" charset="-122"/>
                <a:sym typeface="微软雅黑" panose="020B0503020204020204" charset="-122"/>
              </a:rPr>
              <a:t>5.</a:t>
            </a:r>
            <a:r>
              <a:rPr lang="zh-CN" sz="2800" b="1" dirty="0">
                <a:solidFill>
                  <a:srgbClr val="0070C0"/>
                </a:solidFill>
                <a:latin typeface="微软雅黑" panose="020B0503020204020204" charset="-122"/>
                <a:ea typeface="微软雅黑" panose="020B0503020204020204" charset="-122"/>
                <a:sym typeface="微软雅黑" panose="020B0503020204020204" charset="-122"/>
              </a:rPr>
              <a:t>死亡</a:t>
            </a:r>
            <a:r>
              <a:rPr lang="zh-CN" sz="2800" b="1" dirty="0">
                <a:solidFill>
                  <a:srgbClr val="0070C0"/>
                </a:solidFill>
                <a:latin typeface="微软雅黑" panose="020B0503020204020204" charset="-122"/>
                <a:ea typeface="微软雅黑" panose="020B0503020204020204" charset="-122"/>
                <a:sym typeface="微软雅黑" panose="020B0503020204020204" charset="-122"/>
              </a:rPr>
              <a:t>事故的责任追究</a:t>
            </a:r>
            <a:endParaRPr lang="zh-CN" sz="2800" b="1" dirty="0">
              <a:solidFill>
                <a:srgbClr val="0070C0"/>
              </a:solidFill>
              <a:latin typeface="微软雅黑" panose="020B0503020204020204" charset="-122"/>
              <a:ea typeface="微软雅黑" panose="020B0503020204020204" charset="-122"/>
              <a:sym typeface="微软雅黑" panose="020B0503020204020204" charset="-122"/>
            </a:endParaRPr>
          </a:p>
        </p:txBody>
      </p:sp>
      <p:sp>
        <p:nvSpPr>
          <p:cNvPr id="8" name="object 2"/>
          <p:cNvSpPr/>
          <p:nvPr/>
        </p:nvSpPr>
        <p:spPr>
          <a:xfrm>
            <a:off x="0" y="6429755"/>
            <a:ext cx="12192000" cy="428244"/>
          </a:xfrm>
          <a:prstGeom prst="rect">
            <a:avLst/>
          </a:prstGeom>
          <a:blipFill>
            <a:blip r:embed="rId1" cstate="print"/>
            <a:stretch>
              <a:fillRect/>
            </a:stretch>
          </a:blipFill>
        </p:spPr>
        <p:txBody>
          <a:bodyPr wrap="square" lIns="0" tIns="0" rIns="0" bIns="0" rtlCol="0"/>
          <a:p/>
        </p:txBody>
      </p:sp>
      <p:sp>
        <p:nvSpPr>
          <p:cNvPr id="9" name="object 3"/>
          <p:cNvSpPr/>
          <p:nvPr/>
        </p:nvSpPr>
        <p:spPr>
          <a:xfrm>
            <a:off x="0" y="338455"/>
            <a:ext cx="3324860" cy="474980"/>
          </a:xfrm>
          <a:custGeom>
            <a:avLst/>
            <a:gdLst/>
            <a:ahLst/>
            <a:cxnLst/>
            <a:rect l="l" t="t" r="r" b="b"/>
            <a:pathLst>
              <a:path w="2438400" h="474980">
                <a:moveTo>
                  <a:pt x="0" y="474472"/>
                </a:moveTo>
                <a:lnTo>
                  <a:pt x="2438400" y="474472"/>
                </a:lnTo>
                <a:lnTo>
                  <a:pt x="2438400" y="0"/>
                </a:lnTo>
                <a:lnTo>
                  <a:pt x="0" y="0"/>
                </a:lnTo>
                <a:lnTo>
                  <a:pt x="0" y="474472"/>
                </a:lnTo>
                <a:close/>
              </a:path>
            </a:pathLst>
          </a:custGeom>
          <a:solidFill>
            <a:srgbClr val="2D75B6"/>
          </a:solidFill>
        </p:spPr>
        <p:txBody>
          <a:bodyPr wrap="square" lIns="0" tIns="0" rIns="0" bIns="0" rtlCol="0"/>
          <a:p/>
        </p:txBody>
      </p:sp>
      <p:sp>
        <p:nvSpPr>
          <p:cNvPr id="10" name="object 5"/>
          <p:cNvSpPr/>
          <p:nvPr/>
        </p:nvSpPr>
        <p:spPr>
          <a:xfrm>
            <a:off x="3324860" y="338200"/>
            <a:ext cx="586740" cy="490855"/>
          </a:xfrm>
          <a:custGeom>
            <a:avLst/>
            <a:gdLst/>
            <a:ahLst/>
            <a:cxnLst/>
            <a:rect l="l" t="t" r="r" b="b"/>
            <a:pathLst>
              <a:path w="586739" h="490855">
                <a:moveTo>
                  <a:pt x="586739" y="490728"/>
                </a:moveTo>
                <a:lnTo>
                  <a:pt x="0" y="490728"/>
                </a:lnTo>
                <a:lnTo>
                  <a:pt x="0" y="0"/>
                </a:lnTo>
                <a:lnTo>
                  <a:pt x="586739" y="490728"/>
                </a:lnTo>
                <a:close/>
              </a:path>
            </a:pathLst>
          </a:custGeom>
          <a:solidFill>
            <a:srgbClr val="2D75B6"/>
          </a:solidFill>
        </p:spPr>
        <p:txBody>
          <a:bodyPr wrap="square" lIns="0" tIns="0" rIns="0" bIns="0" rtlCol="0"/>
          <a:p/>
        </p:txBody>
      </p:sp>
      <p:sp>
        <p:nvSpPr>
          <p:cNvPr id="11" name="object 6"/>
          <p:cNvSpPr/>
          <p:nvPr/>
        </p:nvSpPr>
        <p:spPr>
          <a:xfrm>
            <a:off x="0" y="850900"/>
            <a:ext cx="12192000" cy="0"/>
          </a:xfrm>
          <a:custGeom>
            <a:avLst/>
            <a:gdLst/>
            <a:ahLst/>
            <a:cxnLst/>
            <a:rect l="l" t="t" r="r" b="b"/>
            <a:pathLst>
              <a:path w="12192000">
                <a:moveTo>
                  <a:pt x="0" y="0"/>
                </a:moveTo>
                <a:lnTo>
                  <a:pt x="12192000" y="0"/>
                </a:lnTo>
              </a:path>
            </a:pathLst>
          </a:custGeom>
          <a:ln w="76200">
            <a:solidFill>
              <a:srgbClr val="BEBEBE"/>
            </a:solidFill>
          </a:ln>
        </p:spPr>
        <p:txBody>
          <a:bodyPr wrap="square" lIns="0" tIns="0" rIns="0" bIns="0" rtlCol="0"/>
          <a:p/>
        </p:txBody>
      </p:sp>
      <p:sp>
        <p:nvSpPr>
          <p:cNvPr id="14" name="流程图: 过程 13"/>
          <p:cNvSpPr/>
          <p:nvPr/>
        </p:nvSpPr>
        <p:spPr>
          <a:xfrm>
            <a:off x="299085" y="1432560"/>
            <a:ext cx="1143000" cy="430530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400">
                <a:solidFill>
                  <a:srgbClr val="FF0000"/>
                </a:solidFill>
              </a:rPr>
              <a:t>死</a:t>
            </a:r>
            <a:endParaRPr lang="zh-CN" altLang="en-US" sz="2400">
              <a:solidFill>
                <a:srgbClr val="FF0000"/>
              </a:solidFill>
            </a:endParaRPr>
          </a:p>
          <a:p>
            <a:pPr algn="ctr"/>
            <a:endParaRPr lang="zh-CN" altLang="en-US" sz="2400">
              <a:solidFill>
                <a:srgbClr val="FF0000"/>
              </a:solidFill>
            </a:endParaRPr>
          </a:p>
          <a:p>
            <a:pPr algn="ctr"/>
            <a:r>
              <a:rPr lang="zh-CN" altLang="en-US" sz="2400">
                <a:solidFill>
                  <a:srgbClr val="FF0000"/>
                </a:solidFill>
              </a:rPr>
              <a:t>亡</a:t>
            </a:r>
            <a:endParaRPr lang="zh-CN" altLang="en-US" sz="2400">
              <a:solidFill>
                <a:srgbClr val="FF0000"/>
              </a:solidFill>
            </a:endParaRPr>
          </a:p>
          <a:p>
            <a:pPr algn="ctr"/>
            <a:endParaRPr lang="zh-CN" altLang="en-US" sz="2400">
              <a:solidFill>
                <a:srgbClr val="FF0000"/>
              </a:solidFill>
            </a:endParaRPr>
          </a:p>
          <a:p>
            <a:pPr algn="ctr"/>
            <a:r>
              <a:rPr lang="zh-CN" altLang="en-US" sz="2400">
                <a:solidFill>
                  <a:srgbClr val="FF0000"/>
                </a:solidFill>
              </a:rPr>
              <a:t>事</a:t>
            </a:r>
            <a:endParaRPr lang="zh-CN" altLang="en-US" sz="2400">
              <a:solidFill>
                <a:srgbClr val="FF0000"/>
              </a:solidFill>
            </a:endParaRPr>
          </a:p>
          <a:p>
            <a:pPr algn="ctr"/>
            <a:endParaRPr lang="zh-CN" altLang="en-US" sz="2400">
              <a:solidFill>
                <a:srgbClr val="FF0000"/>
              </a:solidFill>
            </a:endParaRPr>
          </a:p>
          <a:p>
            <a:pPr algn="ctr"/>
            <a:r>
              <a:rPr lang="zh-CN" altLang="en-US" sz="2400">
                <a:solidFill>
                  <a:srgbClr val="FF0000"/>
                </a:solidFill>
              </a:rPr>
              <a:t>故</a:t>
            </a:r>
            <a:endParaRPr lang="zh-CN" altLang="en-US" sz="2400">
              <a:solidFill>
                <a:srgbClr val="FF0000"/>
              </a:solidFill>
            </a:endParaRPr>
          </a:p>
        </p:txBody>
      </p:sp>
      <p:cxnSp>
        <p:nvCxnSpPr>
          <p:cNvPr id="15" name="直接连接符 14"/>
          <p:cNvCxnSpPr>
            <a:stCxn id="14" idx="3"/>
          </p:cNvCxnSpPr>
          <p:nvPr/>
        </p:nvCxnSpPr>
        <p:spPr>
          <a:xfrm>
            <a:off x="1442085" y="3585210"/>
            <a:ext cx="424815" cy="5715"/>
          </a:xfrm>
          <a:prstGeom prst="line">
            <a:avLst/>
          </a:prstGeom>
          <a:ln w="38100"/>
        </p:spPr>
        <p:style>
          <a:lnRef idx="3">
            <a:schemeClr val="accent1"/>
          </a:lnRef>
          <a:fillRef idx="0">
            <a:schemeClr val="accent1"/>
          </a:fillRef>
          <a:effectRef idx="2">
            <a:schemeClr val="accent1"/>
          </a:effectRef>
          <a:fontRef idx="minor">
            <a:schemeClr val="tx1"/>
          </a:fontRef>
        </p:style>
      </p:cxnSp>
      <p:cxnSp>
        <p:nvCxnSpPr>
          <p:cNvPr id="16" name="直接连接符 15"/>
          <p:cNvCxnSpPr/>
          <p:nvPr/>
        </p:nvCxnSpPr>
        <p:spPr>
          <a:xfrm flipH="1">
            <a:off x="1847850" y="1356360"/>
            <a:ext cx="12700" cy="437134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7" name="矩形 16"/>
          <p:cNvSpPr/>
          <p:nvPr/>
        </p:nvSpPr>
        <p:spPr>
          <a:xfrm>
            <a:off x="2400935" y="965200"/>
            <a:ext cx="7865745" cy="793115"/>
          </a:xfrm>
          <a:prstGeom prst="rect">
            <a:avLst/>
          </a:prstGeom>
          <a:solidFill>
            <a:schemeClr val="accent1">
              <a:lumMod val="60000"/>
              <a:lumOff val="40000"/>
            </a:schemeClr>
          </a:solidFill>
          <a:ln w="12700">
            <a:solidFill>
              <a:schemeClr val="accent1">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scene3d>
              <a:camera prst="orthographicFront"/>
              <a:lightRig rig="threePt" dir="t"/>
            </a:scene3d>
          </a:bodyPr>
          <a:p>
            <a:pPr eaLnBrk="0" hangingPunct="0">
              <a:lnSpc>
                <a:spcPct val="120000"/>
              </a:lnSpc>
              <a:spcBef>
                <a:spcPts val="0"/>
              </a:spcBef>
              <a:spcAft>
                <a:spcPts val="0"/>
              </a:spcAft>
            </a:pPr>
            <a:r>
              <a:rPr sz="1400" b="1" dirty="0">
                <a:solidFill>
                  <a:schemeClr val="tx1"/>
                </a:solidFill>
                <a:latin typeface="仿宋" panose="02010609060101010101" charset="-122"/>
                <a:ea typeface="仿宋" panose="02010609060101010101" charset="-122"/>
                <a:cs typeface="仿宋" panose="02010609060101010101" charset="-122"/>
                <a:sym typeface="+mn-ea"/>
              </a:rPr>
              <a:t>发生死亡1人事故，给予事故直接责任人解除劳动合同处分，扣除绩效工资3万元；涉及相关法律责任，按国家相关法律法规执行</a:t>
            </a:r>
            <a:r>
              <a:rPr lang="zh-CN" sz="1400" b="1" dirty="0">
                <a:solidFill>
                  <a:schemeClr val="tx1"/>
                </a:solidFill>
                <a:latin typeface="仿宋" panose="02010609060101010101" charset="-122"/>
                <a:ea typeface="仿宋" panose="02010609060101010101" charset="-122"/>
                <a:cs typeface="仿宋" panose="02010609060101010101" charset="-122"/>
                <a:sym typeface="+mn-ea"/>
              </a:rPr>
              <a:t>。</a:t>
            </a:r>
            <a:endParaRPr lang="zh-CN" altLang="en-US" sz="1400" b="1" dirty="0">
              <a:solidFill>
                <a:schemeClr val="tx1"/>
              </a:solidFill>
              <a:latin typeface="仿宋" panose="02010609060101010101" charset="-122"/>
              <a:ea typeface="仿宋" panose="02010609060101010101" charset="-122"/>
              <a:cs typeface="仿宋" panose="02010609060101010101" charset="-122"/>
              <a:sym typeface="+mn-ea"/>
            </a:endParaRPr>
          </a:p>
        </p:txBody>
      </p:sp>
      <p:sp>
        <p:nvSpPr>
          <p:cNvPr id="18" name="矩形 17"/>
          <p:cNvSpPr/>
          <p:nvPr/>
        </p:nvSpPr>
        <p:spPr>
          <a:xfrm>
            <a:off x="2404110" y="4378325"/>
            <a:ext cx="7863840" cy="82677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eaLnBrk="0" hangingPunct="0">
              <a:lnSpc>
                <a:spcPct val="120000"/>
              </a:lnSpc>
              <a:spcBef>
                <a:spcPts val="0"/>
              </a:spcBef>
              <a:spcAft>
                <a:spcPts val="0"/>
              </a:spcAft>
              <a:buClrTx/>
              <a:buSzTx/>
              <a:buNone/>
              <a:tabLst>
                <a:tab pos="8521700" algn="r"/>
              </a:tabLst>
            </a:pPr>
            <a:r>
              <a:rPr lang="en-US" altLang="zh-CN" b="1" dirty="0">
                <a:solidFill>
                  <a:srgbClr val="FFFF00"/>
                </a:solidFill>
                <a:latin typeface="仿宋" panose="02010609060101010101" charset="-122"/>
                <a:ea typeface="仿宋" panose="02010609060101010101" charset="-122"/>
                <a:cs typeface="仿宋" panose="02010609060101010101" charset="-122"/>
                <a:sym typeface="+mn-ea"/>
              </a:rPr>
              <a:t>月度安全绩效工资处罚</a:t>
            </a:r>
            <a:r>
              <a:rPr lang="zh-CN" altLang="en-US" b="1" dirty="0">
                <a:solidFill>
                  <a:srgbClr val="FFFF00"/>
                </a:solidFill>
                <a:latin typeface="仿宋" panose="02010609060101010101" charset="-122"/>
                <a:ea typeface="仿宋" panose="02010609060101010101" charset="-122"/>
                <a:cs typeface="仿宋" panose="02010609060101010101" charset="-122"/>
                <a:sym typeface="+mn-ea"/>
              </a:rPr>
              <a:t>：</a:t>
            </a:r>
            <a:endParaRPr lang="zh-CN" altLang="en-US" b="1" dirty="0">
              <a:solidFill>
                <a:srgbClr val="FFFF00"/>
              </a:solidFill>
              <a:latin typeface="仿宋" panose="02010609060101010101" charset="-122"/>
              <a:ea typeface="仿宋" panose="02010609060101010101" charset="-122"/>
              <a:cs typeface="仿宋" panose="02010609060101010101" charset="-122"/>
              <a:sym typeface="+mn-ea"/>
            </a:endParaRPr>
          </a:p>
          <a:p>
            <a:pPr eaLnBrk="0" hangingPunct="0">
              <a:lnSpc>
                <a:spcPct val="130000"/>
              </a:lnSpc>
              <a:spcBef>
                <a:spcPts val="0"/>
              </a:spcBef>
              <a:spcAft>
                <a:spcPts val="0"/>
              </a:spcAft>
              <a:buClrTx/>
              <a:buSzTx/>
              <a:buNone/>
              <a:tabLst>
                <a:tab pos="8521700" algn="r"/>
              </a:tabLst>
            </a:pPr>
            <a:r>
              <a:rPr lang="en-US" altLang="zh-CN" sz="1400" b="1" dirty="0">
                <a:solidFill>
                  <a:srgbClr val="FFFF00"/>
                </a:solidFill>
                <a:latin typeface="仿宋" panose="02010609060101010101" charset="-122"/>
                <a:ea typeface="仿宋" panose="02010609060101010101" charset="-122"/>
                <a:cs typeface="仿宋" panose="02010609060101010101" charset="-122"/>
                <a:sym typeface="+mn-ea"/>
              </a:rPr>
              <a:t>月度内，发生死亡事故，扣除责任单位当月绩效工资总额的30%，扣除全公司当月安全绩效工资。</a:t>
            </a:r>
            <a:endParaRPr lang="en-US" altLang="zh-CN" sz="1400" b="1" dirty="0">
              <a:solidFill>
                <a:srgbClr val="FFFF00"/>
              </a:solidFill>
              <a:latin typeface="仿宋" panose="02010609060101010101" charset="-122"/>
              <a:ea typeface="仿宋" panose="02010609060101010101" charset="-122"/>
              <a:cs typeface="仿宋" panose="02010609060101010101" charset="-122"/>
              <a:sym typeface="+mn-ea"/>
            </a:endParaRPr>
          </a:p>
        </p:txBody>
      </p:sp>
      <p:cxnSp>
        <p:nvCxnSpPr>
          <p:cNvPr id="19" name="直接连接符 18"/>
          <p:cNvCxnSpPr/>
          <p:nvPr/>
        </p:nvCxnSpPr>
        <p:spPr>
          <a:xfrm flipH="1">
            <a:off x="1857375" y="1379855"/>
            <a:ext cx="536575" cy="63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0" name="直接连接符 19"/>
          <p:cNvCxnSpPr>
            <a:stCxn id="18" idx="1"/>
          </p:cNvCxnSpPr>
          <p:nvPr/>
        </p:nvCxnSpPr>
        <p:spPr>
          <a:xfrm flipH="1" flipV="1">
            <a:off x="1857375" y="4789170"/>
            <a:ext cx="546735" cy="254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 name="矩形 1"/>
          <p:cNvSpPr/>
          <p:nvPr/>
        </p:nvSpPr>
        <p:spPr>
          <a:xfrm>
            <a:off x="2401570" y="1972310"/>
            <a:ext cx="7865110" cy="1036955"/>
          </a:xfrm>
          <a:prstGeom prst="rect">
            <a:avLst/>
          </a:prstGeom>
          <a:solidFill>
            <a:schemeClr val="accent1">
              <a:lumMod val="40000"/>
              <a:lumOff val="60000"/>
            </a:schemeClr>
          </a:solidFill>
          <a:ln w="12700">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scene3d>
              <a:camera prst="orthographicFront"/>
              <a:lightRig rig="threePt" dir="t"/>
            </a:scene3d>
          </a:bodyPr>
          <a:p>
            <a:pPr eaLnBrk="0" hangingPunct="0">
              <a:lnSpc>
                <a:spcPct val="120000"/>
              </a:lnSpc>
              <a:spcBef>
                <a:spcPts val="0"/>
              </a:spcBef>
              <a:spcAft>
                <a:spcPts val="0"/>
              </a:spcAft>
            </a:pPr>
            <a:r>
              <a:rPr sz="1400" b="1" dirty="0">
                <a:solidFill>
                  <a:schemeClr val="tx1"/>
                </a:solidFill>
                <a:latin typeface="仿宋" panose="02010609060101010101" charset="-122"/>
                <a:ea typeface="仿宋" panose="02010609060101010101" charset="-122"/>
                <a:cs typeface="仿宋" panose="02010609060101010101" charset="-122"/>
                <a:sym typeface="+mn-ea"/>
              </a:rPr>
              <a:t>施工地点安全负责人、当班安监员、同茬作业责任人员待岗学习3个月，扣除绩效工资各5000</a:t>
            </a:r>
            <a:r>
              <a:rPr lang="zh-CN" sz="1400" b="1" dirty="0">
                <a:solidFill>
                  <a:schemeClr val="tx1"/>
                </a:solidFill>
                <a:latin typeface="仿宋" panose="02010609060101010101" charset="-122"/>
                <a:ea typeface="仿宋" panose="02010609060101010101" charset="-122"/>
                <a:cs typeface="仿宋" panose="02010609060101010101" charset="-122"/>
                <a:sym typeface="+mn-ea"/>
              </a:rPr>
              <a:t>元</a:t>
            </a:r>
            <a:r>
              <a:rPr sz="1400" b="1" dirty="0">
                <a:solidFill>
                  <a:schemeClr val="tx1"/>
                </a:solidFill>
                <a:latin typeface="仿宋" panose="02010609060101010101" charset="-122"/>
                <a:ea typeface="仿宋" panose="02010609060101010101" charset="-122"/>
                <a:cs typeface="仿宋" panose="02010609060101010101" charset="-122"/>
                <a:sym typeface="+mn-ea"/>
              </a:rPr>
              <a:t>；</a:t>
            </a:r>
            <a:endParaRPr sz="1400" b="1" dirty="0">
              <a:solidFill>
                <a:schemeClr val="tx1"/>
              </a:solidFill>
              <a:latin typeface="仿宋" panose="02010609060101010101" charset="-122"/>
              <a:ea typeface="仿宋" panose="02010609060101010101" charset="-122"/>
              <a:cs typeface="仿宋" panose="02010609060101010101" charset="-122"/>
              <a:sym typeface="+mn-ea"/>
            </a:endParaRPr>
          </a:p>
          <a:p>
            <a:pPr eaLnBrk="0" hangingPunct="0">
              <a:lnSpc>
                <a:spcPct val="120000"/>
              </a:lnSpc>
              <a:spcBef>
                <a:spcPts val="0"/>
              </a:spcBef>
              <a:spcAft>
                <a:spcPts val="0"/>
              </a:spcAft>
            </a:pPr>
            <a:r>
              <a:rPr sz="1400" b="1" dirty="0">
                <a:solidFill>
                  <a:schemeClr val="tx1"/>
                </a:solidFill>
                <a:latin typeface="仿宋" panose="02010609060101010101" charset="-122"/>
                <a:ea typeface="仿宋" panose="02010609060101010101" charset="-122"/>
                <a:cs typeface="仿宋" panose="02010609060101010101" charset="-122"/>
                <a:sym typeface="+mn-ea"/>
              </a:rPr>
              <a:t>责任单位党政负责人、分管副职、单位跟班人员、责任队长、带班队长（或班长）给予撤职处分，扣除绩效工资各1.5万元</a:t>
            </a:r>
            <a:r>
              <a:rPr lang="zh-CN" sz="1400" b="1" dirty="0">
                <a:solidFill>
                  <a:schemeClr val="tx1"/>
                </a:solidFill>
                <a:latin typeface="仿宋" panose="02010609060101010101" charset="-122"/>
                <a:ea typeface="仿宋" panose="02010609060101010101" charset="-122"/>
                <a:cs typeface="仿宋" panose="02010609060101010101" charset="-122"/>
                <a:sym typeface="+mn-ea"/>
              </a:rPr>
              <a:t>。</a:t>
            </a:r>
            <a:r>
              <a:rPr lang="zh-CN" altLang="en-US" sz="1400" b="1" dirty="0">
                <a:solidFill>
                  <a:schemeClr val="tx1"/>
                </a:solidFill>
                <a:latin typeface="仿宋" panose="02010609060101010101" charset="-122"/>
                <a:ea typeface="仿宋" panose="02010609060101010101" charset="-122"/>
                <a:cs typeface="仿宋" panose="02010609060101010101" charset="-122"/>
                <a:sym typeface="+mn-ea"/>
              </a:rPr>
              <a:t>  </a:t>
            </a:r>
            <a:endParaRPr lang="zh-CN" altLang="en-US" sz="1400" b="1" dirty="0">
              <a:solidFill>
                <a:schemeClr val="bg1"/>
              </a:solidFill>
              <a:latin typeface="宋体" panose="02010600030101010101" pitchFamily="2" charset="-122"/>
              <a:ea typeface="宋体" panose="02010600030101010101" pitchFamily="2" charset="-122"/>
              <a:cs typeface="方正楷体_GB2312" panose="02000000000000000000" charset="-122"/>
              <a:sym typeface="+mn-ea"/>
            </a:endParaRPr>
          </a:p>
        </p:txBody>
      </p:sp>
      <p:sp>
        <p:nvSpPr>
          <p:cNvPr id="4" name="矩形 3"/>
          <p:cNvSpPr/>
          <p:nvPr/>
        </p:nvSpPr>
        <p:spPr>
          <a:xfrm>
            <a:off x="2393950" y="5360035"/>
            <a:ext cx="7862570" cy="7626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lvl="0">
              <a:lnSpc>
                <a:spcPct val="80000"/>
              </a:lnSpc>
              <a:spcBef>
                <a:spcPts val="0"/>
              </a:spcBef>
              <a:spcAft>
                <a:spcPts val="35"/>
              </a:spcAft>
            </a:pPr>
            <a:r>
              <a:rPr lang="zh-CN" altLang="en-US" b="1" dirty="0">
                <a:solidFill>
                  <a:srgbClr val="C00000"/>
                </a:solidFill>
                <a:latin typeface="仿宋" panose="02010609060101010101" charset="-122"/>
                <a:ea typeface="仿宋" panose="02010609060101010101" charset="-122"/>
                <a:cs typeface="方正楷体_GB2312" panose="02000000000000000000" charset="-122"/>
                <a:sym typeface="+mn-ea"/>
              </a:rPr>
              <a:t>季度安全绩效工资处罚：</a:t>
            </a:r>
            <a:endParaRPr lang="zh-CN" altLang="en-US" b="1" dirty="0">
              <a:solidFill>
                <a:srgbClr val="C00000"/>
              </a:solidFill>
              <a:latin typeface="仿宋" panose="02010609060101010101" charset="-122"/>
              <a:ea typeface="仿宋" panose="02010609060101010101" charset="-122"/>
              <a:cs typeface="方正楷体_GB2312" panose="02000000000000000000" charset="-122"/>
              <a:sym typeface="+mn-ea"/>
            </a:endParaRPr>
          </a:p>
          <a:p>
            <a:pPr algn="l" eaLnBrk="0" hangingPunct="0">
              <a:lnSpc>
                <a:spcPct val="110000"/>
              </a:lnSpc>
              <a:spcBef>
                <a:spcPts val="0"/>
              </a:spcBef>
              <a:spcAft>
                <a:spcPts val="0"/>
              </a:spcAft>
              <a:buClrTx/>
              <a:buSzTx/>
              <a:buNone/>
              <a:tabLst>
                <a:tab pos="8521700" algn="r"/>
              </a:tabLst>
            </a:pPr>
            <a:r>
              <a:rPr lang="en-US" altLang="zh-CN" sz="1400" b="1" dirty="0">
                <a:solidFill>
                  <a:srgbClr val="C00000"/>
                </a:solidFill>
                <a:latin typeface="仿宋" panose="02010609060101010101" charset="-122"/>
                <a:ea typeface="仿宋" panose="02010609060101010101" charset="-122"/>
                <a:cs typeface="仿宋" panose="02010609060101010101" charset="-122"/>
                <a:sym typeface="+mn-ea"/>
              </a:rPr>
              <a:t>季度内，发生死亡事故的，扣除全</a:t>
            </a:r>
            <a:r>
              <a:rPr lang="zh-CN" altLang="en-US" sz="1400" b="1" dirty="0">
                <a:solidFill>
                  <a:srgbClr val="C00000"/>
                </a:solidFill>
                <a:latin typeface="仿宋" panose="02010609060101010101" charset="-122"/>
                <a:ea typeface="仿宋" panose="02010609060101010101" charset="-122"/>
                <a:cs typeface="仿宋" panose="02010609060101010101" charset="-122"/>
                <a:sym typeface="+mn-ea"/>
              </a:rPr>
              <a:t>公司</a:t>
            </a:r>
            <a:r>
              <a:rPr lang="en-US" altLang="zh-CN" sz="1400" b="1" dirty="0">
                <a:solidFill>
                  <a:srgbClr val="C00000"/>
                </a:solidFill>
                <a:latin typeface="仿宋" panose="02010609060101010101" charset="-122"/>
                <a:ea typeface="仿宋" panose="02010609060101010101" charset="-122"/>
                <a:cs typeface="仿宋" panose="02010609060101010101" charset="-122"/>
                <a:sym typeface="+mn-ea"/>
              </a:rPr>
              <a:t>季度安全绩效工资。</a:t>
            </a:r>
            <a:endParaRPr lang="en-US" altLang="zh-CN" sz="1400" b="1" dirty="0">
              <a:solidFill>
                <a:srgbClr val="C00000"/>
              </a:solidFill>
              <a:latin typeface="仿宋" panose="02010609060101010101" charset="-122"/>
              <a:ea typeface="仿宋" panose="02010609060101010101" charset="-122"/>
              <a:cs typeface="仿宋" panose="02010609060101010101" charset="-122"/>
              <a:sym typeface="+mn-ea"/>
            </a:endParaRPr>
          </a:p>
        </p:txBody>
      </p:sp>
      <p:cxnSp>
        <p:nvCxnSpPr>
          <p:cNvPr id="5" name="直接连接符 4"/>
          <p:cNvCxnSpPr/>
          <p:nvPr/>
        </p:nvCxnSpPr>
        <p:spPr>
          <a:xfrm flipH="1">
            <a:off x="1833245" y="5740400"/>
            <a:ext cx="560705" cy="190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flipH="1">
            <a:off x="1791970" y="3585210"/>
            <a:ext cx="643255"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 name="矩形 2"/>
          <p:cNvSpPr/>
          <p:nvPr/>
        </p:nvSpPr>
        <p:spPr>
          <a:xfrm>
            <a:off x="2404110" y="3159760"/>
            <a:ext cx="7863840" cy="996950"/>
          </a:xfrm>
          <a:prstGeom prst="rect">
            <a:avLst/>
          </a:prstGeom>
          <a:solidFill>
            <a:schemeClr val="accent1">
              <a:lumMod val="40000"/>
              <a:lumOff val="60000"/>
            </a:schemeClr>
          </a:solidFill>
          <a:ln w="12700">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scene3d>
              <a:camera prst="orthographicFront"/>
              <a:lightRig rig="threePt" dir="t"/>
            </a:scene3d>
          </a:bodyPr>
          <a:p>
            <a:pPr eaLnBrk="0" hangingPunct="0">
              <a:lnSpc>
                <a:spcPct val="120000"/>
              </a:lnSpc>
              <a:spcBef>
                <a:spcPts val="0"/>
              </a:spcBef>
              <a:spcAft>
                <a:spcPts val="0"/>
              </a:spcAft>
            </a:pPr>
            <a:r>
              <a:rPr lang="zh-CN" altLang="en-US" sz="1400" b="1" dirty="0">
                <a:solidFill>
                  <a:schemeClr val="accent2">
                    <a:lumMod val="75000"/>
                  </a:schemeClr>
                </a:solidFill>
                <a:latin typeface="仿宋" panose="02010609060101010101" charset="-122"/>
                <a:ea typeface="仿宋" panose="02010609060101010101" charset="-122"/>
                <a:cs typeface="仿宋" panose="02010609060101010101" charset="-122"/>
                <a:sym typeface="+mn-ea"/>
              </a:rPr>
              <a:t>安全监察部党政负责人给予记大过处分，各扣除绩效工资1万元；</a:t>
            </a:r>
            <a:endParaRPr lang="zh-CN" altLang="en-US" sz="1400" b="1" dirty="0">
              <a:solidFill>
                <a:schemeClr val="accent2">
                  <a:lumMod val="75000"/>
                </a:schemeClr>
              </a:solidFill>
              <a:latin typeface="仿宋" panose="02010609060101010101" charset="-122"/>
              <a:ea typeface="仿宋" panose="02010609060101010101" charset="-122"/>
              <a:cs typeface="仿宋" panose="02010609060101010101" charset="-122"/>
            </a:endParaRPr>
          </a:p>
          <a:p>
            <a:pPr eaLnBrk="0" hangingPunct="0">
              <a:lnSpc>
                <a:spcPct val="120000"/>
              </a:lnSpc>
              <a:spcBef>
                <a:spcPts val="0"/>
              </a:spcBef>
              <a:spcAft>
                <a:spcPts val="0"/>
              </a:spcAft>
            </a:pPr>
            <a:r>
              <a:rPr lang="zh-CN" altLang="en-US" sz="1400" b="1" dirty="0">
                <a:solidFill>
                  <a:schemeClr val="accent2">
                    <a:lumMod val="75000"/>
                  </a:schemeClr>
                </a:solidFill>
                <a:latin typeface="仿宋" panose="02010609060101010101" charset="-122"/>
                <a:ea typeface="仿宋" panose="02010609060101010101" charset="-122"/>
                <a:cs typeface="仿宋" panose="02010609060101010101" charset="-122"/>
                <a:sym typeface="+mn-ea"/>
              </a:rPr>
              <a:t>按事故性质对负有管理责任的职能科室党政负责人及专业负责人给予行政记大过或以上处分，各扣除绩效工资6000元。</a:t>
            </a:r>
            <a:endParaRPr lang="zh-CN" altLang="en-US" sz="1400" b="1" dirty="0">
              <a:solidFill>
                <a:schemeClr val="accent2">
                  <a:lumMod val="75000"/>
                </a:schemeClr>
              </a:solidFill>
              <a:latin typeface="仿宋" panose="02010609060101010101" charset="-122"/>
              <a:ea typeface="仿宋" panose="02010609060101010101" charset="-122"/>
              <a:cs typeface="仿宋" panose="02010609060101010101" charset="-122"/>
              <a:sym typeface="+mn-ea"/>
            </a:endParaRPr>
          </a:p>
        </p:txBody>
      </p:sp>
      <p:cxnSp>
        <p:nvCxnSpPr>
          <p:cNvPr id="6" name="直接连接符 5"/>
          <p:cNvCxnSpPr/>
          <p:nvPr/>
        </p:nvCxnSpPr>
        <p:spPr>
          <a:xfrm flipH="1">
            <a:off x="1869440" y="2488565"/>
            <a:ext cx="525145" cy="4445"/>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12" name="图片 11" descr="安全就是节约就是生命"/>
          <p:cNvPicPr>
            <a:picLocks noChangeAspect="1"/>
          </p:cNvPicPr>
          <p:nvPr/>
        </p:nvPicPr>
        <p:blipFill>
          <a:blip r:embed="rId2"/>
          <a:srcRect t="9620" b="10821"/>
          <a:stretch>
            <a:fillRect/>
          </a:stretch>
        </p:blipFill>
        <p:spPr>
          <a:xfrm>
            <a:off x="10410825" y="2532380"/>
            <a:ext cx="1649730" cy="205867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文本框 22"/>
          <p:cNvSpPr>
            <a:spLocks noChangeArrowheads="1"/>
          </p:cNvSpPr>
          <p:nvPr/>
        </p:nvSpPr>
        <p:spPr bwMode="auto">
          <a:xfrm>
            <a:off x="3969689" y="200557"/>
            <a:ext cx="5241151" cy="521970"/>
          </a:xfrm>
          <a:prstGeom prst="rect">
            <a:avLst/>
          </a:prstGeom>
          <a:noFill/>
          <a:ln w="9525">
            <a:noFill/>
            <a:miter lim="800000"/>
          </a:ln>
        </p:spPr>
        <p:txBody>
          <a:bodyPr wrap="square">
            <a:spAutoFit/>
          </a:bodyPr>
          <a:lstStyle/>
          <a:p>
            <a:r>
              <a:rPr lang="en-US" altLang="zh-CN" sz="2800" b="1" dirty="0">
                <a:solidFill>
                  <a:srgbClr val="0070C0"/>
                </a:solidFill>
                <a:latin typeface="微软雅黑" panose="020B0503020204020204" charset="-122"/>
                <a:ea typeface="微软雅黑" panose="020B0503020204020204" charset="-122"/>
                <a:sym typeface="微软雅黑" panose="020B0503020204020204" charset="-122"/>
              </a:rPr>
              <a:t>6.</a:t>
            </a:r>
            <a:r>
              <a:rPr lang="zh-CN" sz="2800" b="1" dirty="0">
                <a:solidFill>
                  <a:srgbClr val="0070C0"/>
                </a:solidFill>
                <a:latin typeface="微软雅黑" panose="020B0503020204020204" charset="-122"/>
                <a:ea typeface="微软雅黑" panose="020B0503020204020204" charset="-122"/>
                <a:sym typeface="微软雅黑" panose="020B0503020204020204" charset="-122"/>
              </a:rPr>
              <a:t>外委单位</a:t>
            </a:r>
            <a:r>
              <a:rPr lang="zh-CN" sz="2800" b="1" dirty="0">
                <a:solidFill>
                  <a:srgbClr val="0070C0"/>
                </a:solidFill>
                <a:latin typeface="微软雅黑" panose="020B0503020204020204" charset="-122"/>
                <a:ea typeface="微软雅黑" panose="020B0503020204020204" charset="-122"/>
                <a:sym typeface="微软雅黑" panose="020B0503020204020204" charset="-122"/>
              </a:rPr>
              <a:t>事故的责任追究</a:t>
            </a:r>
            <a:endParaRPr lang="zh-CN" sz="2800" b="1" dirty="0">
              <a:solidFill>
                <a:srgbClr val="0070C0"/>
              </a:solidFill>
              <a:latin typeface="微软雅黑" panose="020B0503020204020204" charset="-122"/>
              <a:ea typeface="微软雅黑" panose="020B0503020204020204" charset="-122"/>
              <a:sym typeface="微软雅黑" panose="020B0503020204020204" charset="-122"/>
            </a:endParaRPr>
          </a:p>
        </p:txBody>
      </p:sp>
      <p:sp>
        <p:nvSpPr>
          <p:cNvPr id="8" name="object 2"/>
          <p:cNvSpPr/>
          <p:nvPr/>
        </p:nvSpPr>
        <p:spPr>
          <a:xfrm>
            <a:off x="0" y="6429755"/>
            <a:ext cx="12192000" cy="428244"/>
          </a:xfrm>
          <a:prstGeom prst="rect">
            <a:avLst/>
          </a:prstGeom>
          <a:blipFill>
            <a:blip r:embed="rId1" cstate="print"/>
            <a:stretch>
              <a:fillRect/>
            </a:stretch>
          </a:blipFill>
        </p:spPr>
        <p:txBody>
          <a:bodyPr wrap="square" lIns="0" tIns="0" rIns="0" bIns="0" rtlCol="0"/>
          <a:p/>
        </p:txBody>
      </p:sp>
      <p:sp>
        <p:nvSpPr>
          <p:cNvPr id="9" name="object 3"/>
          <p:cNvSpPr/>
          <p:nvPr/>
        </p:nvSpPr>
        <p:spPr>
          <a:xfrm>
            <a:off x="0" y="338455"/>
            <a:ext cx="3324860" cy="474980"/>
          </a:xfrm>
          <a:custGeom>
            <a:avLst/>
            <a:gdLst/>
            <a:ahLst/>
            <a:cxnLst/>
            <a:rect l="l" t="t" r="r" b="b"/>
            <a:pathLst>
              <a:path w="2438400" h="474980">
                <a:moveTo>
                  <a:pt x="0" y="474472"/>
                </a:moveTo>
                <a:lnTo>
                  <a:pt x="2438400" y="474472"/>
                </a:lnTo>
                <a:lnTo>
                  <a:pt x="2438400" y="0"/>
                </a:lnTo>
                <a:lnTo>
                  <a:pt x="0" y="0"/>
                </a:lnTo>
                <a:lnTo>
                  <a:pt x="0" y="474472"/>
                </a:lnTo>
                <a:close/>
              </a:path>
            </a:pathLst>
          </a:custGeom>
          <a:solidFill>
            <a:srgbClr val="2D75B6"/>
          </a:solidFill>
        </p:spPr>
        <p:txBody>
          <a:bodyPr wrap="square" lIns="0" tIns="0" rIns="0" bIns="0" rtlCol="0"/>
          <a:p/>
        </p:txBody>
      </p:sp>
      <p:sp>
        <p:nvSpPr>
          <p:cNvPr id="10" name="object 5"/>
          <p:cNvSpPr/>
          <p:nvPr/>
        </p:nvSpPr>
        <p:spPr>
          <a:xfrm>
            <a:off x="3324860" y="338200"/>
            <a:ext cx="586740" cy="490855"/>
          </a:xfrm>
          <a:custGeom>
            <a:avLst/>
            <a:gdLst/>
            <a:ahLst/>
            <a:cxnLst/>
            <a:rect l="l" t="t" r="r" b="b"/>
            <a:pathLst>
              <a:path w="586739" h="490855">
                <a:moveTo>
                  <a:pt x="586739" y="490728"/>
                </a:moveTo>
                <a:lnTo>
                  <a:pt x="0" y="490728"/>
                </a:lnTo>
                <a:lnTo>
                  <a:pt x="0" y="0"/>
                </a:lnTo>
                <a:lnTo>
                  <a:pt x="586739" y="490728"/>
                </a:lnTo>
                <a:close/>
              </a:path>
            </a:pathLst>
          </a:custGeom>
          <a:solidFill>
            <a:srgbClr val="2D75B6"/>
          </a:solidFill>
        </p:spPr>
        <p:txBody>
          <a:bodyPr wrap="square" lIns="0" tIns="0" rIns="0" bIns="0" rtlCol="0"/>
          <a:p/>
        </p:txBody>
      </p:sp>
      <p:sp>
        <p:nvSpPr>
          <p:cNvPr id="11" name="object 6"/>
          <p:cNvSpPr/>
          <p:nvPr/>
        </p:nvSpPr>
        <p:spPr>
          <a:xfrm>
            <a:off x="0" y="850900"/>
            <a:ext cx="12192000" cy="0"/>
          </a:xfrm>
          <a:custGeom>
            <a:avLst/>
            <a:gdLst/>
            <a:ahLst/>
            <a:cxnLst/>
            <a:rect l="l" t="t" r="r" b="b"/>
            <a:pathLst>
              <a:path w="12192000">
                <a:moveTo>
                  <a:pt x="0" y="0"/>
                </a:moveTo>
                <a:lnTo>
                  <a:pt x="12192000" y="0"/>
                </a:lnTo>
              </a:path>
            </a:pathLst>
          </a:custGeom>
          <a:ln w="76200">
            <a:solidFill>
              <a:srgbClr val="BEBEBE"/>
            </a:solidFill>
          </a:ln>
        </p:spPr>
        <p:txBody>
          <a:bodyPr wrap="square" lIns="0" tIns="0" rIns="0" bIns="0" rtlCol="0"/>
          <a:p/>
        </p:txBody>
      </p:sp>
      <p:sp>
        <p:nvSpPr>
          <p:cNvPr id="14" name="流程图: 过程 13"/>
          <p:cNvSpPr/>
          <p:nvPr/>
        </p:nvSpPr>
        <p:spPr>
          <a:xfrm>
            <a:off x="299085" y="1432560"/>
            <a:ext cx="1143000" cy="430530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400">
                <a:solidFill>
                  <a:srgbClr val="FFFF00"/>
                </a:solidFill>
              </a:rPr>
              <a:t>外</a:t>
            </a:r>
            <a:endParaRPr lang="zh-CN" altLang="en-US" sz="2400">
              <a:solidFill>
                <a:srgbClr val="FFFF00"/>
              </a:solidFill>
            </a:endParaRPr>
          </a:p>
          <a:p>
            <a:pPr algn="ctr"/>
            <a:endParaRPr lang="zh-CN" altLang="en-US" sz="2400">
              <a:solidFill>
                <a:srgbClr val="FFFF00"/>
              </a:solidFill>
            </a:endParaRPr>
          </a:p>
          <a:p>
            <a:pPr algn="ctr"/>
            <a:r>
              <a:rPr lang="zh-CN" altLang="en-US" sz="2400">
                <a:solidFill>
                  <a:srgbClr val="FFFF00"/>
                </a:solidFill>
              </a:rPr>
              <a:t>委</a:t>
            </a:r>
            <a:endParaRPr lang="zh-CN" altLang="en-US" sz="2400">
              <a:solidFill>
                <a:srgbClr val="FFFF00"/>
              </a:solidFill>
            </a:endParaRPr>
          </a:p>
          <a:p>
            <a:pPr algn="ctr"/>
            <a:endParaRPr lang="zh-CN" altLang="en-US" sz="2400">
              <a:solidFill>
                <a:srgbClr val="FFFF00"/>
              </a:solidFill>
            </a:endParaRPr>
          </a:p>
          <a:p>
            <a:pPr algn="ctr"/>
            <a:r>
              <a:rPr lang="zh-CN" altLang="en-US" sz="2400">
                <a:solidFill>
                  <a:srgbClr val="FFFF00"/>
                </a:solidFill>
              </a:rPr>
              <a:t>单</a:t>
            </a:r>
            <a:endParaRPr lang="zh-CN" altLang="en-US" sz="2400">
              <a:solidFill>
                <a:srgbClr val="FFFF00"/>
              </a:solidFill>
            </a:endParaRPr>
          </a:p>
          <a:p>
            <a:pPr algn="ctr"/>
            <a:endParaRPr lang="zh-CN" altLang="en-US" sz="2400">
              <a:solidFill>
                <a:srgbClr val="FFFF00"/>
              </a:solidFill>
            </a:endParaRPr>
          </a:p>
          <a:p>
            <a:pPr algn="ctr"/>
            <a:r>
              <a:rPr lang="zh-CN" altLang="en-US" sz="2400">
                <a:solidFill>
                  <a:srgbClr val="FFFF00"/>
                </a:solidFill>
              </a:rPr>
              <a:t>位</a:t>
            </a:r>
            <a:endParaRPr lang="zh-CN" altLang="en-US" sz="2400">
              <a:solidFill>
                <a:srgbClr val="FFFF00"/>
              </a:solidFill>
            </a:endParaRPr>
          </a:p>
        </p:txBody>
      </p:sp>
      <p:cxnSp>
        <p:nvCxnSpPr>
          <p:cNvPr id="15" name="直接连接符 14"/>
          <p:cNvCxnSpPr>
            <a:stCxn id="14" idx="3"/>
            <a:endCxn id="17" idx="1"/>
          </p:cNvCxnSpPr>
          <p:nvPr/>
        </p:nvCxnSpPr>
        <p:spPr>
          <a:xfrm flipV="1">
            <a:off x="1442085" y="3584575"/>
            <a:ext cx="788035" cy="635"/>
          </a:xfrm>
          <a:prstGeom prst="line">
            <a:avLst/>
          </a:prstGeom>
          <a:ln w="38100"/>
        </p:spPr>
        <p:style>
          <a:lnRef idx="3">
            <a:schemeClr val="accent1"/>
          </a:lnRef>
          <a:fillRef idx="0">
            <a:schemeClr val="accent1"/>
          </a:fillRef>
          <a:effectRef idx="2">
            <a:schemeClr val="accent1"/>
          </a:effectRef>
          <a:fontRef idx="minor">
            <a:schemeClr val="tx1"/>
          </a:fontRef>
        </p:style>
      </p:cxnSp>
      <p:sp>
        <p:nvSpPr>
          <p:cNvPr id="17" name="矩形 16"/>
          <p:cNvSpPr/>
          <p:nvPr/>
        </p:nvSpPr>
        <p:spPr>
          <a:xfrm>
            <a:off x="2230120" y="1431925"/>
            <a:ext cx="3646805" cy="4305300"/>
          </a:xfrm>
          <a:prstGeom prst="rect">
            <a:avLst/>
          </a:prstGeom>
          <a:solidFill>
            <a:schemeClr val="accent1">
              <a:lumMod val="40000"/>
              <a:lumOff val="60000"/>
            </a:schemeClr>
          </a:solidFill>
          <a:ln w="12700">
            <a:solidFill>
              <a:schemeClr val="accent1">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scene3d>
              <a:camera prst="orthographicFront"/>
              <a:lightRig rig="threePt" dir="t"/>
            </a:scene3d>
          </a:bodyPr>
          <a:p>
            <a:pPr indent="406400">
              <a:lnSpc>
                <a:spcPct val="150000"/>
              </a:lnSpc>
            </a:pPr>
            <a:r>
              <a:rPr lang="zh-CN" sz="1600">
                <a:solidFill>
                  <a:schemeClr val="tx1"/>
                </a:solidFill>
                <a:ea typeface="宋体" panose="02010600030101010101" pitchFamily="2" charset="-122"/>
                <a:sym typeface="+mn-ea"/>
              </a:rPr>
              <a:t>外委单位发生事故，按已签订的《安全生产管理协议》执行。同时，按照“一井一制”的原则，比照公司所属部门责任追究执行。经济处罚从其缴纳的安全保证金或工程款中扣除；相关责任人的责任追究，按人事管理权限，由公司提出处理意见，报外委单位或者其上级主管部门落实，落实情况及时报公司备案。</a:t>
            </a:r>
            <a:endParaRPr lang="zh-CN" sz="1600">
              <a:solidFill>
                <a:schemeClr val="tx1"/>
              </a:solidFill>
              <a:ea typeface="宋体" panose="02010600030101010101" pitchFamily="2" charset="-122"/>
              <a:sym typeface="+mn-ea"/>
            </a:endParaRPr>
          </a:p>
        </p:txBody>
      </p:sp>
      <p:pic>
        <p:nvPicPr>
          <p:cNvPr id="3" name="图片 2" descr="安全意识在我心中1"/>
          <p:cNvPicPr>
            <a:picLocks noChangeAspect="1"/>
          </p:cNvPicPr>
          <p:nvPr/>
        </p:nvPicPr>
        <p:blipFill>
          <a:blip r:embed="rId2"/>
          <a:srcRect b="7008"/>
          <a:stretch>
            <a:fillRect/>
          </a:stretch>
        </p:blipFill>
        <p:spPr>
          <a:xfrm>
            <a:off x="6292215" y="2188845"/>
            <a:ext cx="5594985" cy="260223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ags/tag1.xml><?xml version="1.0" encoding="utf-8"?>
<p:tagLst xmlns:p="http://schemas.openxmlformats.org/presentationml/2006/main">
  <p:tag name="MASKTAG" val="bgMask"/>
</p:tagLst>
</file>

<file path=ppt/tags/tag10.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3.xml><?xml version="1.0" encoding="utf-8"?>
<p:tagLst xmlns:p="http://schemas.openxmlformats.org/presentationml/2006/main">
  <p:tag name="KSO_WM_UNIT_TABLE_BEAUTIFY" val="smartTable{f8fae133-29ec-4784-b52d-7f728d87ee87}"/>
  <p:tag name="TABLE_ENDDRAG_ORIGIN_RECT" val="619*246"/>
  <p:tag name="TABLE_ENDDRAG_RECT" val="211*145*619*246"/>
</p:tagLst>
</file>

<file path=ppt/tags/tag14.xml><?xml version="1.0" encoding="utf-8"?>
<p:tagLst xmlns:p="http://schemas.openxmlformats.org/presentationml/2006/main">
  <p:tag name="KSO_WM_BEAUTIFY_FLAG" val=""/>
</p:tagLst>
</file>

<file path=ppt/tags/tag15.xml><?xml version="1.0" encoding="utf-8"?>
<p:tagLst xmlns:p="http://schemas.openxmlformats.org/presentationml/2006/main">
  <p:tag name="KSO_WM_BEAUTIFY_FLAG" val=""/>
</p:tagLst>
</file>

<file path=ppt/tags/tag16.xml><?xml version="1.0" encoding="utf-8"?>
<p:tagLst xmlns:p="http://schemas.openxmlformats.org/presentationml/2006/main">
  <p:tag name="KSO_WM_BEAUTIFY_FLAG" val=""/>
</p:tagLst>
</file>

<file path=ppt/tags/tag17.xml><?xml version="1.0" encoding="utf-8"?>
<p:tagLst xmlns:p="http://schemas.openxmlformats.org/presentationml/2006/main">
  <p:tag name="KSO_WM_BEAUTIFY_FLAG" val=""/>
</p:tagLst>
</file>

<file path=ppt/tags/tag18.xml><?xml version="1.0" encoding="utf-8"?>
<p:tagLst xmlns:p="http://schemas.openxmlformats.org/presentationml/2006/main">
  <p:tag name="KSO_WM_BEAUTIFY_FLAG" val=""/>
</p:tagLst>
</file>

<file path=ppt/tags/tag19.xml><?xml version="1.0" encoding="utf-8"?>
<p:tagLst xmlns:p="http://schemas.openxmlformats.org/presentationml/2006/main">
  <p:tag name="KSO_WM_BEAUTIFY_FLAG" val=""/>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BEAUTIFY_FLAG" val=""/>
</p:tagLst>
</file>

<file path=ppt/tags/tag21.xml><?xml version="1.0" encoding="utf-8"?>
<p:tagLst xmlns:p="http://schemas.openxmlformats.org/presentationml/2006/main">
  <p:tag name="KSO_WM_BEAUTIFY_FLAG" val=""/>
</p:tagLst>
</file>

<file path=ppt/tags/tag22.xml><?xml version="1.0" encoding="utf-8"?>
<p:tagLst xmlns:p="http://schemas.openxmlformats.org/presentationml/2006/main">
  <p:tag name="KSO_WM_BEAUTIFY_FLAG" val=""/>
</p:tagLst>
</file>

<file path=ppt/tags/tag23.xml><?xml version="1.0" encoding="utf-8"?>
<p:tagLst xmlns:p="http://schemas.openxmlformats.org/presentationml/2006/main">
  <p:tag name="KSO_WM_BEAUTIFY_FLAG" val=""/>
</p:tagLst>
</file>

<file path=ppt/tags/tag24.xml><?xml version="1.0" encoding="utf-8"?>
<p:tagLst xmlns:p="http://schemas.openxmlformats.org/presentationml/2006/main">
  <p:tag name="KSO_WM_BEAUTIFY_FLAG" val=""/>
</p:tagLst>
</file>

<file path=ppt/tags/tag25.xml><?xml version="1.0" encoding="utf-8"?>
<p:tagLst xmlns:p="http://schemas.openxmlformats.org/presentationml/2006/main">
  <p:tag name="KSO_WM_BEAUTIFY_FLAG" val=""/>
</p:tagLst>
</file>

<file path=ppt/tags/tag26.xml><?xml version="1.0" encoding="utf-8"?>
<p:tagLst xmlns:p="http://schemas.openxmlformats.org/presentationml/2006/main">
  <p:tag name="KSO_WM_BEAUTIFY_FLAG" val=""/>
</p:tagLst>
</file>

<file path=ppt/tags/tag27.xml><?xml version="1.0" encoding="utf-8"?>
<p:tagLst xmlns:p="http://schemas.openxmlformats.org/presentationml/2006/main">
  <p:tag name="KSO_WM_BEAUTIFY_FLAG" val=""/>
</p:tagLst>
</file>

<file path=ppt/tags/tag28.xml><?xml version="1.0" encoding="utf-8"?>
<p:tagLst xmlns:p="http://schemas.openxmlformats.org/presentationml/2006/main">
  <p:tag name="KSO_WM_BEAUTIFY_FLAG" val=""/>
</p:tagLst>
</file>

<file path=ppt/tags/tag29.xml><?xml version="1.0" encoding="utf-8"?>
<p:tagLst xmlns:p="http://schemas.openxmlformats.org/presentationml/2006/main">
  <p:tag name="KSO_WPP_MARK_KEY" val="26ef37d5-941f-435f-a072-7666cae75c42"/>
  <p:tag name="COMMONDATA" val="eyJoZGlkIjoiMjk1ZGUwY2EyZWM0MGEzODhiN2FjYzNhMzhiZjllM2MifQ=="/>
</p:tagLst>
</file>

<file path=ppt/tags/tag3.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
</p:tagLst>
</file>

<file path=ppt/tags/tag9.xml><?xml version="1.0" encoding="utf-8"?>
<p:tagLst xmlns:p="http://schemas.openxmlformats.org/presentationml/2006/main">
  <p:tag name="KSO_WM_BEAUTIFY_FLAG" val=""/>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8687</Words>
  <Application>WPS 演示</Application>
  <PresentationFormat>宽屏</PresentationFormat>
  <Paragraphs>520</Paragraphs>
  <Slides>25</Slides>
  <Notes>0</Notes>
  <HiddenSlides>0</HiddenSlides>
  <MMClips>0</MMClips>
  <ScaleCrop>false</ScaleCrop>
  <HeadingPairs>
    <vt:vector size="6" baseType="variant">
      <vt:variant>
        <vt:lpstr>已用的字体</vt:lpstr>
      </vt:variant>
      <vt:variant>
        <vt:i4>15</vt:i4>
      </vt:variant>
      <vt:variant>
        <vt:lpstr>主题</vt:lpstr>
      </vt:variant>
      <vt:variant>
        <vt:i4>1</vt:i4>
      </vt:variant>
      <vt:variant>
        <vt:lpstr>幻灯片标题</vt:lpstr>
      </vt:variant>
      <vt:variant>
        <vt:i4>25</vt:i4>
      </vt:variant>
    </vt:vector>
  </HeadingPairs>
  <TitlesOfParts>
    <vt:vector size="41" baseType="lpstr">
      <vt:lpstr>Arial</vt:lpstr>
      <vt:lpstr>宋体</vt:lpstr>
      <vt:lpstr>Wingdings</vt:lpstr>
      <vt:lpstr>黑体</vt:lpstr>
      <vt:lpstr>Verdana</vt:lpstr>
      <vt:lpstr>Times New Roman</vt:lpstr>
      <vt:lpstr>微软雅黑</vt:lpstr>
      <vt:lpstr>Garamond</vt:lpstr>
      <vt:lpstr>隶书</vt:lpstr>
      <vt:lpstr>华文隶书</vt:lpstr>
      <vt:lpstr>方正楷体_GB2312</vt:lpstr>
      <vt:lpstr>仿宋</vt:lpstr>
      <vt:lpstr>Arial Unicode MS</vt:lpstr>
      <vt:lpstr>Calibri</vt:lpstr>
      <vt:lpstr>仿宋_GB2312</vt:lpstr>
      <vt:lpstr>Office 主题</vt:lpstr>
      <vt:lpstr> 一图读懂 招贤矿业公司2023年1号文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煤夫子</cp:lastModifiedBy>
  <cp:revision>36</cp:revision>
  <dcterms:created xsi:type="dcterms:W3CDTF">2021-01-18T13:22:00Z</dcterms:created>
  <dcterms:modified xsi:type="dcterms:W3CDTF">2023-02-22T15:12:22Z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2052-11.1.0.13703</vt:lpwstr>
  </property>
  <property fmtid="{D5CDD505-2E9C-101B-9397-08002B2CF9AE}" pid="3" name="KSOSaveFontToCloudKey">
    <vt:lpwstr>1158509958_btnclosed</vt:lpwstr>
  </property>
  <property fmtid="{D5CDD505-2E9C-101B-9397-08002B2CF9AE}" pid="4" name="ICV">
    <vt:lpwstr>770D99D0BE2E4EA2B2536545AB993A1D</vt:lpwstr>
  </property>
</Properties>
</file>