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media/image1.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8"/>
  </p:handoutMasterIdLst>
  <p:sldIdLst>
    <p:sldId id="256" r:id="rId3"/>
    <p:sldId id="257" r:id="rId4"/>
    <p:sldId id="261" r:id="rId6"/>
    <p:sldId id="262" r:id="rId7"/>
    <p:sldId id="264" r:id="rId8"/>
    <p:sldId id="270" r:id="rId9"/>
    <p:sldId id="271" r:id="rId10"/>
    <p:sldId id="272" r:id="rId11"/>
    <p:sldId id="273" r:id="rId12"/>
    <p:sldId id="274" r:id="rId13"/>
    <p:sldId id="302" r:id="rId14"/>
    <p:sldId id="281" r:id="rId15"/>
    <p:sldId id="284" r:id="rId16"/>
    <p:sldId id="285" r:id="rId17"/>
    <p:sldId id="286" r:id="rId18"/>
    <p:sldId id="287" r:id="rId19"/>
    <p:sldId id="288" r:id="rId20"/>
    <p:sldId id="289" r:id="rId21"/>
    <p:sldId id="292" r:id="rId22"/>
    <p:sldId id="297" r:id="rId23"/>
    <p:sldId id="295" r:id="rId24"/>
    <p:sldId id="296" r:id="rId25"/>
    <p:sldId id="300" r:id="rId26"/>
    <p:sldId id="30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novo" initials="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D00"/>
    <a:srgbClr val="1D41D5"/>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handoutMaster" Target="handoutMasters/handoutMaster1.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5" name="页脚占位符 4"/>
          <p:cNvSpPr>
            <a:spLocks noGrp="1"/>
          </p:cNvSpPr>
          <p:nvPr>
            <p:ph type="ftr" sz="quarter" idx="11"/>
          </p:nvPr>
        </p:nvSpPr>
        <p:spPr>
          <a:xfrm>
            <a:off x="0" y="8685213"/>
            <a:ext cx="2971800" cy="458787"/>
          </a:xfrm>
          <a:prstGeom prst="rect">
            <a:avLst/>
          </a:prstGeom>
        </p:spPr>
        <p:txBody>
          <a:bodyPr/>
          <a:lstStyle/>
          <a:p>
            <a:r>
              <a:rPr lang="en-US" altLang="zh-CN" dirty="0"/>
              <a:t>www.yiritech.com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8" name="文本框 7"/>
          <p:cNvSpPr txBox="1"/>
          <p:nvPr/>
        </p:nvSpPr>
        <p:spPr>
          <a:xfrm>
            <a:off x="10705687" y="6268613"/>
            <a:ext cx="1350959" cy="338554"/>
          </a:xfrm>
          <a:prstGeom prst="rect">
            <a:avLst/>
          </a:prstGeom>
          <a:noFill/>
        </p:spPr>
        <p:txBody>
          <a:bodyPr wrap="square" rtlCol="0">
            <a:spAutoFit/>
          </a:bodyPr>
          <a:lstStyle/>
          <a:p>
            <a:pPr algn="r"/>
            <a:fld id="{33A045F8-79ED-45ED-86C1-5C85490E02FE}" type="slidenum">
              <a:rPr lang="en-US" altLang="zh-CN" sz="1600" smtClean="0">
                <a:solidFill>
                  <a:schemeClr val="bg1">
                    <a:lumMod val="50000"/>
                  </a:schemeClr>
                </a:solidFill>
                <a:ea typeface="+mj-ea"/>
              </a:rPr>
            </a:fld>
            <a:endParaRPr lang="zh-CN" altLang="en-US" sz="1600" dirty="0">
              <a:solidFill>
                <a:schemeClr val="bg1">
                  <a:lumMod val="50000"/>
                </a:schemeClr>
              </a:solidFill>
              <a:ea typeface="+mj-ea"/>
            </a:endParaRPr>
          </a:p>
        </p:txBody>
      </p:sp>
      <p:cxnSp>
        <p:nvCxnSpPr>
          <p:cNvPr id="9" name="直接连接符 8"/>
          <p:cNvCxnSpPr/>
          <p:nvPr/>
        </p:nvCxnSpPr>
        <p:spPr>
          <a:xfrm>
            <a:off x="959126" y="6437890"/>
            <a:ext cx="933284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random/>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10.jpe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1.jpe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12.jpe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2.xml"/><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1.svg"/><Relationship Id="rId2" Type="http://schemas.openxmlformats.org/officeDocument/2006/relationships/image" Target="../media/image7.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7" name="未知 6"/>
          <p:cNvSpPr/>
          <p:nvPr>
            <p:custDataLst>
              <p:tags r:id="rId2"/>
            </p:custDataLst>
          </p:nvPr>
        </p:nvSpPr>
        <p:spPr>
          <a:xfrm>
            <a:off x="-2" y="-1"/>
            <a:ext cx="12192000" cy="6858000"/>
          </a:xfrm>
          <a:prstGeom prst="rect">
            <a:avLst/>
          </a:prstGeom>
          <a:gradFill>
            <a:gsLst>
              <a:gs pos="50000">
                <a:srgbClr val="71D7D3">
                  <a:alpha val="50000"/>
                </a:srgbClr>
              </a:gs>
              <a:gs pos="0">
                <a:srgbClr val="B8C2AE">
                  <a:alpha val="50000"/>
                </a:srgbClr>
              </a:gs>
              <a:gs pos="99000">
                <a:srgbClr val="1FEEFE">
                  <a:alpha val="50000"/>
                </a:srgbClr>
              </a:gs>
            </a:gsLst>
            <a:lin ang="18900000"/>
          </a:gradFill>
        </p:spPr>
      </p:sp>
      <p:sp>
        <p:nvSpPr>
          <p:cNvPr id="2" name="标题 1"/>
          <p:cNvSpPr>
            <a:spLocks noGrp="1"/>
          </p:cNvSpPr>
          <p:nvPr>
            <p:ph type="ctrTitle"/>
          </p:nvPr>
        </p:nvSpPr>
        <p:spPr>
          <a:xfrm>
            <a:off x="497205" y="1680210"/>
            <a:ext cx="11197590" cy="2860040"/>
          </a:xfrm>
          <a:solidFill>
            <a:schemeClr val="accent1">
              <a:lumMod val="40000"/>
              <a:lumOff val="60000"/>
              <a:alpha val="70000"/>
            </a:schemeClr>
          </a:solidFill>
          <a:effectLst>
            <a:glow rad="228600">
              <a:schemeClr val="accent1">
                <a:satMod val="175000"/>
                <a:alpha val="40000"/>
              </a:schemeClr>
            </a:glow>
          </a:effectLst>
          <a:scene3d>
            <a:camera prst="orthographicFront"/>
            <a:lightRig rig="flood" dir="t">
              <a:rot lat="0" lon="0" rev="0"/>
            </a:lightRig>
          </a:scene3d>
          <a:sp3d prstMaterial="softEdge"/>
        </p:spPr>
        <p:style>
          <a:lnRef idx="1">
            <a:schemeClr val="accent5"/>
          </a:lnRef>
          <a:fillRef idx="2">
            <a:schemeClr val="accent5"/>
          </a:fillRef>
          <a:effectRef idx="1">
            <a:schemeClr val="accent5"/>
          </a:effectRef>
          <a:fontRef idx="minor">
            <a:schemeClr val="dk1"/>
          </a:fontRef>
        </p:style>
        <p:txBody>
          <a:bodyPr anchor="ctr" anchorCtr="0">
            <a:normAutofit fontScale="90000"/>
          </a:bodyPr>
          <a:p>
            <a:pPr fontAlgn="t">
              <a:lnSpc>
                <a:spcPts val="10000"/>
              </a:lnSpc>
            </a:pPr>
            <a:br>
              <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sym typeface="+mn-ea"/>
              </a:rPr>
            </a:b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sym typeface="+mn-ea"/>
              </a:rPr>
              <a:t>一图读懂</a:t>
            </a:r>
            <a:b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b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招贤矿业公司</a:t>
            </a:r>
            <a:r>
              <a:rPr lang="en-US" altLang="zh-CN">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2021</a:t>
            </a: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年</a:t>
            </a:r>
            <a:r>
              <a:rPr lang="en-US" altLang="zh-CN">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1</a:t>
            </a:r>
            <a:r>
              <a:rPr lang="zh-CN" altLang="en-US">
                <a:ln w="22225">
                  <a:solidFill>
                    <a:schemeClr val="accent2"/>
                  </a:solidFill>
                  <a:prstDash val="solid"/>
                </a:ln>
                <a:solidFill>
                  <a:schemeClr val="accent2">
                    <a:lumMod val="40000"/>
                    <a:lumOff val="60000"/>
                  </a:schemeClr>
                </a:solidFill>
                <a:effectLst/>
                <a:latin typeface="黑体" panose="02010609060101010101" charset="-122"/>
                <a:ea typeface="黑体" panose="02010609060101010101" charset="-122"/>
                <a:cs typeface="黑体" panose="02010609060101010101" charset="-122"/>
              </a:rPr>
              <a:t>号文</a:t>
            </a:r>
            <a:br>
              <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br>
            <a:endParaRPr lang="zh-CN" altLang="en-US">
              <a:solidFill>
                <a:srgbClr val="002060"/>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外委单位</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FF00"/>
                </a:solidFill>
              </a:rPr>
              <a:t>外</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委</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单</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位</a:t>
            </a:r>
            <a:endParaRPr lang="zh-CN" altLang="en-US" sz="2400">
              <a:solidFill>
                <a:srgbClr val="FFFF00"/>
              </a:solidFill>
            </a:endParaRPr>
          </a:p>
        </p:txBody>
      </p:sp>
      <p:cxnSp>
        <p:nvCxnSpPr>
          <p:cNvPr id="15" name="直接连接符 14"/>
          <p:cNvCxnSpPr>
            <a:stCxn id="14" idx="3"/>
            <a:endCxn id="17" idx="1"/>
          </p:cNvCxnSpPr>
          <p:nvPr/>
        </p:nvCxnSpPr>
        <p:spPr>
          <a:xfrm flipV="1">
            <a:off x="1442085" y="3584575"/>
            <a:ext cx="788035" cy="635"/>
          </a:xfrm>
          <a:prstGeom prst="line">
            <a:avLst/>
          </a:prstGeom>
          <a:ln w="38100"/>
        </p:spPr>
        <p:style>
          <a:lnRef idx="3">
            <a:schemeClr val="accent1"/>
          </a:lnRef>
          <a:fillRef idx="0">
            <a:schemeClr val="accent1"/>
          </a:fillRef>
          <a:effectRef idx="2">
            <a:schemeClr val="accent1"/>
          </a:effectRef>
          <a:fontRef idx="minor">
            <a:schemeClr val="tx1"/>
          </a:fontRef>
        </p:style>
      </p:cxnSp>
      <p:sp>
        <p:nvSpPr>
          <p:cNvPr id="17" name="矩形 16"/>
          <p:cNvSpPr/>
          <p:nvPr/>
        </p:nvSpPr>
        <p:spPr>
          <a:xfrm>
            <a:off x="2230120" y="1431925"/>
            <a:ext cx="3646805" cy="4305300"/>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indent="406400">
              <a:lnSpc>
                <a:spcPct val="150000"/>
              </a:lnSpc>
            </a:pPr>
            <a:r>
              <a:rPr lang="zh-CN" sz="1600">
                <a:solidFill>
                  <a:schemeClr val="tx1"/>
                </a:solidFill>
                <a:ea typeface="宋体" panose="02010600030101010101" pitchFamily="2" charset="-122"/>
                <a:sym typeface="+mn-ea"/>
              </a:rPr>
              <a:t>外委单位发生事故，按已签订的《安全生产管理协议》执行。同时，按照“一井一制”的原则，比照公司所属部门责任追究执行。经济处罚从其缴纳的安全保证金或工程款中扣除；相关责任人的责任追究，按人事管理权限，由公司提出处理意见，报外委单位或者其上级主管部门落实，落实情况及时报公司备案。</a:t>
            </a:r>
            <a:endParaRPr lang="zh-CN" altLang="en-US" sz="1600" b="1" dirty="0">
              <a:solidFill>
                <a:schemeClr val="tx1"/>
              </a:solidFill>
              <a:latin typeface="宋体" panose="02010600030101010101" pitchFamily="2" charset="-122"/>
              <a:ea typeface="宋体" panose="02010600030101010101" pitchFamily="2" charset="-122"/>
              <a:cs typeface="方正楷体_GB2312" panose="02000000000000000000" charset="-122"/>
              <a:sym typeface="+mn-ea"/>
            </a:endParaRPr>
          </a:p>
        </p:txBody>
      </p:sp>
      <p:pic>
        <p:nvPicPr>
          <p:cNvPr id="3" name="图片 2" descr="安全意识在我心中1"/>
          <p:cNvPicPr>
            <a:picLocks noChangeAspect="1"/>
          </p:cNvPicPr>
          <p:nvPr/>
        </p:nvPicPr>
        <p:blipFill>
          <a:blip r:embed="rId2"/>
          <a:srcRect b="7008"/>
          <a:stretch>
            <a:fillRect/>
          </a:stretch>
        </p:blipFill>
        <p:spPr>
          <a:xfrm>
            <a:off x="6292215" y="2188845"/>
            <a:ext cx="5594985" cy="26022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事故迟报、谎报、瞒报的责任追究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65735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迟报</a:t>
            </a:r>
            <a:endParaRPr lang="zh-CN" altLang="en-US" sz="2400">
              <a:solidFill>
                <a:srgbClr val="FF9D00"/>
              </a:solidFill>
            </a:endParaRPr>
          </a:p>
          <a:p>
            <a:pPr algn="ctr">
              <a:lnSpc>
                <a:spcPct val="170000"/>
              </a:lnSpc>
            </a:pPr>
            <a:r>
              <a:rPr lang="zh-CN" altLang="en-US" sz="2400">
                <a:solidFill>
                  <a:srgbClr val="FF9D00"/>
                </a:solidFill>
              </a:rPr>
              <a:t>谎报</a:t>
            </a:r>
            <a:endParaRPr lang="zh-CN" altLang="en-US" sz="2400">
              <a:solidFill>
                <a:srgbClr val="FF9D00"/>
              </a:solidFill>
            </a:endParaRPr>
          </a:p>
          <a:p>
            <a:pPr algn="ctr">
              <a:lnSpc>
                <a:spcPct val="170000"/>
              </a:lnSpc>
            </a:pPr>
            <a:r>
              <a:rPr lang="zh-CN" altLang="en-US" sz="2400">
                <a:solidFill>
                  <a:srgbClr val="FF9D00"/>
                </a:solidFill>
              </a:rPr>
              <a:t>瞒报</a:t>
            </a:r>
            <a:endParaRPr lang="zh-CN" altLang="en-US" sz="2400">
              <a:solidFill>
                <a:srgbClr val="FF9D00"/>
              </a:solidFill>
            </a:endParaRPr>
          </a:p>
          <a:p>
            <a:pPr algn="ctr">
              <a:lnSpc>
                <a:spcPct val="170000"/>
              </a:lnSpc>
            </a:pPr>
            <a:r>
              <a:rPr lang="zh-CN" altLang="en-US" sz="2400">
                <a:solidFill>
                  <a:srgbClr val="FF9D00"/>
                </a:solidFill>
                <a:sym typeface="+mn-ea"/>
              </a:rPr>
              <a:t>事故</a:t>
            </a:r>
            <a:endParaRPr lang="zh-CN" altLang="en-US" sz="2400">
              <a:solidFill>
                <a:srgbClr val="FF9D00"/>
              </a:solidFill>
              <a:sym typeface="+mn-ea"/>
            </a:endParaRPr>
          </a:p>
        </p:txBody>
      </p:sp>
      <p:cxnSp>
        <p:nvCxnSpPr>
          <p:cNvPr id="15" name="直接连接符 14"/>
          <p:cNvCxnSpPr/>
          <p:nvPr/>
        </p:nvCxnSpPr>
        <p:spPr>
          <a:xfrm>
            <a:off x="1435100" y="3942715"/>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9755" y="1480185"/>
            <a:ext cx="10160" cy="456438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2840" y="1101725"/>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在发生事故后，超过10分钟向矿进行报告的，因责任人个人原因造成的，分别扣除责任人绩效工资2000元。因单位管理人员原因造成的，分别扣除事故单位党政负责人、相关责任人绩效工资各2000元，情节严重的，给予责任人警告直至降级处分。</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6015" y="4589145"/>
            <a:ext cx="7863840" cy="9925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现破坏事故现场、歪曲事故真相、搞攻守同盟、统一口径作假证等妨碍事故调查行为的，除进行正常的事故追查处理外，同时扣除责任人、事故单位党政负责人绩效工资各3000元，当事人全部按严重“三违”处罚，造成严重后果的给予相关责任人待岗、降级、撤职处理。</a:t>
            </a:r>
            <a:endParaRPr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60550" y="149796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6015" y="2148840"/>
            <a:ext cx="7865110" cy="11957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在事故发生后，超过24小时向矿进行报告的，或瞒报、谎报事故的，因责任人个人原因造成的，分别扣除责任人绩效工资3000～5000元；因单位管理人员原因造成的，分别扣除事故单位党政负责人、相关责任人绩效工资各8000～10000元，情节严重的，给予负直接责任的管理人员降级直至撤职处分。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406015" y="5822950"/>
            <a:ext cx="7862570" cy="4019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sz="1400" b="1" dirty="0">
                <a:solidFill>
                  <a:srgbClr val="C00000"/>
                </a:solidFill>
                <a:latin typeface="仿宋" panose="02010609060101010101" charset="-122"/>
                <a:ea typeface="仿宋" panose="02010609060101010101" charset="-122"/>
                <a:cs typeface="方正楷体_GB2312" panose="02000000000000000000" charset="-122"/>
                <a:sym typeface="+mn-ea"/>
              </a:rPr>
              <a:t>未能及时传达事故信息，贻误抢险救援的，追究相关人员责任，并扣除绩效工资1000～5000元。</a:t>
            </a:r>
            <a:endParaRPr lang="zh-CN" altLang="en-US" sz="1400" b="1" dirty="0">
              <a:solidFill>
                <a:srgbClr val="C00000"/>
              </a:solidFill>
              <a:latin typeface="仿宋" panose="02010609060101010101" charset="-122"/>
              <a:ea typeface="仿宋" panose="02010609060101010101" charset="-122"/>
              <a:cs typeface="方正楷体_GB2312" panose="02000000000000000000" charset="-122"/>
              <a:sym typeface="+mn-ea"/>
            </a:endParaRPr>
          </a:p>
        </p:txBody>
      </p:sp>
      <p:cxnSp>
        <p:nvCxnSpPr>
          <p:cNvPr id="5" name="直接连接符 4"/>
          <p:cNvCxnSpPr/>
          <p:nvPr/>
        </p:nvCxnSpPr>
        <p:spPr>
          <a:xfrm flipH="1">
            <a:off x="1840865" y="6033770"/>
            <a:ext cx="565150" cy="317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3001010"/>
            <a:ext cx="1402715" cy="1279525"/>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solidFill>
                  <a:srgbClr val="FF0000"/>
                </a:solidFill>
                <a:latin typeface="仿宋" panose="02010609060101010101" charset="-122"/>
                <a:ea typeface="仿宋" panose="02010609060101010101" charset="-122"/>
              </a:rPr>
              <a:t>迟报、漏报、瞒报、谎报处罚与事故处罚一并执行。</a:t>
            </a:r>
            <a:endParaRPr sz="1400" b="1">
              <a:solidFill>
                <a:srgbClr val="FF0000"/>
              </a:solidFill>
              <a:latin typeface="仿宋" panose="02010609060101010101" charset="-122"/>
              <a:ea typeface="仿宋" panose="02010609060101010101" charset="-122"/>
            </a:endParaRPr>
          </a:p>
          <a:p>
            <a:pPr indent="304800" fontAlgn="base">
              <a:spcBef>
                <a:spcPct val="0"/>
              </a:spcBef>
              <a:spcAft>
                <a:spcPct val="0"/>
              </a:spcAft>
            </a:pPr>
            <a:endParaRPr lang="zh-CN" altLang="en-US" sz="1400" b="1" dirty="0">
              <a:solidFill>
                <a:srgbClr val="FF0000"/>
              </a:solidFill>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stretch>
            <a:fillRect/>
          </a:stretch>
        </p:blipFill>
        <p:spPr>
          <a:xfrm>
            <a:off x="10394315" y="524510"/>
            <a:ext cx="1711325" cy="1711325"/>
          </a:xfrm>
          <a:prstGeom prst="rect">
            <a:avLst/>
          </a:prstGeom>
        </p:spPr>
      </p:pic>
      <p:sp>
        <p:nvSpPr>
          <p:cNvPr id="3" name="矩形 2"/>
          <p:cNvSpPr/>
          <p:nvPr/>
        </p:nvSpPr>
        <p:spPr>
          <a:xfrm>
            <a:off x="2407285" y="3590925"/>
            <a:ext cx="7863840" cy="69596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发生事故的单位和个人，未在井下施工现场向调度汇报，人员升井后向调度汇报的，无法证明伤害是在井下施工现场造成的，因此发生的医疗费用由事故责任人个人承担。</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49120" y="3938905"/>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66900" y="5086350"/>
            <a:ext cx="540385"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8.</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“三违”处罚</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230000"/>
              </a:lnSpc>
            </a:pPr>
            <a:r>
              <a:rPr lang="zh-CN" altLang="en-US" sz="2400">
                <a:solidFill>
                  <a:srgbClr val="FFFF00"/>
                </a:solidFill>
              </a:rPr>
              <a:t>“三违”处罚</a:t>
            </a:r>
            <a:endParaRPr lang="zh-CN" altLang="en-US" sz="2400">
              <a:solidFill>
                <a:srgbClr val="FFFF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2770" y="2047875"/>
            <a:ext cx="19050" cy="3059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2365" y="1703705"/>
            <a:ext cx="5156200" cy="752475"/>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除缴纳学习费、进“三违”学习班以外，员工个人在月度内发生一般“三违”1次，扣除月度安全绩效的25%；</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20" name="直接连接符 19"/>
          <p:cNvCxnSpPr/>
          <p:nvPr/>
        </p:nvCxnSpPr>
        <p:spPr>
          <a:xfrm flipH="1">
            <a:off x="1845310" y="5087620"/>
            <a:ext cx="567055"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91410" y="4626610"/>
            <a:ext cx="5154295" cy="916940"/>
          </a:xfrm>
          <a:prstGeom prst="rect">
            <a:avLst/>
          </a:prstGeom>
          <a:solidFill>
            <a:schemeClr val="accent1">
              <a:lumMod val="60000"/>
              <a:lumOff val="4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600" b="1" dirty="0">
                <a:solidFill>
                  <a:srgbClr val="C00000"/>
                </a:solidFill>
                <a:latin typeface="仿宋" panose="02010609060101010101" charset="-122"/>
                <a:ea typeface="仿宋" panose="02010609060101010101" charset="-122"/>
                <a:cs typeface="仿宋" panose="02010609060101010101" charset="-122"/>
                <a:sym typeface="+mn-ea"/>
              </a:rPr>
              <a:t>在季度内发生一般“三违”4次或严重“三违”2次，取消该季度安全绩效。</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cxnSp>
        <p:nvCxnSpPr>
          <p:cNvPr id="6" name="直接连接符 5"/>
          <p:cNvCxnSpPr/>
          <p:nvPr/>
        </p:nvCxnSpPr>
        <p:spPr>
          <a:xfrm flipH="1" flipV="1">
            <a:off x="1859915" y="2068830"/>
            <a:ext cx="552450"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389505" y="2893060"/>
            <a:ext cx="5129530" cy="1398270"/>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5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员工个人在月度内发生一般“三违”2次或严重“三违”1次，扣除当月安全绩效50%；</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50000"/>
              </a:lnSpc>
              <a:spcBef>
                <a:spcPts val="0"/>
              </a:spcBef>
              <a:spcAft>
                <a:spcPts val="0"/>
              </a:spcAft>
            </a:pPr>
            <a:r>
              <a:rPr sz="1600" b="1" dirty="0">
                <a:solidFill>
                  <a:srgbClr val="C00000"/>
                </a:solidFill>
                <a:latin typeface="仿宋" panose="02010609060101010101" charset="-122"/>
                <a:ea typeface="仿宋" panose="02010609060101010101" charset="-122"/>
                <a:cs typeface="仿宋" panose="02010609060101010101" charset="-122"/>
                <a:sym typeface="+mn-ea"/>
              </a:rPr>
              <a:t>员工个人在月度内发生一般“三违”3次，取消月度安全绩效的；</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4515" y="3581400"/>
            <a:ext cx="567055" cy="254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图片 11" descr="查隐患杜绝事故1"/>
          <p:cNvPicPr>
            <a:picLocks noChangeAspect="1"/>
          </p:cNvPicPr>
          <p:nvPr/>
        </p:nvPicPr>
        <p:blipFill>
          <a:blip r:embed="rId2"/>
          <a:stretch>
            <a:fillRect/>
          </a:stretch>
        </p:blipFill>
        <p:spPr>
          <a:xfrm>
            <a:off x="7548245" y="1346835"/>
            <a:ext cx="4259580" cy="47993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9.</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停止作业责任追究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停止</a:t>
            </a:r>
            <a:endParaRPr lang="zh-CN" altLang="en-US" sz="2400">
              <a:solidFill>
                <a:srgbClr val="FF9D00"/>
              </a:solidFill>
            </a:endParaRPr>
          </a:p>
          <a:p>
            <a:pPr algn="ctr">
              <a:lnSpc>
                <a:spcPct val="180000"/>
              </a:lnSpc>
            </a:pPr>
            <a:r>
              <a:rPr lang="zh-CN" altLang="en-US" sz="2400">
                <a:solidFill>
                  <a:srgbClr val="FF9D00"/>
                </a:solidFill>
              </a:rPr>
              <a:t>作业</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604010"/>
            <a:ext cx="9525" cy="40005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3000" y="1227455"/>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在公司内部检查中，采掘工作面被责令停止作业的，扣除责任单位绩效工资8000元/次，扣除责任单位党政负责人、分管副职、队长绩效工资1500元/次。</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97125" y="5087620"/>
            <a:ext cx="7863840" cy="99250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rgbClr val="C00000"/>
                </a:solidFill>
                <a:latin typeface="仿宋" panose="02010609060101010101" charset="-122"/>
                <a:ea typeface="仿宋" panose="02010609060101010101" charset="-122"/>
                <a:cs typeface="仿宋" panose="02010609060101010101" charset="-122"/>
                <a:sym typeface="+mn-ea"/>
              </a:rPr>
              <a:t>因单位管理责任存在问题，被上级或监管部门停止作业、立案调查等产生的罚款，除按上款规定1.5倍进行处罚外，根据情节轻重给予责任单位按矿井罚款总额的30%-100%处罚。所产生的总额分别由责任单位党政负责人按30%；分管副职按20%；队长按30%，责任人按20%比例承担。</a:t>
            </a:r>
            <a:endParaRPr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78330" y="162369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7285" y="2418715"/>
            <a:ext cx="7865110" cy="65532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设备被责令停止作业的，扣除责任单位绩效工资5000元/次，扣除责任单位党政负责人、分管副职、队长绩效工资1000元/次。</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8620" y="2235835"/>
            <a:ext cx="1403350" cy="1550035"/>
          </a:xfrm>
          <a:prstGeom prst="rect">
            <a:avLst/>
          </a:prstGeom>
          <a:noFill/>
        </p:spPr>
        <p:txBody>
          <a:bodyPr wrap="square" lIns="0" tIns="0" rIns="0" bIns="0" rtlCol="0">
            <a:spAutoFit/>
          </a:bodyPr>
          <a:p>
            <a:pPr indent="304800" algn="just" fontAlgn="base">
              <a:lnSpc>
                <a:spcPct val="120000"/>
              </a:lnSpc>
              <a:spcBef>
                <a:spcPts val="0"/>
              </a:spcBef>
              <a:spcAft>
                <a:spcPts val="0"/>
              </a:spcAft>
            </a:pPr>
            <a:r>
              <a:rPr sz="1400" b="1">
                <a:solidFill>
                  <a:srgbClr val="FF0000"/>
                </a:solidFill>
                <a:latin typeface="仿宋" panose="02010609060101010101" charset="-122"/>
                <a:ea typeface="仿宋" panose="02010609060101010101" charset="-122"/>
              </a:rPr>
              <a:t>属职能科室技术指导或监管不到位导致的，追究职能科室管理责任，按失职问责给予处罚。</a:t>
            </a:r>
            <a:endParaRPr sz="1400" b="1">
              <a:solidFill>
                <a:srgbClr val="FF0000"/>
              </a:solidFill>
              <a:latin typeface="仿宋" panose="02010609060101010101" charset="-122"/>
              <a:ea typeface="仿宋" panose="02010609060101010101" charset="-122"/>
            </a:endParaRPr>
          </a:p>
        </p:txBody>
      </p:sp>
      <p:pic>
        <p:nvPicPr>
          <p:cNvPr id="25" name="图片 24" descr="303b32313537343431303bb8d0ccbebac5"/>
          <p:cNvPicPr>
            <a:picLocks noChangeAspect="1"/>
          </p:cNvPicPr>
          <p:nvPr/>
        </p:nvPicPr>
        <p:blipFill>
          <a:blip r:embed="rId2"/>
          <a:stretch>
            <a:fillRect/>
          </a:stretch>
        </p:blipFill>
        <p:spPr>
          <a:xfrm>
            <a:off x="10394315" y="524510"/>
            <a:ext cx="1711325" cy="1711325"/>
          </a:xfrm>
          <a:prstGeom prst="rect">
            <a:avLst/>
          </a:prstGeom>
        </p:spPr>
      </p:pic>
      <p:sp>
        <p:nvSpPr>
          <p:cNvPr id="3" name="矩形 2"/>
          <p:cNvSpPr/>
          <p:nvPr/>
        </p:nvSpPr>
        <p:spPr>
          <a:xfrm>
            <a:off x="2414905" y="3510280"/>
            <a:ext cx="7863840" cy="118046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rgbClr val="0070C0"/>
                </a:solidFill>
                <a:latin typeface="仿宋" panose="02010609060101010101" charset="-122"/>
                <a:ea typeface="仿宋" panose="02010609060101010101" charset="-122"/>
                <a:cs typeface="仿宋" panose="02010609060101010101" charset="-122"/>
                <a:sym typeface="+mn-ea"/>
              </a:rPr>
              <a:t>通风系统不完善、瓦斯治理工程不到位、抽采不达标、消冲措施落实不到位、防灭火措施落实不到位、防治水措施或工程落实不到位被停止作业，扣除责任单位绩效工资10000元/次，扣除责任单位党政负责人绩效工资3000元/次，扣除分管副职、技术负责人、队长绩效工资1500元/次。</a:t>
            </a:r>
            <a:endParaRPr lang="zh-CN" altLang="en-US" sz="1400" b="1" dirty="0">
              <a:solidFill>
                <a:srgbClr val="0070C0"/>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6740" y="4100830"/>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a:stCxn id="18" idx="1"/>
          </p:cNvCxnSpPr>
          <p:nvPr/>
        </p:nvCxnSpPr>
        <p:spPr>
          <a:xfrm flipH="1" flipV="1">
            <a:off x="1847215" y="5582920"/>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TextBox 29"/>
          <p:cNvSpPr txBox="1"/>
          <p:nvPr/>
        </p:nvSpPr>
        <p:spPr>
          <a:xfrm>
            <a:off x="10549255" y="4124960"/>
            <a:ext cx="1402715" cy="1033145"/>
          </a:xfrm>
          <a:prstGeom prst="rect">
            <a:avLst/>
          </a:prstGeom>
          <a:noFill/>
        </p:spPr>
        <p:txBody>
          <a:bodyPr wrap="square" lIns="0" tIns="0" rIns="0" bIns="0" rtlCol="0">
            <a:spAutoFit/>
          </a:bodyPr>
          <a:p>
            <a:pPr indent="304800" algn="just" fontAlgn="base">
              <a:lnSpc>
                <a:spcPct val="120000"/>
              </a:lnSpc>
              <a:spcBef>
                <a:spcPts val="0"/>
              </a:spcBef>
              <a:spcAft>
                <a:spcPts val="0"/>
              </a:spcAft>
            </a:pPr>
            <a:r>
              <a:rPr sz="1400" b="1">
                <a:solidFill>
                  <a:srgbClr val="FF0000"/>
                </a:solidFill>
                <a:latin typeface="仿宋" panose="02010609060101010101" charset="-122"/>
                <a:ea typeface="仿宋" panose="02010609060101010101" charset="-122"/>
              </a:rPr>
              <a:t>个人承担罚款数额实行封顶制，封顶金额为20000元</a:t>
            </a:r>
            <a:r>
              <a:rPr lang="zh-CN" sz="1400" b="1">
                <a:solidFill>
                  <a:srgbClr val="FF0000"/>
                </a:solidFill>
                <a:latin typeface="仿宋" panose="02010609060101010101" charset="-122"/>
                <a:ea typeface="仿宋" panose="02010609060101010101" charset="-122"/>
              </a:rPr>
              <a:t>。</a:t>
            </a:r>
            <a:endParaRPr lang="zh-CN" sz="1400" b="1">
              <a:solidFill>
                <a:srgbClr val="FF0000"/>
              </a:solidFill>
              <a:latin typeface="仿宋" panose="02010609060101010101" charset="-122"/>
              <a:ea typeface="仿宋"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10.</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设备（产品）安全管理责任追究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设备（产品）安全</a:t>
            </a:r>
            <a:endParaRPr lang="zh-CN" altLang="en-US" sz="2400">
              <a:solidFill>
                <a:srgbClr val="FF9D00"/>
              </a:solidFill>
            </a:endParaRPr>
          </a:p>
          <a:p>
            <a:pPr algn="ctr">
              <a:lnSpc>
                <a:spcPct val="180000"/>
              </a:lnSpc>
            </a:pPr>
            <a:r>
              <a:rPr lang="zh-CN" altLang="en-US" sz="2400">
                <a:solidFill>
                  <a:srgbClr val="FF9D00"/>
                </a:solidFill>
              </a:rPr>
              <a:t>管理</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sp>
        <p:nvSpPr>
          <p:cNvPr id="4" name="矩形 3"/>
          <p:cNvSpPr/>
          <p:nvPr/>
        </p:nvSpPr>
        <p:spPr>
          <a:xfrm>
            <a:off x="3090545" y="3319780"/>
            <a:ext cx="5353050" cy="1809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2096135" y="3060700"/>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22" name="直接连接符 21"/>
          <p:cNvCxnSpPr/>
          <p:nvPr/>
        </p:nvCxnSpPr>
        <p:spPr>
          <a:xfrm>
            <a:off x="2086610" y="2787650"/>
            <a:ext cx="9525" cy="121920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28" name="直接连接符 27"/>
          <p:cNvCxnSpPr/>
          <p:nvPr/>
        </p:nvCxnSpPr>
        <p:spPr>
          <a:xfrm>
            <a:off x="3086735" y="3257550"/>
            <a:ext cx="0" cy="30480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29" name="直接连接符 28"/>
          <p:cNvCxnSpPr/>
          <p:nvPr/>
        </p:nvCxnSpPr>
        <p:spPr>
          <a:xfrm>
            <a:off x="2086610" y="2787650"/>
            <a:ext cx="1003935" cy="47244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30" name="直接连接符 29"/>
          <p:cNvCxnSpPr/>
          <p:nvPr/>
        </p:nvCxnSpPr>
        <p:spPr>
          <a:xfrm flipV="1">
            <a:off x="2092960" y="3562350"/>
            <a:ext cx="998220" cy="44069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31" name="直接连接符 30"/>
          <p:cNvCxnSpPr/>
          <p:nvPr/>
        </p:nvCxnSpPr>
        <p:spPr>
          <a:xfrm>
            <a:off x="405765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572125" y="2386330"/>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6915150" y="2305050"/>
            <a:ext cx="714375"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4123055" y="3500755"/>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369050"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328025" y="2894965"/>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41865" y="1932305"/>
            <a:ext cx="1945640" cy="370078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9996170" y="2305050"/>
            <a:ext cx="1630680" cy="351917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FFFF00"/>
                </a:solidFill>
                <a:latin typeface="仿宋" panose="02010609060101010101" charset="-122"/>
                <a:ea typeface="仿宋" panose="02010609060101010101" charset="-122"/>
              </a:rPr>
              <a:t>情节较轻的，给予相关责任人通报批评，并扣除绩效工资1000-5000元</a:t>
            </a:r>
            <a:r>
              <a:rPr sz="1600" b="1">
                <a:solidFill>
                  <a:srgbClr val="FF0000"/>
                </a:solidFill>
                <a:latin typeface="仿宋" panose="02010609060101010101" charset="-122"/>
                <a:ea typeface="仿宋" panose="02010609060101010101" charset="-122"/>
              </a:rPr>
              <a:t>；情节严重的，给予行政警告处分；造成事故的，给予行政记过直至撤职处分。</a:t>
            </a:r>
            <a:endParaRPr sz="1600" b="1">
              <a:solidFill>
                <a:srgbClr val="FF0000"/>
              </a:solidFill>
              <a:latin typeface="仿宋" panose="02010609060101010101" charset="-122"/>
              <a:ea typeface="仿宋" panose="02010609060101010101" charset="-122"/>
            </a:endParaRPr>
          </a:p>
          <a:p>
            <a:pPr indent="304800" algn="just" fontAlgn="base">
              <a:lnSpc>
                <a:spcPct val="130000"/>
              </a:lnSpc>
              <a:spcBef>
                <a:spcPct val="0"/>
              </a:spcBef>
              <a:spcAft>
                <a:spcPct val="0"/>
              </a:spcAft>
            </a:pPr>
            <a:endParaRPr lang="zh-CN" altLang="en-US" sz="1600" b="1" dirty="0">
              <a:solidFill>
                <a:srgbClr val="FF0000"/>
              </a:solidFill>
              <a:latin typeface="仿宋" panose="02010609060101010101" charset="-122"/>
              <a:ea typeface="仿宋" panose="02010609060101010101" charset="-122"/>
              <a:cs typeface="宋体" panose="02010600030101010101" pitchFamily="2" charset="-122"/>
            </a:endParaRPr>
          </a:p>
        </p:txBody>
      </p:sp>
      <p:pic>
        <p:nvPicPr>
          <p:cNvPr id="42" name="图片 41" descr="303b32313537343431303bb8d0ccbebac5"/>
          <p:cNvPicPr>
            <a:picLocks noChangeAspect="1"/>
          </p:cNvPicPr>
          <p:nvPr/>
        </p:nvPicPr>
        <p:blipFill>
          <a:blip r:embed="rId2"/>
          <a:stretch>
            <a:fillRect/>
          </a:stretch>
        </p:blipFill>
        <p:spPr>
          <a:xfrm>
            <a:off x="9959340" y="813435"/>
            <a:ext cx="1711325" cy="1711325"/>
          </a:xfrm>
          <a:prstGeom prst="rect">
            <a:avLst/>
          </a:prstGeom>
        </p:spPr>
      </p:pic>
      <p:sp>
        <p:nvSpPr>
          <p:cNvPr id="46" name="TextBox 29"/>
          <p:cNvSpPr txBox="1"/>
          <p:nvPr/>
        </p:nvSpPr>
        <p:spPr>
          <a:xfrm>
            <a:off x="2703195" y="1432560"/>
            <a:ext cx="1354455" cy="1118235"/>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uFillTx/>
                <a:latin typeface="仿宋" panose="02010609060101010101" charset="-122"/>
                <a:ea typeface="仿宋" panose="02010609060101010101" charset="-122"/>
              </a:rPr>
              <a:t>安全设备内修、外修没有检验合格证，未进行相关性能测试的。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47" name="TextBox 29"/>
          <p:cNvSpPr txBox="1"/>
          <p:nvPr/>
        </p:nvSpPr>
        <p:spPr>
          <a:xfrm>
            <a:off x="3458845" y="4333875"/>
            <a:ext cx="1354455" cy="1118235"/>
          </a:xfrm>
          <a:prstGeom prst="rect">
            <a:avLst/>
          </a:prstGeom>
          <a:noFill/>
          <a:ln w="19050">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未按照相关规定及时送检的，造成被停止作业和立案查处的。</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8" name="TextBox 29"/>
          <p:cNvSpPr txBox="1"/>
          <p:nvPr/>
        </p:nvSpPr>
        <p:spPr>
          <a:xfrm>
            <a:off x="4535170" y="1548130"/>
            <a:ext cx="1036955" cy="838200"/>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违规储存、运输、使用、处置危险品。</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9" name="TextBox 29"/>
          <p:cNvSpPr txBox="1"/>
          <p:nvPr/>
        </p:nvSpPr>
        <p:spPr>
          <a:xfrm>
            <a:off x="5694680" y="4333875"/>
            <a:ext cx="1354455" cy="1397635"/>
          </a:xfrm>
          <a:prstGeom prst="rect">
            <a:avLst/>
          </a:prstGeom>
          <a:noFill/>
          <a:ln w="19050">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违反提升运输设备、电气设备、支护设备、钻探设备、采掘机械等入井。</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50" name="TextBox 29"/>
          <p:cNvSpPr txBox="1"/>
          <p:nvPr/>
        </p:nvSpPr>
        <p:spPr>
          <a:xfrm>
            <a:off x="6017895" y="1586230"/>
            <a:ext cx="897255" cy="718820"/>
          </a:xfrm>
          <a:prstGeom prst="rect">
            <a:avLst/>
          </a:prstGeom>
          <a:noFill/>
          <a:ln w="19050">
            <a:solidFill>
              <a:srgbClr val="00B050"/>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采购不合格设备（产品）的。</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11.</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弄虚作假责任追究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60000"/>
              </a:lnSpc>
            </a:pPr>
            <a:r>
              <a:rPr lang="zh-CN" altLang="en-US" sz="2400">
                <a:solidFill>
                  <a:srgbClr val="FF9D00"/>
                </a:solidFill>
              </a:rPr>
              <a:t>弄虚</a:t>
            </a:r>
            <a:endParaRPr lang="zh-CN" altLang="en-US" sz="2400">
              <a:solidFill>
                <a:srgbClr val="FF9D00"/>
              </a:solidFill>
            </a:endParaRPr>
          </a:p>
          <a:p>
            <a:pPr algn="ctr">
              <a:lnSpc>
                <a:spcPct val="160000"/>
              </a:lnSpc>
            </a:pPr>
            <a:r>
              <a:rPr lang="zh-CN" altLang="en-US" sz="2400">
                <a:solidFill>
                  <a:srgbClr val="FF9D00"/>
                </a:solidFill>
              </a:rPr>
              <a:t>作假</a:t>
            </a:r>
            <a:endParaRPr lang="zh-CN" altLang="en-US" sz="2400">
              <a:solidFill>
                <a:srgbClr val="FF9D00"/>
              </a:solidFill>
            </a:endParaRPr>
          </a:p>
          <a:p>
            <a:pPr algn="ctr">
              <a:lnSpc>
                <a:spcPct val="160000"/>
              </a:lnSpc>
            </a:pPr>
            <a:r>
              <a:rPr lang="zh-CN" altLang="en-US" sz="2400">
                <a:solidFill>
                  <a:srgbClr val="FF9D00"/>
                </a:solidFill>
              </a:rPr>
              <a:t>责任</a:t>
            </a:r>
            <a:endParaRPr lang="zh-CN" altLang="en-US" sz="2400">
              <a:solidFill>
                <a:srgbClr val="FF9D00"/>
              </a:solidFill>
            </a:endParaRPr>
          </a:p>
          <a:p>
            <a:pPr algn="ctr">
              <a:lnSpc>
                <a:spcPct val="16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a:off x="1861820" y="1657350"/>
            <a:ext cx="635" cy="409829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1333500"/>
            <a:ext cx="7865745" cy="70675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tx1"/>
                </a:solidFill>
                <a:latin typeface="仿宋" panose="02010609060101010101" charset="-122"/>
                <a:ea typeface="仿宋" panose="02010609060101010101" charset="-122"/>
                <a:cs typeface="仿宋" panose="02010609060101010101" charset="-122"/>
                <a:sym typeface="+mn-ea"/>
              </a:rPr>
              <a:t>各类检查中，发现弄虚作假的，触犯集团公司、招贤矿业红线的按照相关规定处罚。</a:t>
            </a:r>
            <a:endParaRPr sz="16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2" name="矩形 1"/>
          <p:cNvSpPr/>
          <p:nvPr/>
        </p:nvSpPr>
        <p:spPr>
          <a:xfrm>
            <a:off x="2401570" y="5086350"/>
            <a:ext cx="7865110" cy="11957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600" b="1" dirty="0">
                <a:solidFill>
                  <a:srgbClr val="1D41D5"/>
                </a:solidFill>
                <a:latin typeface="仿宋" panose="02010609060101010101" charset="-122"/>
                <a:ea typeface="仿宋" panose="02010609060101010101" charset="-122"/>
                <a:cs typeface="仿宋" panose="02010609060101010101" charset="-122"/>
                <a:sym typeface="+mn-ea"/>
              </a:rPr>
              <a:t>现场打钻、安全监控、瓦斯抽采、重大设备检修及“一通三防”、防治水、机电和事故报告、调查、处理，干部下井及记录、统计等方面弄虚作假行为，根据追查报告认定，给予单位党政负责人除绩效工资2000-10000元。</a:t>
            </a:r>
            <a:endParaRPr lang="zh-CN" altLang="en-US" sz="16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53565" y="167640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61820" y="5737860"/>
            <a:ext cx="539115" cy="698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4" name="图片 3" descr="安全规程系生命1"/>
          <p:cNvPicPr>
            <a:picLocks noChangeAspect="1"/>
          </p:cNvPicPr>
          <p:nvPr/>
        </p:nvPicPr>
        <p:blipFill>
          <a:blip r:embed="rId2"/>
          <a:srcRect b="9397"/>
          <a:stretch>
            <a:fillRect/>
          </a:stretch>
        </p:blipFill>
        <p:spPr>
          <a:xfrm>
            <a:off x="2428240" y="2410460"/>
            <a:ext cx="7838440" cy="2355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12.</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技术管理</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技术</a:t>
            </a:r>
            <a:endParaRPr lang="zh-CN" altLang="en-US" sz="2400">
              <a:solidFill>
                <a:srgbClr val="FF9D00"/>
              </a:solidFill>
            </a:endParaRPr>
          </a:p>
          <a:p>
            <a:pPr algn="ctr">
              <a:lnSpc>
                <a:spcPct val="180000"/>
              </a:lnSpc>
            </a:pPr>
            <a:r>
              <a:rPr lang="zh-CN" altLang="en-US" sz="2400">
                <a:solidFill>
                  <a:srgbClr val="FF9D00"/>
                </a:solidFill>
              </a:rPr>
              <a:t>管理</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sp>
        <p:nvSpPr>
          <p:cNvPr id="4" name="矩形 3"/>
          <p:cNvSpPr/>
          <p:nvPr/>
        </p:nvSpPr>
        <p:spPr>
          <a:xfrm>
            <a:off x="2768600" y="3319780"/>
            <a:ext cx="597662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73555" y="3041015"/>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31" name="直接连接符 30"/>
          <p:cNvCxnSpPr/>
          <p:nvPr/>
        </p:nvCxnSpPr>
        <p:spPr>
          <a:xfrm>
            <a:off x="313563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5880735" y="2524760"/>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a:off x="7343140" y="2378075"/>
            <a:ext cx="714375" cy="990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88798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6603365" y="34690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632825" y="2914650"/>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41865" y="1932305"/>
            <a:ext cx="1945640" cy="370078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9996170" y="2305050"/>
            <a:ext cx="1630680" cy="319913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FFFF00"/>
                </a:solidFill>
                <a:latin typeface="仿宋" panose="02010609060101010101" charset="-122"/>
                <a:ea typeface="仿宋" panose="02010609060101010101" charset="-122"/>
              </a:rPr>
              <a:t>情节较轻的，给予相关责任人通报批评，并扣除绩效工资200-2000元；</a:t>
            </a:r>
            <a:r>
              <a:rPr sz="1600" b="1">
                <a:solidFill>
                  <a:srgbClr val="FF0000"/>
                </a:solidFill>
                <a:latin typeface="仿宋" panose="02010609060101010101" charset="-122"/>
                <a:ea typeface="仿宋" panose="02010609060101010101" charset="-122"/>
              </a:rPr>
              <a:t>情节严重的，给予行政警告处分；造成事故的，给予行政记过直至撤职处分。</a:t>
            </a:r>
            <a:endParaRPr sz="1600" b="1">
              <a:solidFill>
                <a:srgbClr val="FF0000"/>
              </a:solidFill>
              <a:latin typeface="仿宋" panose="02010609060101010101" charset="-122"/>
              <a:ea typeface="仿宋" panose="02010609060101010101" charset="-122"/>
            </a:endParaRPr>
          </a:p>
        </p:txBody>
      </p:sp>
      <p:pic>
        <p:nvPicPr>
          <p:cNvPr id="42" name="图片 41" descr="303b32313537343431303bb8d0ccbebac5"/>
          <p:cNvPicPr>
            <a:picLocks noChangeAspect="1"/>
          </p:cNvPicPr>
          <p:nvPr/>
        </p:nvPicPr>
        <p:blipFill>
          <a:blip r:embed="rId2"/>
          <a:stretch>
            <a:fillRect/>
          </a:stretch>
        </p:blipFill>
        <p:spPr>
          <a:xfrm>
            <a:off x="9959340" y="813435"/>
            <a:ext cx="1711325" cy="1711325"/>
          </a:xfrm>
          <a:prstGeom prst="rect">
            <a:avLst/>
          </a:prstGeom>
        </p:spPr>
      </p:pic>
      <p:sp>
        <p:nvSpPr>
          <p:cNvPr id="46" name="TextBox 29"/>
          <p:cNvSpPr txBox="1"/>
          <p:nvPr/>
        </p:nvSpPr>
        <p:spPr>
          <a:xfrm>
            <a:off x="2024380" y="1145540"/>
            <a:ext cx="1111250" cy="14001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000" b="1">
                <a:solidFill>
                  <a:srgbClr val="1D41D5"/>
                </a:solidFill>
                <a:uFillTx/>
                <a:latin typeface="仿宋" panose="02010609060101010101" charset="-122"/>
                <a:ea typeface="仿宋" panose="02010609060101010101" charset="-122"/>
              </a:rPr>
              <a:t>被安全监管监察部门或集团公司检查发现违反安全生产法律法规、规章、规范标准和集团公司有关技术管理工作规定。</a:t>
            </a:r>
            <a:endParaRPr lang="zh-CN" altLang="en-US" sz="10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47" name="TextBox 29"/>
          <p:cNvSpPr txBox="1"/>
          <p:nvPr/>
        </p:nvSpPr>
        <p:spPr>
          <a:xfrm>
            <a:off x="1865630" y="4311650"/>
            <a:ext cx="1038225"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违反作业规程、安全技术措施“集中会审”和科（区）长组织贯彻等要求。</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8" name="TextBox 29"/>
          <p:cNvSpPr txBox="1"/>
          <p:nvPr/>
        </p:nvSpPr>
        <p:spPr>
          <a:xfrm>
            <a:off x="4767580" y="1086485"/>
            <a:ext cx="1113155"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未执行总工程师、生产技术部、部门技术负责人依法依规作出的技术决策或下达的技术指令。</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49" name="TextBox 29"/>
          <p:cNvSpPr txBox="1"/>
          <p:nvPr/>
        </p:nvSpPr>
        <p:spPr>
          <a:xfrm>
            <a:off x="7637780" y="4391660"/>
            <a:ext cx="657860" cy="11182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擅自变更设计、规程、措施。</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50" name="TextBox 29"/>
          <p:cNvSpPr txBox="1"/>
          <p:nvPr/>
        </p:nvSpPr>
        <p:spPr>
          <a:xfrm>
            <a:off x="4441825" y="4330700"/>
            <a:ext cx="1250315" cy="180022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lang="zh-CN" sz="1000" b="1">
                <a:solidFill>
                  <a:srgbClr val="1D41D5"/>
                </a:solidFill>
                <a:latin typeface="仿宋" panose="02010609060101010101" charset="-122"/>
                <a:ea typeface="仿宋" panose="02010609060101010101" charset="-122"/>
              </a:rPr>
              <a:t>《</a:t>
            </a:r>
            <a:r>
              <a:rPr sz="1000" b="1">
                <a:solidFill>
                  <a:srgbClr val="1D41D5"/>
                </a:solidFill>
                <a:latin typeface="仿宋" panose="02010609060101010101" charset="-122"/>
                <a:ea typeface="仿宋" panose="02010609060101010101" charset="-122"/>
              </a:rPr>
              <a:t>作业规程》、技术安全措施编制与现场严重不符、针对性不强的，扣除责任单位行政负责人、技术负责人绩效工资各1000元；涉及到相关参与审批人员扣除绩效工资300元。</a:t>
            </a:r>
            <a:endParaRPr lang="zh-CN" altLang="en-US" sz="1000" b="1" dirty="0">
              <a:solidFill>
                <a:srgbClr val="1D41D5"/>
              </a:solidFill>
              <a:latin typeface="仿宋" panose="02010609060101010101" charset="-122"/>
              <a:ea typeface="仿宋" panose="02010609060101010101" charset="-122"/>
              <a:cs typeface="宋体" panose="02010600030101010101" pitchFamily="2" charset="-122"/>
            </a:endParaRPr>
          </a:p>
        </p:txBody>
      </p:sp>
      <p:grpSp>
        <p:nvGrpSpPr>
          <p:cNvPr id="7" name="组合 6"/>
          <p:cNvGrpSpPr/>
          <p:nvPr/>
        </p:nvGrpSpPr>
        <p:grpSpPr>
          <a:xfrm>
            <a:off x="1764030" y="2787650"/>
            <a:ext cx="1004570" cy="1219200"/>
            <a:chOff x="3279" y="4390"/>
            <a:chExt cx="1582" cy="1920"/>
          </a:xfrm>
        </p:grpSpPr>
        <p:cxnSp>
          <p:nvCxnSpPr>
            <p:cNvPr id="28" name="直接连接符 27"/>
            <p:cNvCxnSpPr/>
            <p:nvPr/>
          </p:nvCxnSpPr>
          <p:spPr>
            <a:xfrm>
              <a:off x="4861" y="5130"/>
              <a:ext cx="0" cy="48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a:off x="3279" y="4390"/>
              <a:ext cx="15" cy="192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a:off x="3279" y="4390"/>
              <a:ext cx="1581" cy="74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直接连接符 5"/>
            <p:cNvCxnSpPr/>
            <p:nvPr/>
          </p:nvCxnSpPr>
          <p:spPr>
            <a:xfrm flipV="1">
              <a:off x="3289" y="5610"/>
              <a:ext cx="1572" cy="69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grpSp>
      <p:cxnSp>
        <p:nvCxnSpPr>
          <p:cNvPr id="12" name="直接连接符 11"/>
          <p:cNvCxnSpPr/>
          <p:nvPr/>
        </p:nvCxnSpPr>
        <p:spPr>
          <a:xfrm>
            <a:off x="4230370" y="2545715"/>
            <a:ext cx="657225" cy="78105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p:cNvSpPr txBox="1"/>
          <p:nvPr/>
        </p:nvSpPr>
        <p:spPr>
          <a:xfrm>
            <a:off x="3412490" y="1126490"/>
            <a:ext cx="817880" cy="143827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200" b="1">
                <a:solidFill>
                  <a:srgbClr val="1D41D5"/>
                </a:solidFill>
                <a:latin typeface="仿宋" panose="02010609060101010101" charset="-122"/>
                <a:ea typeface="仿宋" panose="02010609060101010101" charset="-122"/>
              </a:rPr>
              <a:t>作业规程、安全技术措施关键内容、要素缺失或违反相关规定。</a:t>
            </a:r>
            <a:endParaRPr lang="zh-CN" altLang="en-US" sz="1200" b="1" dirty="0">
              <a:solidFill>
                <a:srgbClr val="1D41D5"/>
              </a:solidFill>
              <a:latin typeface="仿宋" panose="02010609060101010101" charset="-122"/>
              <a:ea typeface="仿宋" panose="02010609060101010101" charset="-122"/>
              <a:cs typeface="宋体" panose="02010600030101010101" pitchFamily="2" charset="-122"/>
            </a:endParaRPr>
          </a:p>
        </p:txBody>
      </p:sp>
      <p:cxnSp>
        <p:nvCxnSpPr>
          <p:cNvPr id="15" name="直接连接符 14"/>
          <p:cNvCxnSpPr/>
          <p:nvPr/>
        </p:nvCxnSpPr>
        <p:spPr>
          <a:xfrm flipV="1">
            <a:off x="398272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29"/>
          <p:cNvSpPr txBox="1"/>
          <p:nvPr/>
        </p:nvSpPr>
        <p:spPr>
          <a:xfrm>
            <a:off x="3282315" y="4299585"/>
            <a:ext cx="700405"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图纸、技术文件等资料缺失、内容错误等。</a:t>
            </a:r>
            <a:endParaRPr lang="zh-CN" altLang="en-US" sz="1400" b="1" dirty="0">
              <a:solidFill>
                <a:srgbClr val="1D41D5"/>
              </a:solidFill>
              <a:latin typeface="仿宋" panose="02010609060101010101" charset="-122"/>
              <a:ea typeface="仿宋" panose="02010609060101010101" charset="-122"/>
              <a:cs typeface="宋体" panose="02010600030101010101" pitchFamily="2" charset="-122"/>
            </a:endParaRPr>
          </a:p>
        </p:txBody>
      </p:sp>
      <p:sp>
        <p:nvSpPr>
          <p:cNvPr id="100" name="文本框 99"/>
          <p:cNvSpPr txBox="1"/>
          <p:nvPr/>
        </p:nvSpPr>
        <p:spPr>
          <a:xfrm>
            <a:off x="6428105" y="1086485"/>
            <a:ext cx="2085340" cy="1291590"/>
          </a:xfrm>
          <a:prstGeom prst="rect">
            <a:avLst/>
          </a:prstGeom>
          <a:noFill/>
          <a:ln w="9525">
            <a:solidFill>
              <a:srgbClr val="1D41D5"/>
            </a:solidFill>
          </a:ln>
        </p:spPr>
        <p:txBody>
          <a:bodyPr wrap="square">
            <a:spAutoFit/>
          </a:bodyPr>
          <a:p>
            <a:pPr algn="just" fontAlgn="base">
              <a:lnSpc>
                <a:spcPct val="130000"/>
              </a:lnSpc>
              <a:spcBef>
                <a:spcPts val="0"/>
              </a:spcBef>
              <a:spcAft>
                <a:spcPts val="0"/>
              </a:spcAft>
              <a:buClrTx/>
              <a:buSzTx/>
              <a:buFontTx/>
            </a:pPr>
            <a:r>
              <a:rPr sz="1000" b="1">
                <a:solidFill>
                  <a:srgbClr val="1D41D5"/>
                </a:solidFill>
                <a:latin typeface="仿宋" panose="02010609060101010101" charset="-122"/>
                <a:ea typeface="仿宋" panose="02010609060101010101" charset="-122"/>
              </a:rPr>
              <a:t>采掘工作面情况发生变化时，不及时修改作业规程或补充技术安全措施的，扣除责任单位行政负责人、技术负责人各绩效工资1000元，相关职能科室负责人扣除绩效工资500元。</a:t>
            </a:r>
            <a:endParaRPr sz="1000" b="1">
              <a:solidFill>
                <a:srgbClr val="1D41D5"/>
              </a:solidFill>
              <a:latin typeface="仿宋" panose="02010609060101010101" charset="-122"/>
              <a:ea typeface="仿宋" panose="02010609060101010101" charset="-122"/>
            </a:endParaRPr>
          </a:p>
        </p:txBody>
      </p:sp>
      <p:sp>
        <p:nvSpPr>
          <p:cNvPr id="18" name="文本框 17"/>
          <p:cNvSpPr txBox="1"/>
          <p:nvPr/>
        </p:nvSpPr>
        <p:spPr>
          <a:xfrm>
            <a:off x="6056630" y="4330700"/>
            <a:ext cx="1057275" cy="1753235"/>
          </a:xfrm>
          <a:prstGeom prst="rect">
            <a:avLst/>
          </a:prstGeom>
          <a:noFill/>
          <a:ln w="9525">
            <a:solidFill>
              <a:srgbClr val="1D41D5"/>
            </a:solidFill>
          </a:ln>
        </p:spPr>
        <p:txBody>
          <a:bodyPr wrap="square">
            <a:spAutoFit/>
          </a:bodyPr>
          <a:p>
            <a:pPr indent="0"/>
            <a:r>
              <a:rPr sz="1200" b="1">
                <a:solidFill>
                  <a:srgbClr val="1D41D5"/>
                </a:solidFill>
                <a:latin typeface="仿宋" panose="02010609060101010101" charset="-122"/>
                <a:ea typeface="仿宋" panose="02010609060101010101" charset="-122"/>
              </a:rPr>
              <a:t>凡单项工程、零星工程无措施组织施工的，扣除责任单位行政负责人、技术负责人绩效工资1000元。</a:t>
            </a:r>
            <a:endParaRPr sz="1200" b="1">
              <a:solidFill>
                <a:srgbClr val="1D41D5"/>
              </a:solidFill>
              <a:latin typeface="仿宋" panose="02010609060101010101" charset="-122"/>
              <a:ea typeface="仿宋" panose="02010609060101010101" charset="-122"/>
            </a:endParaRPr>
          </a:p>
        </p:txBody>
      </p:sp>
      <p:cxnSp>
        <p:nvCxnSpPr>
          <p:cNvPr id="19" name="直接连接符 18"/>
          <p:cNvCxnSpPr/>
          <p:nvPr/>
        </p:nvCxnSpPr>
        <p:spPr>
          <a:xfrm flipV="1">
            <a:off x="501586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7938135" y="3458210"/>
            <a:ext cx="695325" cy="9334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13.</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安全培训</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60000"/>
              </a:lnSpc>
            </a:pPr>
            <a:r>
              <a:rPr lang="zh-CN" altLang="en-US" sz="2400">
                <a:solidFill>
                  <a:srgbClr val="FF9D00"/>
                </a:solidFill>
              </a:rPr>
              <a:t>安全</a:t>
            </a:r>
            <a:endParaRPr lang="zh-CN" altLang="en-US" sz="2400">
              <a:solidFill>
                <a:srgbClr val="FF9D00"/>
              </a:solidFill>
            </a:endParaRPr>
          </a:p>
          <a:p>
            <a:pPr algn="ctr">
              <a:lnSpc>
                <a:spcPct val="160000"/>
              </a:lnSpc>
            </a:pPr>
            <a:r>
              <a:rPr lang="zh-CN" altLang="en-US" sz="2400">
                <a:solidFill>
                  <a:srgbClr val="FF9D00"/>
                </a:solidFill>
              </a:rPr>
              <a:t>培训</a:t>
            </a:r>
            <a:endParaRPr lang="zh-CN" altLang="en-US" sz="2400">
              <a:solidFill>
                <a:srgbClr val="FF9D00"/>
              </a:solidFill>
            </a:endParaRPr>
          </a:p>
          <a:p>
            <a:pPr algn="ctr">
              <a:lnSpc>
                <a:spcPct val="160000"/>
              </a:lnSpc>
            </a:pPr>
            <a:r>
              <a:rPr lang="zh-CN" altLang="en-US" sz="2400">
                <a:solidFill>
                  <a:srgbClr val="FF9D00"/>
                </a:solidFill>
              </a:rPr>
              <a:t>责任</a:t>
            </a:r>
            <a:endParaRPr lang="zh-CN" altLang="en-US" sz="2400">
              <a:solidFill>
                <a:srgbClr val="FF9D00"/>
              </a:solidFill>
            </a:endParaRPr>
          </a:p>
          <a:p>
            <a:pPr algn="ctr">
              <a:lnSpc>
                <a:spcPct val="16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9120" y="2276475"/>
            <a:ext cx="12700" cy="282956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2072640"/>
            <a:ext cx="4178935" cy="44894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未按规定制定、上报、落实安全培训计划；</a:t>
            </a:r>
            <a:endPar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sp>
        <p:nvSpPr>
          <p:cNvPr id="2" name="矩形 1"/>
          <p:cNvSpPr/>
          <p:nvPr/>
        </p:nvSpPr>
        <p:spPr>
          <a:xfrm>
            <a:off x="2400935" y="4836795"/>
            <a:ext cx="7865110" cy="5003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未按照安全培训要求组织开展专项培训、素质提升等安全培训及监督检查相关工作</a:t>
            </a:r>
            <a:r>
              <a:rPr lang="zh-CN"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a:t>
            </a:r>
            <a:endParaRPr lang="zh-CN"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1185" y="229616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61185" y="5086350"/>
            <a:ext cx="540385" cy="12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09190" y="3323590"/>
            <a:ext cx="4565015" cy="52324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rPr>
              <a:t>未按规定落实安全培训人、财、物及时间保障；</a:t>
            </a:r>
            <a:endParaRPr sz="1600" b="1" dirty="0">
              <a:solidFill>
                <a:schemeClr val="accent4">
                  <a:lumMod val="50000"/>
                </a:schemeClr>
              </a:solidFill>
              <a:latin typeface="仿宋" panose="02010609060101010101" charset="-122"/>
              <a:ea typeface="仿宋" panose="02010609060101010101" charset="-122"/>
              <a:cs typeface="仿宋" panose="02010609060101010101" charset="-122"/>
              <a:sym typeface="+mn-ea"/>
            </a:endParaRPr>
          </a:p>
        </p:txBody>
      </p:sp>
      <p:cxnSp>
        <p:nvCxnSpPr>
          <p:cNvPr id="4" name="直接连接符 3"/>
          <p:cNvCxnSpPr/>
          <p:nvPr/>
        </p:nvCxnSpPr>
        <p:spPr>
          <a:xfrm flipH="1">
            <a:off x="1849120" y="3590925"/>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图片 5" descr="培训1"/>
          <p:cNvPicPr>
            <a:picLocks noChangeAspect="1"/>
          </p:cNvPicPr>
          <p:nvPr/>
        </p:nvPicPr>
        <p:blipFill>
          <a:blip r:embed="rId2"/>
          <a:stretch>
            <a:fillRect/>
          </a:stretch>
        </p:blipFill>
        <p:spPr>
          <a:xfrm>
            <a:off x="7063105" y="1620520"/>
            <a:ext cx="4981575" cy="2802890"/>
          </a:xfrm>
          <a:prstGeom prst="rect">
            <a:avLst/>
          </a:prstGeom>
        </p:spPr>
      </p:pic>
      <p:pic>
        <p:nvPicPr>
          <p:cNvPr id="10244" name="Picture 2"/>
          <p:cNvPicPr>
            <a:picLocks noChangeAspect="1" noChangeArrowheads="1"/>
          </p:cNvPicPr>
          <p:nvPr/>
        </p:nvPicPr>
        <p:blipFill>
          <a:blip r:embed="rId3">
            <a:extLst>
              <a:ext uri="{28A0092B-C50C-407E-A947-70E740481C1C}">
                <a14:useLocalDpi xmlns:a14="http://schemas.microsoft.com/office/drawing/2010/main" val="0"/>
              </a:ext>
            </a:extLst>
          </a:blip>
          <a:srcRect r="83083"/>
          <a:stretch>
            <a:fillRect/>
          </a:stretch>
        </p:blipFill>
        <p:spPr bwMode="auto">
          <a:xfrm>
            <a:off x="7079615" y="1637665"/>
            <a:ext cx="681990" cy="60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14.</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失职问责和处罚</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grpSp>
        <p:nvGrpSpPr>
          <p:cNvPr id="2" name="组合 1"/>
          <p:cNvGrpSpPr/>
          <p:nvPr/>
        </p:nvGrpSpPr>
        <p:grpSpPr>
          <a:xfrm>
            <a:off x="0" y="338455"/>
            <a:ext cx="12192000" cy="6519545"/>
            <a:chOff x="0" y="533"/>
            <a:chExt cx="19200" cy="10267"/>
          </a:xfrm>
        </p:grpSpPr>
        <p:sp>
          <p:nvSpPr>
            <p:cNvPr id="8" name="object 2"/>
            <p:cNvSpPr/>
            <p:nvPr/>
          </p:nvSpPr>
          <p:spPr>
            <a:xfrm>
              <a:off x="0" y="10126"/>
              <a:ext cx="19200" cy="67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533"/>
              <a:ext cx="5236" cy="748"/>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5236" y="533"/>
              <a:ext cx="924" cy="773"/>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1340"/>
              <a:ext cx="192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gr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失职</a:t>
            </a:r>
            <a:endParaRPr lang="zh-CN" altLang="en-US" sz="2400">
              <a:solidFill>
                <a:srgbClr val="FF9D00"/>
              </a:solidFill>
            </a:endParaRPr>
          </a:p>
          <a:p>
            <a:pPr algn="ctr">
              <a:lnSpc>
                <a:spcPct val="180000"/>
              </a:lnSpc>
            </a:pPr>
            <a:r>
              <a:rPr lang="zh-CN" altLang="en-US" sz="2400">
                <a:solidFill>
                  <a:srgbClr val="FF9D00"/>
                </a:solidFill>
              </a:rPr>
              <a:t>问责</a:t>
            </a:r>
            <a:endParaRPr lang="zh-CN" altLang="en-US" sz="2400">
              <a:solidFill>
                <a:srgbClr val="FF9D00"/>
              </a:solidFill>
            </a:endParaRPr>
          </a:p>
          <a:p>
            <a:pPr algn="ctr">
              <a:lnSpc>
                <a:spcPct val="180000"/>
              </a:lnSpc>
            </a:pPr>
            <a:endParaRPr lang="zh-CN" altLang="en-US" sz="2400">
              <a:solidFill>
                <a:srgbClr val="FF9D00"/>
              </a:solidFill>
            </a:endParaRPr>
          </a:p>
        </p:txBody>
      </p:sp>
      <p:sp>
        <p:nvSpPr>
          <p:cNvPr id="4" name="矩形 3"/>
          <p:cNvSpPr/>
          <p:nvPr/>
        </p:nvSpPr>
        <p:spPr>
          <a:xfrm>
            <a:off x="2768600" y="3319780"/>
            <a:ext cx="5976620" cy="1619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1773555" y="3041015"/>
            <a:ext cx="800100" cy="737235"/>
          </a:xfrm>
          <a:prstGeom prst="rect">
            <a:avLst/>
          </a:prstGeom>
          <a:noFill/>
        </p:spPr>
        <p:txBody>
          <a:bodyPr wrap="square" rtlCol="0" anchor="t">
            <a:spAutoFit/>
          </a:bodyPr>
          <a:p>
            <a:r>
              <a:rPr lang="zh-CN" altLang="en-US" sz="1400"/>
              <a:t>存在以下情形之一</a:t>
            </a:r>
            <a:endParaRPr lang="zh-CN" altLang="en-US" sz="1400"/>
          </a:p>
        </p:txBody>
      </p:sp>
      <p:cxnSp>
        <p:nvCxnSpPr>
          <p:cNvPr id="31" name="直接连接符 30"/>
          <p:cNvCxnSpPr/>
          <p:nvPr/>
        </p:nvCxnSpPr>
        <p:spPr>
          <a:xfrm>
            <a:off x="3135630" y="2538730"/>
            <a:ext cx="657225" cy="7810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6090285" y="2557145"/>
            <a:ext cx="695325" cy="9334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接连接符 33"/>
          <p:cNvCxnSpPr>
            <a:stCxn id="100" idx="2"/>
          </p:cNvCxnSpPr>
          <p:nvPr/>
        </p:nvCxnSpPr>
        <p:spPr>
          <a:xfrm>
            <a:off x="7612380" y="2538730"/>
            <a:ext cx="749300" cy="8858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2887980" y="3478530"/>
            <a:ext cx="904875" cy="833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745680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
        <p:nvSpPr>
          <p:cNvPr id="38" name="等腰三角形 37"/>
          <p:cNvSpPr/>
          <p:nvPr/>
        </p:nvSpPr>
        <p:spPr>
          <a:xfrm rot="5400000">
            <a:off x="8632825" y="2914650"/>
            <a:ext cx="1259840" cy="102933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圆角矩形 39"/>
          <p:cNvSpPr/>
          <p:nvPr/>
        </p:nvSpPr>
        <p:spPr>
          <a:xfrm>
            <a:off x="9841865" y="1932305"/>
            <a:ext cx="1945640" cy="370078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41" name="TextBox 29"/>
          <p:cNvSpPr txBox="1"/>
          <p:nvPr/>
        </p:nvSpPr>
        <p:spPr>
          <a:xfrm>
            <a:off x="9996170" y="2305050"/>
            <a:ext cx="1630680" cy="3199130"/>
          </a:xfrm>
          <a:prstGeom prst="rect">
            <a:avLst/>
          </a:prstGeom>
          <a:noFill/>
        </p:spPr>
        <p:txBody>
          <a:bodyPr wrap="square" lIns="0" tIns="0" rIns="0" bIns="0" rtlCol="0">
            <a:spAutoFit/>
          </a:bodyPr>
          <a:p>
            <a:pPr indent="304800" algn="just" fontAlgn="base">
              <a:lnSpc>
                <a:spcPct val="130000"/>
              </a:lnSpc>
              <a:spcBef>
                <a:spcPts val="0"/>
              </a:spcBef>
              <a:spcAft>
                <a:spcPts val="0"/>
              </a:spcAft>
            </a:pPr>
            <a:r>
              <a:rPr sz="1600" b="1">
                <a:solidFill>
                  <a:srgbClr val="1D41D5"/>
                </a:solidFill>
                <a:latin typeface="仿宋" panose="02010609060101010101" charset="-122"/>
                <a:ea typeface="仿宋" panose="02010609060101010101" charset="-122"/>
              </a:rPr>
              <a:t>视情节轻重，给予责任单位管理人员500元～3000元罚款</a:t>
            </a:r>
            <a:r>
              <a:rPr sz="1600" b="1">
                <a:latin typeface="仿宋" panose="02010609060101010101" charset="-122"/>
                <a:ea typeface="仿宋" panose="02010609060101010101" charset="-122"/>
              </a:rPr>
              <a:t>；</a:t>
            </a:r>
            <a:r>
              <a:rPr sz="1600" b="1">
                <a:solidFill>
                  <a:srgbClr val="FF0000"/>
                </a:solidFill>
                <a:latin typeface="仿宋" panose="02010609060101010101" charset="-122"/>
                <a:ea typeface="仿宋" panose="02010609060101010101" charset="-122"/>
              </a:rPr>
              <a:t>同时，对于情节较重的，由矿领导对相关责任人员进行警示约谈，直至给予行政警告及以上处分</a:t>
            </a:r>
            <a:r>
              <a:rPr lang="zh-CN" sz="1600" b="1">
                <a:solidFill>
                  <a:srgbClr val="FF0000"/>
                </a:solidFill>
                <a:latin typeface="仿宋" panose="02010609060101010101" charset="-122"/>
                <a:ea typeface="仿宋" panose="02010609060101010101" charset="-122"/>
              </a:rPr>
              <a:t>。</a:t>
            </a:r>
            <a:endParaRPr lang="zh-CN" sz="1600" b="1">
              <a:solidFill>
                <a:srgbClr val="FF0000"/>
              </a:solidFill>
              <a:latin typeface="仿宋" panose="02010609060101010101" charset="-122"/>
              <a:ea typeface="仿宋" panose="02010609060101010101" charset="-122"/>
            </a:endParaRPr>
          </a:p>
        </p:txBody>
      </p:sp>
      <p:pic>
        <p:nvPicPr>
          <p:cNvPr id="42" name="图片 41" descr="303b32313537343431303bb8d0ccbebac5"/>
          <p:cNvPicPr>
            <a:picLocks noChangeAspect="1"/>
          </p:cNvPicPr>
          <p:nvPr/>
        </p:nvPicPr>
        <p:blipFill>
          <a:blip r:embed="rId2"/>
          <a:stretch>
            <a:fillRect/>
          </a:stretch>
        </p:blipFill>
        <p:spPr>
          <a:xfrm>
            <a:off x="9959340" y="813435"/>
            <a:ext cx="1711325" cy="1711325"/>
          </a:xfrm>
          <a:prstGeom prst="rect">
            <a:avLst/>
          </a:prstGeom>
        </p:spPr>
      </p:pic>
      <p:sp>
        <p:nvSpPr>
          <p:cNvPr id="46" name="TextBox 29"/>
          <p:cNvSpPr txBox="1"/>
          <p:nvPr/>
        </p:nvSpPr>
        <p:spPr>
          <a:xfrm>
            <a:off x="2493645" y="1129030"/>
            <a:ext cx="1299210"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rPr>
              <a:t>落实上级和矿有关安全生产工作的决策部署不力，影响安全生产工作的。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47" name="TextBox 29"/>
          <p:cNvSpPr txBox="1"/>
          <p:nvPr/>
        </p:nvSpPr>
        <p:spPr>
          <a:xfrm>
            <a:off x="4099560" y="1141095"/>
            <a:ext cx="1165860"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安全设施不完好或现场不具备安全生产条件强行安排组织生产的。</a:t>
            </a:r>
            <a:endParaRPr sz="1400" b="1">
              <a:solidFill>
                <a:srgbClr val="1D41D5"/>
              </a:solidFill>
              <a:latin typeface="仿宋" panose="02010609060101010101" charset="-122"/>
              <a:ea typeface="仿宋" panose="02010609060101010101" charset="-122"/>
            </a:endParaRPr>
          </a:p>
        </p:txBody>
      </p:sp>
      <p:sp>
        <p:nvSpPr>
          <p:cNvPr id="48" name="TextBox 29"/>
          <p:cNvSpPr txBox="1"/>
          <p:nvPr/>
        </p:nvSpPr>
        <p:spPr>
          <a:xfrm>
            <a:off x="5596890" y="1159510"/>
            <a:ext cx="998220"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出现重大事故隐患或同类隐患及问题反复出现的。</a:t>
            </a:r>
            <a:endParaRPr sz="1400" b="1">
              <a:solidFill>
                <a:srgbClr val="1D41D5"/>
              </a:solidFill>
              <a:latin typeface="仿宋" panose="02010609060101010101" charset="-122"/>
              <a:ea typeface="仿宋" panose="02010609060101010101" charset="-122"/>
            </a:endParaRPr>
          </a:p>
        </p:txBody>
      </p:sp>
      <p:sp>
        <p:nvSpPr>
          <p:cNvPr id="50" name="TextBox 29"/>
          <p:cNvSpPr txBox="1"/>
          <p:nvPr/>
        </p:nvSpPr>
        <p:spPr>
          <a:xfrm>
            <a:off x="3911600" y="4311650"/>
            <a:ext cx="988695" cy="13976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变化管理不到位，未采取措施或措施落实不力的。</a:t>
            </a:r>
            <a:endParaRPr sz="1400" b="1">
              <a:solidFill>
                <a:srgbClr val="1D41D5"/>
              </a:solidFill>
              <a:latin typeface="仿宋" panose="02010609060101010101" charset="-122"/>
              <a:ea typeface="仿宋" panose="02010609060101010101" charset="-122"/>
            </a:endParaRPr>
          </a:p>
        </p:txBody>
      </p:sp>
      <p:grpSp>
        <p:nvGrpSpPr>
          <p:cNvPr id="7" name="组合 6"/>
          <p:cNvGrpSpPr/>
          <p:nvPr/>
        </p:nvGrpSpPr>
        <p:grpSpPr>
          <a:xfrm>
            <a:off x="1764030" y="2787650"/>
            <a:ext cx="1004570" cy="1219200"/>
            <a:chOff x="3279" y="4390"/>
            <a:chExt cx="1582" cy="1920"/>
          </a:xfrm>
        </p:grpSpPr>
        <p:cxnSp>
          <p:nvCxnSpPr>
            <p:cNvPr id="28" name="直接连接符 27"/>
            <p:cNvCxnSpPr/>
            <p:nvPr/>
          </p:nvCxnSpPr>
          <p:spPr>
            <a:xfrm>
              <a:off x="4861" y="5130"/>
              <a:ext cx="0" cy="480"/>
            </a:xfrm>
            <a:prstGeom prst="line">
              <a:avLst/>
            </a:prstGeom>
            <a:ln w="34925"/>
          </p:spPr>
          <p:style>
            <a:lnRef idx="3">
              <a:schemeClr val="accent5"/>
            </a:lnRef>
            <a:fillRef idx="0">
              <a:schemeClr val="accent5"/>
            </a:fillRef>
            <a:effectRef idx="2">
              <a:schemeClr val="accent5"/>
            </a:effectRef>
            <a:fontRef idx="minor">
              <a:schemeClr val="tx1"/>
            </a:fontRef>
          </p:style>
        </p:cxnSp>
        <p:cxnSp>
          <p:nvCxnSpPr>
            <p:cNvPr id="3" name="直接连接符 2"/>
            <p:cNvCxnSpPr/>
            <p:nvPr/>
          </p:nvCxnSpPr>
          <p:spPr>
            <a:xfrm>
              <a:off x="3279" y="4390"/>
              <a:ext cx="15" cy="1920"/>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5" name="直接连接符 4"/>
            <p:cNvCxnSpPr/>
            <p:nvPr/>
          </p:nvCxnSpPr>
          <p:spPr>
            <a:xfrm>
              <a:off x="3279" y="4390"/>
              <a:ext cx="1581" cy="74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cxnSp>
          <p:nvCxnSpPr>
            <p:cNvPr id="6" name="直接连接符 5"/>
            <p:cNvCxnSpPr/>
            <p:nvPr/>
          </p:nvCxnSpPr>
          <p:spPr>
            <a:xfrm flipV="1">
              <a:off x="3289" y="5610"/>
              <a:ext cx="1572" cy="694"/>
            </a:xfrm>
            <a:prstGeom prst="line">
              <a:avLst/>
            </a:prstGeom>
            <a:ln w="34925">
              <a:solidFill>
                <a:schemeClr val="accent1">
                  <a:lumMod val="75000"/>
                </a:schemeClr>
              </a:solidFill>
            </a:ln>
          </p:spPr>
          <p:style>
            <a:lnRef idx="3">
              <a:schemeClr val="accent5"/>
            </a:lnRef>
            <a:fillRef idx="0">
              <a:schemeClr val="accent5"/>
            </a:fillRef>
            <a:effectRef idx="2">
              <a:schemeClr val="accent5"/>
            </a:effectRef>
            <a:fontRef idx="minor">
              <a:schemeClr val="tx1"/>
            </a:fontRef>
          </p:style>
        </p:cxnSp>
      </p:grpSp>
      <p:cxnSp>
        <p:nvCxnSpPr>
          <p:cNvPr id="12" name="直接连接符 11"/>
          <p:cNvCxnSpPr/>
          <p:nvPr/>
        </p:nvCxnSpPr>
        <p:spPr>
          <a:xfrm>
            <a:off x="4665345" y="2557145"/>
            <a:ext cx="640715" cy="829945"/>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29"/>
          <p:cNvSpPr txBox="1"/>
          <p:nvPr/>
        </p:nvSpPr>
        <p:spPr>
          <a:xfrm>
            <a:off x="6701155" y="4333875"/>
            <a:ext cx="1565275"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安全生产管理制度、安全生产责任制落实不到位或其他方面履职尽责不到位，可能导致发生事故的。</a:t>
            </a:r>
            <a:endParaRPr sz="1400" b="1">
              <a:solidFill>
                <a:srgbClr val="1D41D5"/>
              </a:solidFill>
              <a:latin typeface="仿宋" panose="02010609060101010101" charset="-122"/>
              <a:ea typeface="仿宋" panose="02010609060101010101" charset="-122"/>
            </a:endParaRPr>
          </a:p>
        </p:txBody>
      </p:sp>
      <p:cxnSp>
        <p:nvCxnSpPr>
          <p:cNvPr id="15" name="直接连接符 14"/>
          <p:cNvCxnSpPr/>
          <p:nvPr/>
        </p:nvCxnSpPr>
        <p:spPr>
          <a:xfrm flipV="1">
            <a:off x="4360545" y="3488055"/>
            <a:ext cx="904875" cy="833120"/>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29"/>
          <p:cNvSpPr txBox="1"/>
          <p:nvPr/>
        </p:nvSpPr>
        <p:spPr>
          <a:xfrm>
            <a:off x="2406015" y="4311650"/>
            <a:ext cx="1004570" cy="1677035"/>
          </a:xfrm>
          <a:prstGeom prst="rect">
            <a:avLst/>
          </a:prstGeom>
          <a:noFill/>
          <a:ln>
            <a:solidFill>
              <a:srgbClr val="1D41D5"/>
            </a:solidFill>
          </a:ln>
        </p:spPr>
        <p:txBody>
          <a:bodyPr wrap="square" lIns="0" tIns="0" rIns="0" bIns="0" rtlCol="0">
            <a:spAutoFit/>
          </a:bodyPr>
          <a:p>
            <a:pPr indent="0" algn="just" fontAlgn="base">
              <a:lnSpc>
                <a:spcPct val="130000"/>
              </a:lnSpc>
              <a:spcBef>
                <a:spcPts val="0"/>
              </a:spcBef>
              <a:spcAft>
                <a:spcPts val="0"/>
              </a:spcAft>
            </a:pPr>
            <a:r>
              <a:rPr sz="1400" b="1">
                <a:solidFill>
                  <a:srgbClr val="1D41D5"/>
                </a:solidFill>
                <a:latin typeface="仿宋" panose="02010609060101010101" charset="-122"/>
                <a:ea typeface="仿宋" panose="02010609060101010101" charset="-122"/>
              </a:rPr>
              <a:t>关键环节或危险性较大的工作未安排专门管理人员现场指挥的。</a:t>
            </a:r>
            <a:endParaRPr sz="1400" b="1">
              <a:solidFill>
                <a:srgbClr val="1D41D5"/>
              </a:solidFill>
              <a:latin typeface="仿宋" panose="02010609060101010101" charset="-122"/>
              <a:ea typeface="仿宋" panose="02010609060101010101" charset="-122"/>
            </a:endParaRPr>
          </a:p>
        </p:txBody>
      </p:sp>
      <p:sp>
        <p:nvSpPr>
          <p:cNvPr id="100" name="文本框 99"/>
          <p:cNvSpPr txBox="1"/>
          <p:nvPr/>
        </p:nvSpPr>
        <p:spPr>
          <a:xfrm>
            <a:off x="7038340" y="1049655"/>
            <a:ext cx="1147445" cy="1489075"/>
          </a:xfrm>
          <a:prstGeom prst="rect">
            <a:avLst/>
          </a:prstGeom>
          <a:noFill/>
          <a:ln w="9525">
            <a:solidFill>
              <a:srgbClr val="1D41D5"/>
            </a:solidFill>
          </a:ln>
        </p:spPr>
        <p:txBody>
          <a:bodyPr wrap="square">
            <a:spAutoFit/>
          </a:bodyPr>
          <a:p>
            <a:pPr algn="just" fontAlgn="base">
              <a:lnSpc>
                <a:spcPct val="130000"/>
              </a:lnSpc>
              <a:spcBef>
                <a:spcPts val="0"/>
              </a:spcBef>
              <a:spcAft>
                <a:spcPts val="0"/>
              </a:spcAft>
              <a:buClrTx/>
              <a:buSzTx/>
              <a:buFontTx/>
            </a:pPr>
            <a:r>
              <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rPr>
              <a:t>连续发生微伤、轻伤、三级非人身等零星事故的。</a:t>
            </a:r>
            <a:endParaRPr lang="zh-CN" altLang="en-US" sz="1400" b="1" dirty="0">
              <a:solidFill>
                <a:srgbClr val="1D41D5"/>
              </a:solidFill>
              <a:uFillTx/>
              <a:latin typeface="仿宋" panose="02010609060101010101" charset="-122"/>
              <a:ea typeface="仿宋" panose="02010609060101010101" charset="-122"/>
              <a:cs typeface="宋体" panose="02010600030101010101" pitchFamily="2" charset="-122"/>
            </a:endParaRPr>
          </a:p>
        </p:txBody>
      </p:sp>
      <p:sp>
        <p:nvSpPr>
          <p:cNvPr id="18" name="文本框 17"/>
          <p:cNvSpPr txBox="1"/>
          <p:nvPr/>
        </p:nvSpPr>
        <p:spPr>
          <a:xfrm>
            <a:off x="5306060" y="4335780"/>
            <a:ext cx="1057275" cy="1168400"/>
          </a:xfrm>
          <a:prstGeom prst="rect">
            <a:avLst/>
          </a:prstGeom>
          <a:noFill/>
          <a:ln w="9525">
            <a:solidFill>
              <a:srgbClr val="1D41D5"/>
            </a:solidFill>
          </a:ln>
        </p:spPr>
        <p:txBody>
          <a:bodyPr wrap="square">
            <a:spAutoFit/>
          </a:bodyPr>
          <a:p>
            <a:pPr indent="0"/>
            <a:r>
              <a:rPr sz="1400" b="1">
                <a:solidFill>
                  <a:srgbClr val="1D41D5"/>
                </a:solidFill>
                <a:latin typeface="仿宋" panose="02010609060101010101" charset="-122"/>
                <a:ea typeface="仿宋" panose="02010609060101010101" charset="-122"/>
              </a:rPr>
              <a:t>经矿研究认定其他应当问责和处罚的情形。</a:t>
            </a:r>
            <a:endParaRPr sz="1400" b="1">
              <a:solidFill>
                <a:srgbClr val="1D41D5"/>
              </a:solidFill>
              <a:latin typeface="仿宋" panose="02010609060101010101" charset="-122"/>
              <a:ea typeface="仿宋" panose="02010609060101010101" charset="-122"/>
            </a:endParaRPr>
          </a:p>
        </p:txBody>
      </p:sp>
      <p:cxnSp>
        <p:nvCxnSpPr>
          <p:cNvPr id="19" name="直接连接符 18"/>
          <p:cNvCxnSpPr/>
          <p:nvPr/>
        </p:nvCxnSpPr>
        <p:spPr>
          <a:xfrm flipV="1">
            <a:off x="5833745" y="3481705"/>
            <a:ext cx="809625" cy="85217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瓦斯超限事故</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瓦斯</a:t>
            </a:r>
            <a:endParaRPr lang="zh-CN" altLang="en-US" sz="2400">
              <a:solidFill>
                <a:srgbClr val="FF9D00"/>
              </a:solidFill>
            </a:endParaRPr>
          </a:p>
          <a:p>
            <a:pPr algn="ctr">
              <a:lnSpc>
                <a:spcPct val="180000"/>
              </a:lnSpc>
            </a:pPr>
            <a:r>
              <a:rPr lang="zh-CN" altLang="en-US" sz="2400">
                <a:solidFill>
                  <a:srgbClr val="FF9D00"/>
                </a:solidFill>
              </a:rPr>
              <a:t>超限</a:t>
            </a:r>
            <a:endParaRPr lang="zh-CN" altLang="en-US" sz="2400">
              <a:solidFill>
                <a:srgbClr val="FF9D00"/>
              </a:solidFill>
            </a:endParaRPr>
          </a:p>
          <a:p>
            <a:pPr algn="ctr">
              <a:lnSpc>
                <a:spcPct val="180000"/>
              </a:lnSpc>
            </a:pPr>
            <a:r>
              <a:rPr lang="zh-CN" altLang="en-US" sz="2400">
                <a:solidFill>
                  <a:srgbClr val="FF9D00"/>
                </a:solidFill>
              </a:rPr>
              <a:t>事故</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4200" y="1604010"/>
            <a:ext cx="3175" cy="366331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4905" y="1117600"/>
            <a:ext cx="8484870" cy="101346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rgbClr val="C00000"/>
                </a:solidFill>
                <a:latin typeface="仿宋" panose="02010609060101010101" charset="-122"/>
                <a:ea typeface="仿宋" panose="02010609060101010101" charset="-122"/>
                <a:cs typeface="仿宋" panose="02010609060101010101" charset="-122"/>
                <a:sym typeface="+mn-ea"/>
              </a:rPr>
              <a:t>发生瓦斯超限浓度达3%及以上（打钻喷孔除外），根据责任认定给予责任单位党政负责人降级处分、行政记大过处分，各扣除绩效工资10000元；</a:t>
            </a:r>
            <a:endParaRPr sz="1300" b="1" dirty="0">
              <a:solidFill>
                <a:srgbClr val="C00000"/>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300" b="1" dirty="0">
                <a:solidFill>
                  <a:srgbClr val="C00000"/>
                </a:solidFill>
                <a:latin typeface="仿宋" panose="02010609060101010101" charset="-122"/>
                <a:ea typeface="仿宋" panose="02010609060101010101" charset="-122"/>
                <a:cs typeface="仿宋" panose="02010609060101010101" charset="-122"/>
                <a:sym typeface="+mn-ea"/>
              </a:rPr>
              <a:t>分管负责人、现场跟班人员、班队长撤职处分，并各扣除绩效工资10000元；同时扣除直接责任人绩效工资10000元，并进“三违”学习班学习。</a:t>
            </a:r>
            <a:endParaRPr sz="1300" b="1" dirty="0">
              <a:solidFill>
                <a:srgbClr val="C00000"/>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97125" y="4662170"/>
            <a:ext cx="8500110" cy="120269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70000"/>
              </a:lnSpc>
              <a:spcBef>
                <a:spcPts val="0"/>
              </a:spcBef>
              <a:spcAft>
                <a:spcPts val="0"/>
              </a:spcAft>
              <a:buClrTx/>
              <a:buSzTx/>
              <a:buNone/>
              <a:tabLst>
                <a:tab pos="8521700" algn="r"/>
              </a:tabLst>
            </a:pPr>
            <a:r>
              <a:rPr sz="1400" b="1" dirty="0">
                <a:solidFill>
                  <a:schemeClr val="tx1"/>
                </a:solidFill>
                <a:latin typeface="仿宋" panose="02010609060101010101" charset="-122"/>
                <a:ea typeface="仿宋" panose="02010609060101010101" charset="-122"/>
                <a:cs typeface="仿宋" panose="02010609060101010101" charset="-122"/>
                <a:sym typeface="+mn-ea"/>
              </a:rPr>
              <a:t>发生瓦斯越警（1.0%≤T1＜1.5%，0.8%≤T2＜1.0%）事故，责任单位党政负责人各扣除绩效工资1000元；</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70000"/>
              </a:lnSpc>
              <a:spcBef>
                <a:spcPts val="0"/>
              </a:spcBef>
              <a:spcAft>
                <a:spcPts val="0"/>
              </a:spcAft>
              <a:buClrTx/>
              <a:buSzTx/>
              <a:buNone/>
              <a:tabLst>
                <a:tab pos="8521700" algn="r"/>
              </a:tabLst>
            </a:pPr>
            <a:r>
              <a:rPr sz="1400" b="1" dirty="0">
                <a:solidFill>
                  <a:schemeClr val="tx1"/>
                </a:solidFill>
                <a:latin typeface="仿宋" panose="02010609060101010101" charset="-122"/>
                <a:ea typeface="仿宋" panose="02010609060101010101" charset="-122"/>
                <a:cs typeface="仿宋" panose="02010609060101010101" charset="-122"/>
                <a:sym typeface="+mn-ea"/>
              </a:rPr>
              <a:t>责任单位队长及责任人各扣除绩效工资1000元，同时直接责任人进“三违”学习班学习。</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70000"/>
              </a:lnSpc>
              <a:spcBef>
                <a:spcPts val="0"/>
              </a:spcBef>
              <a:spcAft>
                <a:spcPts val="0"/>
              </a:spcAft>
              <a:buClrTx/>
              <a:buSzTx/>
              <a:buNone/>
              <a:tabLst>
                <a:tab pos="8521700" algn="r"/>
              </a:tabLst>
            </a:pPr>
            <a:r>
              <a:rPr sz="1400" b="1" dirty="0">
                <a:solidFill>
                  <a:schemeClr val="tx1"/>
                </a:solidFill>
                <a:latin typeface="仿宋" panose="02010609060101010101" charset="-122"/>
                <a:ea typeface="仿宋" panose="02010609060101010101" charset="-122"/>
                <a:cs typeface="仿宋" panose="02010609060101010101" charset="-122"/>
                <a:sym typeface="+mn-ea"/>
              </a:rPr>
              <a:t>年度内，同一责任单位发生两起瓦斯超限浓度＜3％事故，比照瓦斯超限浓度≥3％事故进行责任追究。</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9280" y="1622425"/>
            <a:ext cx="55562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7285" y="2418715"/>
            <a:ext cx="8489950" cy="65532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发生较大非人身事故、2%≤瓦斯超限浓度＜3%事故，给予责任单位党政负责人各扣除绩效工资2000元；责任单位队长及责任人各扣除绩效工资1500元，同时直接责任人进“三违”学习班学习。</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274574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14905" y="3510280"/>
            <a:ext cx="8482965" cy="73342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发生瓦斯超限浓度＜2%事故，责任单位党政负责人各扣除绩效工资2000元；责任单位队长及责任人各扣除绩效工资1000元，同时直接责任人进“三违”学习班学习。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6740" y="3877310"/>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4515" y="5262245"/>
            <a:ext cx="570865"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66000"/>
          </a:blip>
        </a:blipFill>
        <a:effectLst/>
      </p:bgPr>
    </p:bg>
    <p:spTree>
      <p:nvGrpSpPr>
        <p:cNvPr id="1" name=""/>
        <p:cNvGrpSpPr/>
        <p:nvPr/>
      </p:nvGrpSpPr>
      <p:grpSpPr/>
      <p:pic>
        <p:nvPicPr>
          <p:cNvPr id="4" name="内容占位符 3" descr="警钟长鸣&amp;pfm8920322901&amp;&amp;spt111&amp;&amp;bdt100&amp;&amp;wdt2550&amp;"/>
          <p:cNvPicPr>
            <a:picLocks noChangeAspect="1"/>
          </p:cNvPicPr>
          <p:nvPr>
            <p:ph idx="1"/>
            <p:custDataLst>
              <p:tags r:id="rId2"/>
            </p:custDataLst>
          </p:nvPr>
        </p:nvPicPr>
        <p:blipFill>
          <a:blip r:embed="rId3">
            <a:extLst>
              <a:ext uri="{BEBA8EAE-BF5A-486C-A8C5-ECC9F3942E4B}">
                <a14:imgProps xmlns:a14="http://schemas.microsoft.com/office/drawing/2010/main">
                  <a14:imgLayer r:embed="rId4"/>
                </a14:imgProps>
              </a:ext>
            </a:extLst>
          </a:blip>
          <a:srcRect/>
          <a:stretch>
            <a:fillRect/>
          </a:stretch>
        </p:blipFill>
        <p:spPr>
          <a:xfrm>
            <a:off x="4482465" y="1988820"/>
            <a:ext cx="3227705" cy="4229100"/>
          </a:xfrm>
          <a:prstGeom prst="rect">
            <a:avLst/>
          </a:prstGeom>
          <a:effectLst>
            <a:outerShdw blurRad="50800" dist="50800" dir="5400000" algn="ctr" rotWithShape="0">
              <a:srgbClr val="000000">
                <a:alpha val="100000"/>
              </a:srgbClr>
            </a:outerShdw>
          </a:effectLst>
        </p:spPr>
      </p:pic>
      <p:sp>
        <p:nvSpPr>
          <p:cNvPr id="6" name="标题 1"/>
          <p:cNvSpPr>
            <a:spLocks noGrp="1"/>
          </p:cNvSpPr>
          <p:nvPr/>
        </p:nvSpPr>
        <p:spPr>
          <a:xfrm>
            <a:off x="8310880" y="500380"/>
            <a:ext cx="3345180" cy="13258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uClrTx/>
              <a:buSzTx/>
              <a:buFontTx/>
            </a:pPr>
            <a:r>
              <a:rPr lang="zh-CN" altLang="en-US" sz="5400">
                <a:solidFill>
                  <a:srgbClr val="FF0000"/>
                </a:solidFill>
                <a:effectLst>
                  <a:innerShdw blurRad="114300">
                    <a:prstClr val="black"/>
                  </a:innerShdw>
                </a:effectLst>
                <a:latin typeface="黑体" panose="02010609060101010101" charset="-122"/>
                <a:ea typeface="黑体" panose="02010609060101010101" charset="-122"/>
              </a:rPr>
              <a:t>安全理念</a:t>
            </a:r>
            <a:endParaRPr lang="zh-CN" altLang="en-US" sz="5400">
              <a:solidFill>
                <a:srgbClr val="FF0000"/>
              </a:solidFill>
              <a:effectLst>
                <a:innerShdw blurRad="114300">
                  <a:prstClr val="black"/>
                </a:innerShdw>
              </a:effectLst>
              <a:latin typeface="黑体" panose="02010609060101010101" charset="-122"/>
              <a:ea typeface="黑体" panose="02010609060101010101" charset="-122"/>
            </a:endParaRPr>
          </a:p>
        </p:txBody>
      </p:sp>
      <p:sp>
        <p:nvSpPr>
          <p:cNvPr id="9" name="标题 1"/>
          <p:cNvSpPr>
            <a:spLocks noGrp="1"/>
          </p:cNvSpPr>
          <p:nvPr/>
        </p:nvSpPr>
        <p:spPr>
          <a:xfrm>
            <a:off x="7883525" y="1615440"/>
            <a:ext cx="4036695" cy="4975225"/>
          </a:xfrm>
          <a:prstGeom prst="rect">
            <a:avLst/>
          </a:prstGeom>
          <a:scene3d>
            <a:camera prst="orthographicFront"/>
            <a:lightRig rig="flat" dir="t">
              <a:rot lat="0" lon="0" rev="0"/>
            </a:lightRig>
          </a:scene3d>
          <a:sp3d prstMaterial="meta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安 全 第 一</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质 量 第 二</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设 备 第 三</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生 产 第 四</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不安全不生产</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p:txBody>
      </p:sp>
      <p:sp>
        <p:nvSpPr>
          <p:cNvPr id="13" name="标题 1"/>
          <p:cNvSpPr>
            <a:spLocks noGrp="1"/>
          </p:cNvSpPr>
          <p:nvPr/>
        </p:nvSpPr>
        <p:spPr>
          <a:xfrm>
            <a:off x="227330" y="500380"/>
            <a:ext cx="4036695" cy="5941695"/>
          </a:xfrm>
          <a:prstGeom prst="rect">
            <a:avLst/>
          </a:prstGeom>
          <a:noFill/>
          <a:effectLst>
            <a:innerShdw blurRad="63500" dist="50800">
              <a:prstClr val="black">
                <a:alpha val="50000"/>
              </a:prstClr>
            </a:innerShdw>
            <a:reflection stA="45000" endPos="0" dist="50800" dir="5400000" sy="-100000" algn="bl" rotWithShape="0"/>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buClrTx/>
              <a:buSzTx/>
              <a:buFontTx/>
              <a:buNone/>
            </a:pPr>
            <a:r>
              <a:rPr lang="zh-CN" altLang="en-US" sz="5400">
                <a:solidFill>
                  <a:srgbClr val="FF0000"/>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安全思想</a:t>
            </a:r>
            <a:endParaRPr lang="zh-CN" altLang="en-US" sz="5400">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buClrTx/>
              <a:buSzTx/>
              <a:buFontTx/>
              <a:buNone/>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生 命 至 上</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buClrTx/>
              <a:buSzTx/>
              <a:buFontTx/>
              <a:buNone/>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安 全 第 一</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endParaRPr>
          </a:p>
          <a:p>
            <a:pPr algn="ctr">
              <a:lnSpc>
                <a:spcPct val="150000"/>
              </a:lnSpc>
              <a:buClrTx/>
              <a:buSzTx/>
              <a:buFontTx/>
              <a:buNone/>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以 人 为 本</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buClrTx/>
              <a:buSzTx/>
              <a:buFontTx/>
              <a:buNone/>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绿 色 发 展</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a:p>
            <a:pPr algn="ctr">
              <a:lnSpc>
                <a:spcPct val="150000"/>
              </a:lnSpc>
              <a:buClrTx/>
              <a:buSzTx/>
              <a:buFontTx/>
              <a:buNone/>
            </a:pPr>
            <a:r>
              <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rPr>
              <a:t>安 全 发 展</a:t>
            </a:r>
            <a:endParaRPr lang="zh-CN" altLang="en-US">
              <a:solidFill>
                <a:schemeClr val="accent6"/>
              </a:solidFill>
              <a:effectLst>
                <a:innerShdw blurRad="114300">
                  <a:prstClr val="black"/>
                </a:innerShdw>
              </a:effectLst>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瓦斯超限事故</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瓦斯</a:t>
            </a:r>
            <a:endParaRPr lang="zh-CN" altLang="en-US" sz="2400">
              <a:solidFill>
                <a:srgbClr val="FF9D00"/>
              </a:solidFill>
            </a:endParaRPr>
          </a:p>
          <a:p>
            <a:pPr algn="ctr">
              <a:lnSpc>
                <a:spcPct val="180000"/>
              </a:lnSpc>
            </a:pPr>
            <a:r>
              <a:rPr lang="zh-CN" altLang="en-US" sz="2400">
                <a:solidFill>
                  <a:srgbClr val="FF9D00"/>
                </a:solidFill>
              </a:rPr>
              <a:t>超限</a:t>
            </a:r>
            <a:endParaRPr lang="zh-CN" altLang="en-US" sz="2400">
              <a:solidFill>
                <a:srgbClr val="FF9D00"/>
              </a:solidFill>
            </a:endParaRPr>
          </a:p>
          <a:p>
            <a:pPr algn="ctr">
              <a:lnSpc>
                <a:spcPct val="180000"/>
              </a:lnSpc>
            </a:pPr>
            <a:r>
              <a:rPr lang="zh-CN" altLang="en-US" sz="2400">
                <a:solidFill>
                  <a:srgbClr val="FF9D00"/>
                </a:solidFill>
              </a:rPr>
              <a:t>事故</a:t>
            </a:r>
            <a:endParaRPr lang="zh-CN" altLang="en-US" sz="2400">
              <a:solidFill>
                <a:srgbClr val="FF9D00"/>
              </a:solidFill>
            </a:endParaRPr>
          </a:p>
          <a:p>
            <a:pPr algn="ctr">
              <a:lnSpc>
                <a:spcPct val="180000"/>
              </a:lnSpc>
            </a:pPr>
            <a:r>
              <a:rPr lang="zh-CN" altLang="en-US" sz="2400">
                <a:solidFill>
                  <a:srgbClr val="FF9D00"/>
                </a:solidFill>
              </a:rPr>
              <a:t>责任</a:t>
            </a:r>
            <a:endParaRPr lang="zh-CN" altLang="en-US" sz="2400">
              <a:solidFill>
                <a:srgbClr val="FF9D00"/>
              </a:solidFill>
            </a:endParaRPr>
          </a:p>
          <a:p>
            <a:pPr algn="ctr">
              <a:lnSpc>
                <a:spcPct val="180000"/>
              </a:lnSpc>
            </a:pPr>
            <a:r>
              <a:rPr lang="zh-CN" altLang="en-US" sz="2400">
                <a:solidFill>
                  <a:srgbClr val="FF9D00"/>
                </a:solidFill>
              </a:rPr>
              <a:t>追究</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783715"/>
            <a:ext cx="17780" cy="38207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4905" y="1087120"/>
            <a:ext cx="7865745" cy="142303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人为造成甲烷传感器失效、甲烷电闭锁或故障闭锁功能失效，责任单位党政负责人降职，并各扣除绩效工资2000元；分管副职免职并扣除绩效工资2000元；责任单位班队长撤职处分并扣除绩效工资1000元，直接责任人扣除绩效工资4000元，并按严重三违进行处罚，进“三违”学习班学习。由此造成瓦斯超限事故的，责任单位党政负责人撤职并各扣除绩效工资3000元；分管副职、班队长撤职并各扣除绩效工资3000元，按严重三违进行处罚，进“三违”学习班学习，直接责任人解除劳动合同并扣除绩效工资3000元。</a:t>
            </a:r>
            <a:endParaRPr sz="13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79980" y="5207635"/>
            <a:ext cx="7863840" cy="79565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400" b="1" dirty="0">
                <a:solidFill>
                  <a:srgbClr val="C00000"/>
                </a:solidFill>
                <a:latin typeface="仿宋" panose="02010609060101010101" charset="-122"/>
                <a:ea typeface="仿宋" panose="02010609060101010101" charset="-122"/>
                <a:cs typeface="仿宋" panose="02010609060101010101" charset="-122"/>
                <a:sym typeface="+mn-ea"/>
              </a:rPr>
              <a:t>启封密闭墙、排放瓦斯、矿井石门揭煤未提前24小时向公司调度指挥中心汇报，给予责任单位党政负责人及分管副职各扣除绩效考核1000元。</a:t>
            </a:r>
            <a:endParaRPr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47850" y="1798955"/>
            <a:ext cx="5613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11730" y="2747645"/>
            <a:ext cx="7865110" cy="9829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监控系统丧失监控功能达10分钟或监控数据、信号不上传达20分钟，责任单位党政负责人、分管副职各扣除绩效工资1500元；责任单位队长扣除绩效工资1000元；直接责任人扣除绩效工资1000元，并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3238500"/>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13000" y="4111625"/>
            <a:ext cx="7863840" cy="73914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发生瓦斯误报警，责任单位党政负责人、分管副职、队长各扣除绩效工资500元；直接责任人扣除绩效工资500元，并进“三违”学习班学习。</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12" name="直接连接符 11"/>
          <p:cNvCxnSpPr>
            <a:stCxn id="3" idx="1"/>
          </p:cNvCxnSpPr>
          <p:nvPr/>
        </p:nvCxnSpPr>
        <p:spPr>
          <a:xfrm flipH="1">
            <a:off x="1854835" y="4481195"/>
            <a:ext cx="55816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0070" y="5604510"/>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68020" y="1168400"/>
            <a:ext cx="2416810" cy="4560570"/>
            <a:chOff x="1675" y="1840"/>
            <a:chExt cx="3806" cy="7182"/>
          </a:xfrm>
        </p:grpSpPr>
        <p:sp>
          <p:nvSpPr>
            <p:cNvPr id="48" name="圆角矩形 47"/>
            <p:cNvSpPr/>
            <p:nvPr/>
          </p:nvSpPr>
          <p:spPr>
            <a:xfrm>
              <a:off x="1675" y="3358"/>
              <a:ext cx="3807" cy="5665"/>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49" name="组合 16"/>
            <p:cNvGrpSpPr/>
            <p:nvPr/>
          </p:nvGrpSpPr>
          <p:grpSpPr>
            <a:xfrm>
              <a:off x="2426" y="1840"/>
              <a:ext cx="2522" cy="2523"/>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2679" y="2729"/>
              <a:ext cx="2016" cy="61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安全检查</a:t>
              </a:r>
              <a:endParaRPr lang="zh-CN" altLang="en-US" sz="2000" b="1" dirty="0">
                <a:solidFill>
                  <a:srgbClr val="0070C0"/>
                </a:solidFill>
                <a:latin typeface="微软雅黑" panose="020B0503020204020204" charset="-122"/>
                <a:ea typeface="微软雅黑" panose="020B0503020204020204" charset="-122"/>
              </a:endParaRPr>
            </a:p>
          </p:txBody>
        </p:sp>
        <p:sp>
          <p:nvSpPr>
            <p:cNvPr id="66" name="TextBox 29"/>
            <p:cNvSpPr txBox="1"/>
            <p:nvPr/>
          </p:nvSpPr>
          <p:spPr>
            <a:xfrm>
              <a:off x="1882" y="4521"/>
              <a:ext cx="3393" cy="4362"/>
            </a:xfrm>
            <a:prstGeom prst="rect">
              <a:avLst/>
            </a:prstGeom>
            <a:noFill/>
          </p:spPr>
          <p:txBody>
            <a:bodyPr wrap="square" lIns="0" tIns="0" rIns="0" bIns="0" rtlCol="0">
              <a:spAutoFit/>
            </a:bodyPr>
            <a:lstStyle/>
            <a:p>
              <a:pPr lvl="0" indent="304800" fontAlgn="base">
                <a:lnSpc>
                  <a:spcPct val="150000"/>
                </a:lnSpc>
                <a:spcBef>
                  <a:spcPct val="0"/>
                </a:spcBef>
                <a:spcAft>
                  <a:spcPct val="0"/>
                </a:spcAft>
              </a:pPr>
              <a:r>
                <a:rPr sz="1200">
                  <a:latin typeface="宋体" panose="02010600030101010101" pitchFamily="2" charset="-122"/>
                  <a:ea typeface="宋体" panose="02010600030101010101" pitchFamily="2" charset="-122"/>
                  <a:cs typeface="宋体" panose="02010600030101010101" pitchFamily="2" charset="-122"/>
                </a:rPr>
                <a:t>实行职能科室、辅助单位专业管理问责制，对经过的路线、地点存在直接威胁安全生产的隐患或问题，应发现而未发现、应下达“停头停面停设备”指令而未下达，由此造成致命性重伤及以上事故或重大非人身事故（24小时内），根据责任认定，给予责任人行政警告及以上处分和经济处罚。</a:t>
              </a:r>
              <a:endParaRPr sz="1200">
                <a:latin typeface="宋体" panose="02010600030101010101" pitchFamily="2" charset="-122"/>
                <a:ea typeface="宋体" panose="02010600030101010101" pitchFamily="2" charset="-122"/>
                <a:cs typeface="宋体" panose="02010600030101010101" pitchFamily="2" charset="-122"/>
              </a:endParaRPr>
            </a:p>
          </p:txBody>
        </p:sp>
      </p:grpSp>
      <p:grpSp>
        <p:nvGrpSpPr>
          <p:cNvPr id="5" name="组合 4"/>
          <p:cNvGrpSpPr/>
          <p:nvPr/>
        </p:nvGrpSpPr>
        <p:grpSpPr>
          <a:xfrm>
            <a:off x="3761740" y="1168400"/>
            <a:ext cx="2205990" cy="4525010"/>
            <a:chOff x="6587" y="1896"/>
            <a:chExt cx="3474" cy="7126"/>
          </a:xfrm>
        </p:grpSpPr>
        <p:sp>
          <p:nvSpPr>
            <p:cNvPr id="54" name="圆角矩形 53"/>
            <p:cNvSpPr/>
            <p:nvPr/>
          </p:nvSpPr>
          <p:spPr>
            <a:xfrm>
              <a:off x="6587" y="3358"/>
              <a:ext cx="3475" cy="5665"/>
            </a:xfrm>
            <a:prstGeom prst="roundRect">
              <a:avLst>
                <a:gd name="adj" fmla="val 7846"/>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6" name="组合 31"/>
            <p:cNvGrpSpPr/>
            <p:nvPr/>
          </p:nvGrpSpPr>
          <p:grpSpPr>
            <a:xfrm>
              <a:off x="7063" y="1896"/>
              <a:ext cx="2522" cy="2523"/>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矩形 63"/>
            <p:cNvSpPr/>
            <p:nvPr/>
          </p:nvSpPr>
          <p:spPr>
            <a:xfrm>
              <a:off x="7350" y="2551"/>
              <a:ext cx="1949" cy="1099"/>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职能部门联责机制</a:t>
              </a:r>
              <a:endParaRPr lang="zh-CN" altLang="en-US" sz="2000" b="1" dirty="0">
                <a:solidFill>
                  <a:srgbClr val="0070C0"/>
                </a:solidFill>
                <a:latin typeface="微软雅黑" panose="020B0503020204020204" charset="-122"/>
                <a:ea typeface="微软雅黑" panose="020B0503020204020204" charset="-122"/>
              </a:endParaRPr>
            </a:p>
          </p:txBody>
        </p:sp>
        <p:sp>
          <p:nvSpPr>
            <p:cNvPr id="68" name="TextBox 31"/>
            <p:cNvSpPr txBox="1"/>
            <p:nvPr/>
          </p:nvSpPr>
          <p:spPr>
            <a:xfrm>
              <a:off x="6782" y="4521"/>
              <a:ext cx="3085" cy="4398"/>
            </a:xfrm>
            <a:prstGeom prst="rect">
              <a:avLst/>
            </a:prstGeom>
            <a:noFill/>
          </p:spPr>
          <p:txBody>
            <a:bodyPr wrap="square" lIns="0" tIns="0" rIns="0" bIns="0" rtlCol="0">
              <a:spAutoFit/>
            </a:bodyPr>
            <a:lstStyle/>
            <a:p>
              <a:pPr lvl="0" indent="304800" eaLnBrk="0" fontAlgn="base" hangingPunct="0">
                <a:lnSpc>
                  <a:spcPct val="150000"/>
                </a:lnSpc>
                <a:spcBef>
                  <a:spcPct val="0"/>
                </a:spcBef>
                <a:spcAft>
                  <a:spcPct val="0"/>
                </a:spcAft>
              </a:pPr>
              <a:r>
                <a:rPr sz="1100" dirty="0">
                  <a:latin typeface="宋体" panose="02010600030101010101" pitchFamily="2" charset="-122"/>
                  <a:ea typeface="宋体" panose="02010600030101010101" pitchFamily="2" charset="-122"/>
                  <a:cs typeface="宋体" panose="02010600030101010101" pitchFamily="2" charset="-122"/>
                </a:rPr>
                <a:t>发生各类事故，经追查认定，调度指挥中心有工作安排、协调不当等责任的，生产技术部有技术管理不到位、设计缺陷等责任的，安全监察部有安全监督不到位责任的、分别给予相关责任人和责任单位党政负责人行政问责并按事故责任单位个人处罚金额的30%进行处罚；其他相关业务部室经事故追查认定负有责任的比照执行。</a:t>
              </a:r>
              <a:endParaRPr sz="1100" dirty="0">
                <a:latin typeface="宋体" panose="02010600030101010101" pitchFamily="2" charset="-122"/>
                <a:ea typeface="宋体" panose="02010600030101010101" pitchFamily="2" charset="-122"/>
                <a:cs typeface="宋体" panose="02010600030101010101" pitchFamily="2" charset="-122"/>
              </a:endParaRPr>
            </a:p>
          </p:txBody>
        </p:sp>
      </p:grpSp>
      <p:grpSp>
        <p:nvGrpSpPr>
          <p:cNvPr id="7" name="组合 6"/>
          <p:cNvGrpSpPr/>
          <p:nvPr/>
        </p:nvGrpSpPr>
        <p:grpSpPr>
          <a:xfrm>
            <a:off x="9563735" y="1168400"/>
            <a:ext cx="2205990" cy="4551045"/>
            <a:chOff x="15224" y="1840"/>
            <a:chExt cx="3474" cy="7167"/>
          </a:xfrm>
        </p:grpSpPr>
        <p:sp>
          <p:nvSpPr>
            <p:cNvPr id="70" name="圆角矩形 69"/>
            <p:cNvSpPr/>
            <p:nvPr/>
          </p:nvSpPr>
          <p:spPr>
            <a:xfrm>
              <a:off x="15224" y="3343"/>
              <a:ext cx="3474" cy="5665"/>
            </a:xfrm>
            <a:prstGeom prst="roundRect">
              <a:avLst>
                <a:gd name="adj" fmla="val 744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71" name="组合 35"/>
            <p:cNvGrpSpPr/>
            <p:nvPr/>
          </p:nvGrpSpPr>
          <p:grpSpPr>
            <a:xfrm>
              <a:off x="15705" y="1840"/>
              <a:ext cx="2522" cy="2523"/>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6052" y="2744"/>
              <a:ext cx="1965" cy="61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其他规定</a:t>
              </a:r>
              <a:endParaRPr lang="zh-CN" altLang="en-US" sz="2000" b="1" dirty="0">
                <a:solidFill>
                  <a:srgbClr val="0070C0"/>
                </a:solidFill>
                <a:latin typeface="微软雅黑" panose="020B0503020204020204" charset="-122"/>
                <a:ea typeface="微软雅黑" panose="020B0503020204020204" charset="-122"/>
              </a:endParaRPr>
            </a:p>
          </p:txBody>
        </p:sp>
        <p:sp>
          <p:nvSpPr>
            <p:cNvPr id="69" name="TextBox 32"/>
            <p:cNvSpPr txBox="1"/>
            <p:nvPr/>
          </p:nvSpPr>
          <p:spPr>
            <a:xfrm>
              <a:off x="15430" y="4625"/>
              <a:ext cx="3102" cy="4031"/>
            </a:xfrm>
            <a:prstGeom prst="rect">
              <a:avLst/>
            </a:prstGeom>
            <a:noFill/>
          </p:spPr>
          <p:txBody>
            <a:bodyPr wrap="square" lIns="0" tIns="0" rIns="0" bIns="0" rtlCol="0">
              <a:spAutoFit/>
            </a:bodyPr>
            <a:lstStyle/>
            <a:p>
              <a:pPr lvl="0" indent="304800" algn="just" eaLnBrk="0" fontAlgn="base" hangingPunct="0">
                <a:lnSpc>
                  <a:spcPct val="130000"/>
                </a:lnSpc>
                <a:spcBef>
                  <a:spcPct val="0"/>
                </a:spcBef>
                <a:spcAft>
                  <a:spcPct val="0"/>
                </a:spcAft>
              </a:pPr>
              <a:r>
                <a:rPr lang="en-US" altLang="zh-CN" sz="1600" b="1" i="1" dirty="0">
                  <a:solidFill>
                    <a:srgbClr val="365F91"/>
                  </a:solidFill>
                  <a:latin typeface="Times New Roman" panose="02020603050405020304" pitchFamily="18" charset="0"/>
                  <a:ea typeface="宋体" panose="02010600030101010101" pitchFamily="2" charset="-122"/>
                  <a:cs typeface="Arial" panose="020B0604020202020204" pitchFamily="34" charset="0"/>
                </a:rPr>
                <a:t> </a:t>
              </a:r>
              <a:r>
                <a:rPr sz="1600" dirty="0">
                  <a:latin typeface="宋体" panose="02010600030101010101" pitchFamily="2" charset="-122"/>
                  <a:ea typeface="宋体" panose="02010600030101010101" pitchFamily="2" charset="-122"/>
                  <a:cs typeface="宋体" panose="02010600030101010101" pitchFamily="2" charset="-122"/>
                </a:rPr>
                <a:t>三级非人身事故比照轻伤事故进行责任追究，二级非人身事故比照重伤事故进行责任追究；较大涉险事故和一级非人身事故比照死亡事故追究。</a:t>
              </a:r>
              <a:endParaRPr sz="1600" dirty="0">
                <a:latin typeface="宋体" panose="02010600030101010101" pitchFamily="2" charset="-122"/>
                <a:ea typeface="宋体" panose="02010600030101010101" pitchFamily="2" charset="-122"/>
                <a:cs typeface="宋体" panose="02010600030101010101" pitchFamily="2" charset="-122"/>
              </a:endParaRPr>
            </a:p>
          </p:txBody>
        </p:sp>
      </p:grpSp>
      <p:grpSp>
        <p:nvGrpSpPr>
          <p:cNvPr id="6" name="组合 5"/>
          <p:cNvGrpSpPr/>
          <p:nvPr/>
        </p:nvGrpSpPr>
        <p:grpSpPr>
          <a:xfrm>
            <a:off x="6696710" y="1153160"/>
            <a:ext cx="2279650" cy="4551045"/>
            <a:chOff x="11148" y="1840"/>
            <a:chExt cx="3590" cy="7167"/>
          </a:xfrm>
        </p:grpSpPr>
        <p:sp>
          <p:nvSpPr>
            <p:cNvPr id="55" name="圆角矩形 54"/>
            <p:cNvSpPr/>
            <p:nvPr/>
          </p:nvSpPr>
          <p:spPr>
            <a:xfrm>
              <a:off x="11148" y="3343"/>
              <a:ext cx="3591" cy="5665"/>
            </a:xfrm>
            <a:prstGeom prst="roundRect">
              <a:avLst>
                <a:gd name="adj" fmla="val 7445"/>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9" name="组合 35"/>
            <p:cNvGrpSpPr/>
            <p:nvPr/>
          </p:nvGrpSpPr>
          <p:grpSpPr>
            <a:xfrm>
              <a:off x="11682" y="1840"/>
              <a:ext cx="2522" cy="252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11981" y="2259"/>
              <a:ext cx="1926" cy="1584"/>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严格执行安全一票否决制度</a:t>
              </a:r>
              <a:endParaRPr lang="zh-CN" altLang="en-US" sz="2000" b="1" dirty="0">
                <a:solidFill>
                  <a:srgbClr val="0070C0"/>
                </a:solidFill>
                <a:latin typeface="微软雅黑" panose="020B0503020204020204" charset="-122"/>
                <a:ea typeface="微软雅黑" panose="020B0503020204020204" charset="-122"/>
              </a:endParaRPr>
            </a:p>
          </p:txBody>
        </p:sp>
        <p:sp>
          <p:nvSpPr>
            <p:cNvPr id="75" name="TextBox 39"/>
            <p:cNvSpPr txBox="1"/>
            <p:nvPr/>
          </p:nvSpPr>
          <p:spPr>
            <a:xfrm>
              <a:off x="11353" y="4521"/>
              <a:ext cx="3182" cy="4476"/>
            </a:xfrm>
            <a:prstGeom prst="rect">
              <a:avLst/>
            </a:prstGeom>
            <a:noFill/>
          </p:spPr>
          <p:txBody>
            <a:bodyPr wrap="square" lIns="0" tIns="0" rIns="0" bIns="0" rtlCol="0">
              <a:spAutoFit/>
            </a:bodyPr>
            <a:lstStyle/>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1.建立副科级以上管理人员安全生产违章违规行为档案，所有安全处罚均纳入档案管理。</a:t>
              </a:r>
              <a:endParaRPr sz="1200" dirty="0">
                <a:latin typeface="宋体" panose="02010600030101010101" pitchFamily="2" charset="-122"/>
                <a:ea typeface="宋体" panose="02010600030101010101" pitchFamily="2" charset="-122"/>
                <a:cs typeface="宋体" panose="02010600030101010101" pitchFamily="2" charset="-122"/>
              </a:endParaRPr>
            </a:p>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2.个人年度内出现”三违”、因安全问题受过警告及以上处分的，不得评为各类先进；有轻伤及以上事故的责任班队，不得评为先进班队；有重伤及以上事故的责任单位，不得评为先进部门。</a:t>
              </a:r>
              <a:endParaRPr sz="1200" dirty="0">
                <a:latin typeface="宋体" panose="02010600030101010101" pitchFamily="2" charset="-122"/>
                <a:ea typeface="宋体" panose="02010600030101010101" pitchFamily="2" charset="-122"/>
                <a:cs typeface="宋体" panose="02010600030101010101" pitchFamily="2" charset="-122"/>
              </a:endParaRPr>
            </a:p>
          </p:txBody>
        </p:sp>
      </p:gr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2"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3"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其他责任追究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圆角矩形 47"/>
          <p:cNvSpPr/>
          <p:nvPr/>
        </p:nvSpPr>
        <p:spPr>
          <a:xfrm>
            <a:off x="668020" y="2124710"/>
            <a:ext cx="2417445" cy="2890520"/>
          </a:xfrm>
          <a:prstGeom prst="roundRect">
            <a:avLst>
              <a:gd name="adj" fmla="val 9450"/>
            </a:avLst>
          </a:prstGeom>
          <a:solidFill>
            <a:schemeClr val="accent1">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49" name="组合 16"/>
          <p:cNvGrpSpPr/>
          <p:nvPr/>
        </p:nvGrpSpPr>
        <p:grpSpPr>
          <a:xfrm rot="0">
            <a:off x="1144905" y="1168400"/>
            <a:ext cx="1601470" cy="1589405"/>
            <a:chOff x="304800" y="673100"/>
            <a:chExt cx="4000500" cy="4000500"/>
          </a:xfrm>
          <a:effectLst>
            <a:outerShdw blurRad="444500" dist="254000" dir="8100000" algn="tr" rotWithShape="0">
              <a:prstClr val="black">
                <a:alpha val="50000"/>
              </a:prstClr>
            </a:outerShdw>
          </a:effectLst>
        </p:grpSpPr>
        <p:sp>
          <p:nvSpPr>
            <p:cNvPr id="50" name="同心圆 4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1" name="椭圆 5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矩形 52"/>
          <p:cNvSpPr/>
          <p:nvPr/>
        </p:nvSpPr>
        <p:spPr>
          <a:xfrm>
            <a:off x="1305560" y="1616710"/>
            <a:ext cx="1280160"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一氧化碳超值事故</a:t>
            </a:r>
            <a:endParaRPr lang="zh-CN" altLang="en-US" sz="2000" b="1" dirty="0">
              <a:solidFill>
                <a:srgbClr val="0070C0"/>
              </a:solidFill>
              <a:latin typeface="微软雅黑" panose="020B0503020204020204" charset="-122"/>
              <a:ea typeface="微软雅黑" panose="020B0503020204020204" charset="-122"/>
            </a:endParaRPr>
          </a:p>
        </p:txBody>
      </p:sp>
      <p:sp>
        <p:nvSpPr>
          <p:cNvPr id="66" name="TextBox 29"/>
          <p:cNvSpPr txBox="1"/>
          <p:nvPr/>
        </p:nvSpPr>
        <p:spPr>
          <a:xfrm>
            <a:off x="799465" y="3071495"/>
            <a:ext cx="2154555" cy="1107440"/>
          </a:xfrm>
          <a:prstGeom prst="rect">
            <a:avLst/>
          </a:prstGeom>
          <a:noFill/>
        </p:spPr>
        <p:txBody>
          <a:bodyPr wrap="square" lIns="0" tIns="0" rIns="0" bIns="0" rtlCol="0">
            <a:spAutoFit/>
          </a:bodyPr>
          <a:lstStyle/>
          <a:p>
            <a:pPr lvl="0" indent="304800" fontAlgn="base">
              <a:lnSpc>
                <a:spcPct val="150000"/>
              </a:lnSpc>
              <a:spcBef>
                <a:spcPct val="0"/>
              </a:spcBef>
              <a:spcAft>
                <a:spcPct val="0"/>
              </a:spcAft>
            </a:pPr>
            <a:r>
              <a:rPr sz="1200">
                <a:latin typeface="宋体" panose="02010600030101010101" pitchFamily="2" charset="-122"/>
                <a:ea typeface="宋体" panose="02010600030101010101" pitchFamily="2" charset="-122"/>
                <a:cs typeface="宋体" panose="02010600030101010101" pitchFamily="2" charset="-122"/>
              </a:rPr>
              <a:t>采掘工作面回风流一氧化碳浓度达24ppm（放炮炮烟、柴油机车和烧焊除外）比照T2瓦斯超限1%追查处理。</a:t>
            </a:r>
            <a:endParaRPr sz="1200">
              <a:latin typeface="宋体" panose="02010600030101010101" pitchFamily="2" charset="-122"/>
              <a:ea typeface="宋体" panose="02010600030101010101" pitchFamily="2" charset="-122"/>
              <a:cs typeface="宋体" panose="02010600030101010101" pitchFamily="2" charset="-122"/>
            </a:endParaRPr>
          </a:p>
        </p:txBody>
      </p:sp>
      <p:sp>
        <p:nvSpPr>
          <p:cNvPr id="54" name="圆角矩形 53"/>
          <p:cNvSpPr/>
          <p:nvPr/>
        </p:nvSpPr>
        <p:spPr>
          <a:xfrm>
            <a:off x="3761740" y="2096770"/>
            <a:ext cx="2206625" cy="2917825"/>
          </a:xfrm>
          <a:prstGeom prst="roundRect">
            <a:avLst>
              <a:gd name="adj" fmla="val 7846"/>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6" name="组合 31"/>
          <p:cNvGrpSpPr/>
          <p:nvPr/>
        </p:nvGrpSpPr>
        <p:grpSpPr>
          <a:xfrm rot="0">
            <a:off x="4064000" y="1168400"/>
            <a:ext cx="1601470" cy="1602105"/>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8" name="椭圆 5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矩形 63"/>
          <p:cNvSpPr/>
          <p:nvPr/>
        </p:nvSpPr>
        <p:spPr>
          <a:xfrm>
            <a:off x="4246245" y="1584325"/>
            <a:ext cx="1237615" cy="697865"/>
          </a:xfrm>
          <a:prstGeom prst="rect">
            <a:avLst/>
          </a:prstGeom>
        </p:spPr>
        <p:txBody>
          <a:bodyPr wrap="square" lIns="82927" tIns="41463" rIns="82927" bIns="41463">
            <a:spAutoFit/>
          </a:bodyPr>
          <a:lstStyle/>
          <a:p>
            <a:pPr algn="ctr"/>
            <a:r>
              <a:rPr lang="zh-CN" altLang="en-US" sz="2000" b="1" dirty="0">
                <a:solidFill>
                  <a:srgbClr val="0070C0"/>
                </a:solidFill>
                <a:latin typeface="微软雅黑" panose="020B0503020204020204" charset="-122"/>
                <a:ea typeface="微软雅黑" panose="020B0503020204020204" charset="-122"/>
              </a:rPr>
              <a:t>未按规定考核</a:t>
            </a:r>
            <a:endParaRPr lang="zh-CN" altLang="en-US" sz="2000" b="1" dirty="0">
              <a:solidFill>
                <a:srgbClr val="0070C0"/>
              </a:solidFill>
              <a:latin typeface="微软雅黑" panose="020B0503020204020204" charset="-122"/>
              <a:ea typeface="微软雅黑" panose="020B0503020204020204" charset="-122"/>
            </a:endParaRPr>
          </a:p>
        </p:txBody>
      </p:sp>
      <p:sp>
        <p:nvSpPr>
          <p:cNvPr id="68" name="TextBox 31"/>
          <p:cNvSpPr txBox="1"/>
          <p:nvPr/>
        </p:nvSpPr>
        <p:spPr>
          <a:xfrm>
            <a:off x="3885565" y="2880995"/>
            <a:ext cx="1958975" cy="2031365"/>
          </a:xfrm>
          <a:prstGeom prst="rect">
            <a:avLst/>
          </a:prstGeom>
          <a:noFill/>
        </p:spPr>
        <p:txBody>
          <a:bodyPr wrap="square" lIns="0" tIns="0" rIns="0" bIns="0" rtlCol="0">
            <a:spAutoFit/>
          </a:bodyPr>
          <a:lstStyle/>
          <a:p>
            <a:pPr lvl="0" indent="304800" eaLnBrk="0" fontAlgn="base" hangingPunct="0">
              <a:lnSpc>
                <a:spcPct val="150000"/>
              </a:lnSpc>
              <a:spcBef>
                <a:spcPct val="0"/>
              </a:spcBef>
              <a:spcAft>
                <a:spcPct val="0"/>
              </a:spcAft>
            </a:pPr>
            <a:r>
              <a:rPr sz="1100" dirty="0">
                <a:latin typeface="宋体" panose="02010600030101010101" pitchFamily="2" charset="-122"/>
                <a:ea typeface="宋体" panose="02010600030101010101" pitchFamily="2" charset="-122"/>
                <a:cs typeface="宋体" panose="02010600030101010101" pitchFamily="2" charset="-122"/>
              </a:rPr>
              <a:t>在上级监管部门或集团公司检查发现，各类安全考核未按规定考核的，安全监察部党政负责人各扣除绩效工资1000元/次，人力资源部、财务部门负责人各扣除绩效工资1000元/次，党群工作部、纪委负责人各扣除绩效工资500元/次。</a:t>
            </a:r>
            <a:endParaRPr sz="1100" dirty="0">
              <a:latin typeface="宋体" panose="02010600030101010101" pitchFamily="2" charset="-122"/>
              <a:ea typeface="宋体" panose="02010600030101010101" pitchFamily="2" charset="-122"/>
              <a:cs typeface="宋体" panose="02010600030101010101" pitchFamily="2" charset="-122"/>
            </a:endParaRPr>
          </a:p>
        </p:txBody>
      </p:sp>
      <p:sp>
        <p:nvSpPr>
          <p:cNvPr id="70" name="圆角矩形 69"/>
          <p:cNvSpPr/>
          <p:nvPr/>
        </p:nvSpPr>
        <p:spPr>
          <a:xfrm>
            <a:off x="9563735" y="2122805"/>
            <a:ext cx="2205990" cy="2910840"/>
          </a:xfrm>
          <a:prstGeom prst="roundRect">
            <a:avLst>
              <a:gd name="adj" fmla="val 7445"/>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71" name="组合 35"/>
          <p:cNvGrpSpPr/>
          <p:nvPr/>
        </p:nvGrpSpPr>
        <p:grpSpPr>
          <a:xfrm rot="0">
            <a:off x="9869170" y="1168400"/>
            <a:ext cx="1601470" cy="1602105"/>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矩形 75"/>
          <p:cNvSpPr/>
          <p:nvPr/>
        </p:nvSpPr>
        <p:spPr>
          <a:xfrm>
            <a:off x="10055860" y="1620520"/>
            <a:ext cx="1247775"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水文地测监测故障</a:t>
            </a:r>
            <a:endParaRPr lang="zh-CN" altLang="en-US" sz="2000" b="1" dirty="0">
              <a:solidFill>
                <a:srgbClr val="0070C0"/>
              </a:solidFill>
              <a:latin typeface="微软雅黑" panose="020B0503020204020204" charset="-122"/>
              <a:ea typeface="微软雅黑" panose="020B0503020204020204" charset="-122"/>
            </a:endParaRPr>
          </a:p>
        </p:txBody>
      </p:sp>
      <p:sp>
        <p:nvSpPr>
          <p:cNvPr id="69" name="TextBox 32"/>
          <p:cNvSpPr txBox="1"/>
          <p:nvPr/>
        </p:nvSpPr>
        <p:spPr>
          <a:xfrm>
            <a:off x="9694545" y="2936875"/>
            <a:ext cx="1969770" cy="1919605"/>
          </a:xfrm>
          <a:prstGeom prst="rect">
            <a:avLst/>
          </a:prstGeom>
          <a:noFill/>
        </p:spPr>
        <p:txBody>
          <a:bodyPr wrap="square" lIns="0" tIns="0" rIns="0" bIns="0" rtlCol="0">
            <a:spAutoFit/>
          </a:bodyPr>
          <a:lstStyle/>
          <a:p>
            <a:pPr lvl="0" indent="304800" algn="just" eaLnBrk="0" fontAlgn="base" hangingPunct="0">
              <a:lnSpc>
                <a:spcPct val="130000"/>
              </a:lnSpc>
              <a:spcBef>
                <a:spcPct val="0"/>
              </a:spcBef>
              <a:spcAft>
                <a:spcPct val="0"/>
              </a:spcAft>
            </a:pPr>
            <a:r>
              <a:rPr lang="en-US" altLang="zh-CN" sz="1600" b="1" i="1" dirty="0">
                <a:solidFill>
                  <a:srgbClr val="365F91"/>
                </a:solidFill>
                <a:latin typeface="Times New Roman" panose="02020603050405020304" pitchFamily="18" charset="0"/>
                <a:ea typeface="宋体" panose="02010600030101010101" pitchFamily="2" charset="-122"/>
                <a:cs typeface="Arial" panose="020B0604020202020204" pitchFamily="34" charset="0"/>
              </a:rPr>
              <a:t> </a:t>
            </a:r>
            <a:r>
              <a:rPr sz="1600" dirty="0">
                <a:latin typeface="宋体" panose="02010600030101010101" pitchFamily="2" charset="-122"/>
                <a:ea typeface="宋体" panose="02010600030101010101" pitchFamily="2" charset="-122"/>
                <a:cs typeface="宋体" panose="02010600030101010101" pitchFamily="2" charset="-122"/>
              </a:rPr>
              <a:t>水文在线监测系统及地测信息系统不能正常运行、数据传输，给予责任单位党政负责人扣除绩效考核1000元。</a:t>
            </a:r>
            <a:endParaRPr sz="1600" dirty="0">
              <a:latin typeface="宋体" panose="02010600030101010101" pitchFamily="2" charset="-122"/>
              <a:ea typeface="宋体" panose="02010600030101010101" pitchFamily="2" charset="-122"/>
              <a:cs typeface="宋体" panose="02010600030101010101" pitchFamily="2" charset="-122"/>
            </a:endParaRPr>
          </a:p>
        </p:txBody>
      </p:sp>
      <p:sp>
        <p:nvSpPr>
          <p:cNvPr id="55" name="圆角矩形 54"/>
          <p:cNvSpPr/>
          <p:nvPr/>
        </p:nvSpPr>
        <p:spPr>
          <a:xfrm>
            <a:off x="6688455" y="2118360"/>
            <a:ext cx="2280285" cy="2915285"/>
          </a:xfrm>
          <a:prstGeom prst="roundRect">
            <a:avLst>
              <a:gd name="adj" fmla="val 7445"/>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lstStyle/>
          <a:p>
            <a:pPr algn="ctr"/>
            <a:endParaRPr lang="zh-CN" altLang="en-US"/>
          </a:p>
        </p:txBody>
      </p:sp>
      <p:grpSp>
        <p:nvGrpSpPr>
          <p:cNvPr id="59" name="组合 35"/>
          <p:cNvGrpSpPr/>
          <p:nvPr/>
        </p:nvGrpSpPr>
        <p:grpSpPr>
          <a:xfrm rot="0">
            <a:off x="7027545" y="1163955"/>
            <a:ext cx="1601470" cy="1602105"/>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1" name="椭圆 6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矩形 64"/>
          <p:cNvSpPr/>
          <p:nvPr/>
        </p:nvSpPr>
        <p:spPr>
          <a:xfrm>
            <a:off x="7217410" y="1584325"/>
            <a:ext cx="1223010" cy="697865"/>
          </a:xfrm>
          <a:prstGeom prst="rect">
            <a:avLst/>
          </a:prstGeom>
        </p:spPr>
        <p:txBody>
          <a:bodyPr wrap="square" lIns="82927" tIns="41463" rIns="82927" bIns="41463">
            <a:spAutoFit/>
          </a:bodyPr>
          <a:lstStyle/>
          <a:p>
            <a:r>
              <a:rPr lang="zh-CN" altLang="en-US" sz="2000" b="1" dirty="0">
                <a:solidFill>
                  <a:srgbClr val="0070C0"/>
                </a:solidFill>
                <a:latin typeface="微软雅黑" panose="020B0503020204020204" charset="-122"/>
                <a:ea typeface="微软雅黑" panose="020B0503020204020204" charset="-122"/>
              </a:rPr>
              <a:t>落实相关细则失职</a:t>
            </a:r>
            <a:endParaRPr lang="zh-CN" altLang="en-US" sz="2000" b="1" dirty="0">
              <a:solidFill>
                <a:srgbClr val="0070C0"/>
              </a:solidFill>
              <a:latin typeface="微软雅黑" panose="020B0503020204020204" charset="-122"/>
              <a:ea typeface="微软雅黑" panose="020B0503020204020204" charset="-122"/>
            </a:endParaRPr>
          </a:p>
        </p:txBody>
      </p:sp>
      <p:sp>
        <p:nvSpPr>
          <p:cNvPr id="75" name="TextBox 39"/>
          <p:cNvSpPr txBox="1"/>
          <p:nvPr/>
        </p:nvSpPr>
        <p:spPr>
          <a:xfrm>
            <a:off x="6818630" y="2866390"/>
            <a:ext cx="2020570" cy="1808480"/>
          </a:xfrm>
          <a:prstGeom prst="rect">
            <a:avLst/>
          </a:prstGeom>
          <a:noFill/>
        </p:spPr>
        <p:txBody>
          <a:bodyPr wrap="square" lIns="0" tIns="0" rIns="0" bIns="0" rtlCol="0">
            <a:spAutoFit/>
          </a:bodyPr>
          <a:lstStyle/>
          <a:p>
            <a:pPr lvl="0" indent="304800" algn="just" eaLnBrk="0" fontAlgn="base" hangingPunct="0">
              <a:lnSpc>
                <a:spcPct val="140000"/>
              </a:lnSpc>
              <a:spcBef>
                <a:spcPct val="0"/>
              </a:spcBef>
              <a:spcAft>
                <a:spcPct val="0"/>
              </a:spcAft>
            </a:pPr>
            <a:r>
              <a:rPr sz="1200" dirty="0">
                <a:latin typeface="宋体" panose="02010600030101010101" pitchFamily="2" charset="-122"/>
                <a:ea typeface="宋体" panose="02010600030101010101" pitchFamily="2" charset="-122"/>
                <a:cs typeface="宋体" panose="02010600030101010101" pitchFamily="2" charset="-122"/>
              </a:rPr>
              <a:t>落实《防治煤与瓦斯突出细则》、《煤矿防治水细则》、《防治煤矿冲击地压细则》中存在失职情况，每次给予责任单位党政负责人、分管副职、技术负责人扣除绩效考核1000元。</a:t>
            </a:r>
            <a:endParaRPr sz="1200" dirty="0">
              <a:latin typeface="宋体" panose="02010600030101010101" pitchFamily="2" charset="-122"/>
              <a:ea typeface="宋体" panose="02010600030101010101" pitchFamily="2" charset="-122"/>
              <a:cs typeface="宋体" panose="02010600030101010101" pitchFamily="2"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2"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3"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16.</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其他责任追究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9" name="TextBox 29"/>
          <p:cNvSpPr txBox="1"/>
          <p:nvPr/>
        </p:nvSpPr>
        <p:spPr>
          <a:xfrm>
            <a:off x="2009775" y="5365115"/>
            <a:ext cx="9965690" cy="645795"/>
          </a:xfrm>
          <a:prstGeom prst="rect">
            <a:avLst/>
          </a:prstGeom>
          <a:solidFill>
            <a:schemeClr val="accent6">
              <a:lumMod val="20000"/>
              <a:lumOff val="80000"/>
            </a:schemeClr>
          </a:solidFill>
        </p:spPr>
        <p:txBody>
          <a:bodyPr wrap="square" lIns="0" tIns="0" rIns="0" bIns="0" rtlCol="0">
            <a:spAutoFit/>
          </a:bodyPr>
          <a:p>
            <a:pPr lvl="0" indent="304800" algn="l" fontAlgn="base">
              <a:lnSpc>
                <a:spcPct val="150000"/>
              </a:lnSpc>
              <a:spcBef>
                <a:spcPct val="0"/>
              </a:spcBef>
              <a:spcAft>
                <a:spcPct val="0"/>
              </a:spcAft>
            </a:pPr>
            <a:r>
              <a:rPr lang="en-US" altLang="zh-CN" sz="140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rPr>
              <a:t>、</a:t>
            </a:r>
            <a:r>
              <a:rPr sz="1400">
                <a:solidFill>
                  <a:srgbClr val="FF0000"/>
                </a:solidFill>
                <a:latin typeface="宋体" panose="02010600030101010101" pitchFamily="2" charset="-122"/>
                <a:ea typeface="宋体" panose="02010600030101010101" pitchFamily="2" charset="-122"/>
                <a:cs typeface="宋体" panose="02010600030101010101" pitchFamily="2" charset="-122"/>
              </a:rPr>
              <a:t>凡事故涉及两个单位的，根据责任认定，主要责任单位按规定处理，次要责任单位降低一个等级处理。</a:t>
            </a:r>
            <a:endParaRPr sz="1400">
              <a:solidFill>
                <a:srgbClr val="FF0000"/>
              </a:solidFill>
              <a:latin typeface="宋体" panose="02010600030101010101" pitchFamily="2" charset="-122"/>
              <a:ea typeface="宋体" panose="02010600030101010101" pitchFamily="2" charset="-122"/>
              <a:cs typeface="宋体" panose="02010600030101010101" pitchFamily="2" charset="-122"/>
            </a:endParaRPr>
          </a:p>
          <a:p>
            <a:pPr lvl="0" indent="304800" algn="l" fontAlgn="base">
              <a:lnSpc>
                <a:spcPct val="150000"/>
              </a:lnSpc>
              <a:spcBef>
                <a:spcPct val="0"/>
              </a:spcBef>
              <a:spcAft>
                <a:spcPct val="0"/>
              </a:spcAft>
            </a:pPr>
            <a:r>
              <a:rPr lang="en-US" sz="1400">
                <a:solidFill>
                  <a:srgbClr val="FF0000"/>
                </a:solidFill>
                <a:latin typeface="宋体" panose="02010600030101010101" pitchFamily="2" charset="-122"/>
                <a:ea typeface="宋体" panose="02010600030101010101" pitchFamily="2" charset="-122"/>
                <a:cs typeface="宋体" panose="02010600030101010101" pitchFamily="2" charset="-122"/>
              </a:rPr>
              <a:t>2</a:t>
            </a:r>
            <a:r>
              <a:rPr lang="zh-CN" altLang="en-US" sz="1400">
                <a:solidFill>
                  <a:srgbClr val="FF0000"/>
                </a:solidFill>
                <a:latin typeface="宋体" panose="02010600030101010101" pitchFamily="2" charset="-122"/>
                <a:ea typeface="宋体" panose="02010600030101010101" pitchFamily="2" charset="-122"/>
                <a:cs typeface="宋体" panose="02010600030101010101" pitchFamily="2" charset="-122"/>
              </a:rPr>
              <a:t>、</a:t>
            </a:r>
            <a:r>
              <a:rPr sz="1400">
                <a:solidFill>
                  <a:srgbClr val="FF0000"/>
                </a:solidFill>
                <a:latin typeface="宋体" panose="02010600030101010101" pitchFamily="2" charset="-122"/>
                <a:ea typeface="宋体" panose="02010600030101010101" pitchFamily="2" charset="-122"/>
                <a:cs typeface="宋体" panose="02010600030101010101" pitchFamily="2" charset="-122"/>
              </a:rPr>
              <a:t>政府部门、集团公司、公司对事故责任人作出责任追究和经济处罚决定的，按照“就高不就低”的原则，不重复执行。</a:t>
            </a:r>
            <a:endParaRPr sz="1400">
              <a:solidFill>
                <a:srgbClr val="FF0000"/>
              </a:solidFill>
              <a:latin typeface="宋体" panose="02010600030101010101" pitchFamily="2" charset="-122"/>
              <a:ea typeface="宋体" panose="02010600030101010101" pitchFamily="2" charset="-122"/>
              <a:cs typeface="宋体" panose="02010600030101010101" pitchFamily="2" charset="-122"/>
            </a:endParaRPr>
          </a:p>
        </p:txBody>
      </p:sp>
      <p:grpSp>
        <p:nvGrpSpPr>
          <p:cNvPr id="20" name="组合 19"/>
          <p:cNvGrpSpPr/>
          <p:nvPr/>
        </p:nvGrpSpPr>
        <p:grpSpPr>
          <a:xfrm rot="16200000">
            <a:off x="481330" y="4900930"/>
            <a:ext cx="1395730" cy="1661160"/>
            <a:chOff x="1693" y="1469"/>
            <a:chExt cx="4946" cy="5519"/>
          </a:xfrm>
        </p:grpSpPr>
        <p:sp>
          <p:nvSpPr>
            <p:cNvPr id="15" name="任意多边形 15"/>
            <p:cNvSpPr/>
            <p:nvPr/>
          </p:nvSpPr>
          <p:spPr bwMode="auto">
            <a:xfrm>
              <a:off x="2370" y="1840"/>
              <a:ext cx="3901" cy="5148"/>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2708"/>
                <a:gd name="T55" fmla="*/ 0 h 2331146"/>
                <a:gd name="T56" fmla="*/ 1762708 w 1762708"/>
                <a:gd name="T57" fmla="*/ 2331146 h 233114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solidFill>
              <a:srgbClr val="006CB8"/>
            </a:solidFill>
            <a:ln>
              <a:noFill/>
            </a:ln>
            <a:extLst>
              <a:ext uri="{91240B29-F687-4F45-9708-019B960494DF}">
                <a14:hiddenLine xmlns:a14="http://schemas.microsoft.com/office/drawing/2010/main" w="14351">
                  <a:solidFill>
                    <a:srgbClr val="000000"/>
                  </a:solidFill>
                  <a:prstDash val="solid"/>
                  <a:miter lim="800000"/>
                  <a:headEnd/>
                  <a:tailEnd/>
                </a14:hiddenLine>
              </a:ext>
            </a:extLst>
          </p:spPr>
          <p:txBody>
            <a:bodyPr/>
            <a:lstStyle/>
            <a:p>
              <a:endParaRPr lang="zh-CN" altLang="en-US">
                <a:latin typeface="微软雅黑" panose="020B0503020204020204" charset="-122"/>
                <a:ea typeface="微软雅黑" panose="020B0503020204020204" charset="-122"/>
              </a:endParaRPr>
            </a:p>
          </p:txBody>
        </p:sp>
        <p:grpSp>
          <p:nvGrpSpPr>
            <p:cNvPr id="16" name="Oval 53"/>
            <p:cNvGrpSpPr/>
            <p:nvPr/>
          </p:nvGrpSpPr>
          <p:grpSpPr bwMode="auto">
            <a:xfrm rot="5400000">
              <a:off x="1703" y="1459"/>
              <a:ext cx="4927" cy="4946"/>
              <a:chOff x="1981200" y="4866857"/>
              <a:chExt cx="1908048" cy="1914144"/>
            </a:xfrm>
          </p:grpSpPr>
          <p:pic>
            <p:nvPicPr>
              <p:cNvPr id="17" name="Oval 5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4866857"/>
                <a:ext cx="1908048" cy="1914144"/>
              </a:xfrm>
              <a:prstGeom prst="rect">
                <a:avLst/>
              </a:prstGeom>
              <a:noFill/>
              <a:extLst>
                <a:ext uri="{909E8E84-426E-40DD-AFC4-6F175D3DCCD1}">
                  <a14:hiddenFill xmlns:a14="http://schemas.microsoft.com/office/drawing/2010/main">
                    <a:solidFill>
                      <a:srgbClr val="FFFFFF"/>
                    </a:solidFill>
                  </a14:hiddenFill>
                </a:ext>
              </a:extLst>
            </p:spPr>
          </p:pic>
          <p:sp>
            <p:nvSpPr>
              <p:cNvPr id="18" name="Text Box 10"/>
              <p:cNvSpPr txBox="1">
                <a:spLocks noChangeArrowheads="1"/>
              </p:cNvSpPr>
              <p:nvPr/>
            </p:nvSpPr>
            <p:spPr bwMode="auto">
              <a:xfrm>
                <a:off x="2412130" y="5153507"/>
                <a:ext cx="914505" cy="91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a:solidFill>
                    <a:srgbClr val="FFFFFF"/>
                  </a:solidFill>
                  <a:latin typeface="微软雅黑" panose="020B0503020204020204" charset="-122"/>
                  <a:ea typeface="微软雅黑" panose="020B0503020204020204" charset="-122"/>
                </a:endParaRPr>
              </a:p>
            </p:txBody>
          </p:sp>
        </p:grpSp>
      </p:grpSp>
      <p:sp>
        <p:nvSpPr>
          <p:cNvPr id="19" name="Text Box 26"/>
          <p:cNvSpPr txBox="1">
            <a:spLocks noChangeArrowheads="1"/>
          </p:cNvSpPr>
          <p:nvPr/>
        </p:nvSpPr>
        <p:spPr bwMode="auto">
          <a:xfrm>
            <a:off x="138379" y="5317507"/>
            <a:ext cx="1800459" cy="706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CN" sz="2000" b="1" dirty="0">
                <a:solidFill>
                  <a:srgbClr val="006CB8"/>
                </a:solidFill>
                <a:latin typeface="黑体" panose="02010609060101010101" charset="-122"/>
                <a:ea typeface="黑体" panose="02010609060101010101" charset="-122"/>
              </a:rPr>
              <a:t>执行</a:t>
            </a:r>
            <a:endParaRPr lang="zh-CN" sz="2000" b="1" dirty="0">
              <a:solidFill>
                <a:srgbClr val="006CB8"/>
              </a:solidFill>
              <a:latin typeface="黑体" panose="02010609060101010101" charset="-122"/>
              <a:ea typeface="黑体" panose="02010609060101010101" charset="-122"/>
            </a:endParaRPr>
          </a:p>
          <a:p>
            <a:pPr algn="ctr"/>
            <a:r>
              <a:rPr lang="zh-CN" sz="2000" b="1" dirty="0">
                <a:solidFill>
                  <a:srgbClr val="006CB8"/>
                </a:solidFill>
                <a:latin typeface="黑体" panose="02010609060101010101" charset="-122"/>
                <a:ea typeface="黑体" panose="02010609060101010101" charset="-122"/>
              </a:rPr>
              <a:t>说明</a:t>
            </a:r>
            <a:endParaRPr lang="zh-CN" sz="2000" b="1" dirty="0">
              <a:solidFill>
                <a:srgbClr val="006CB8"/>
              </a:solidFill>
              <a:latin typeface="黑体" panose="02010609060101010101" charset="-122"/>
              <a:ea typeface="黑体" panose="02010609060101010101"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17.</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示范工程奖励情况</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solidFill>
                <a:srgbClr val="FF9D00"/>
              </a:solidFill>
            </a:endParaRPr>
          </a:p>
          <a:p>
            <a:pPr algn="ctr">
              <a:lnSpc>
                <a:spcPct val="180000"/>
              </a:lnSpc>
            </a:pPr>
            <a:r>
              <a:rPr lang="zh-CN" altLang="en-US" sz="2400">
                <a:solidFill>
                  <a:srgbClr val="FF9D00"/>
                </a:solidFill>
              </a:rPr>
              <a:t>示范</a:t>
            </a:r>
            <a:endParaRPr lang="zh-CN" altLang="en-US" sz="2400">
              <a:solidFill>
                <a:srgbClr val="FF9D00"/>
              </a:solidFill>
            </a:endParaRPr>
          </a:p>
          <a:p>
            <a:pPr algn="ctr">
              <a:lnSpc>
                <a:spcPct val="180000"/>
              </a:lnSpc>
            </a:pPr>
            <a:r>
              <a:rPr lang="zh-CN" altLang="en-US" sz="2400">
                <a:solidFill>
                  <a:srgbClr val="FF9D00"/>
                </a:solidFill>
              </a:rPr>
              <a:t>工程</a:t>
            </a:r>
            <a:endParaRPr lang="zh-CN" altLang="en-US" sz="2400">
              <a:solidFill>
                <a:srgbClr val="FF9D00"/>
              </a:solidFill>
            </a:endParaRPr>
          </a:p>
          <a:p>
            <a:pPr algn="ctr">
              <a:lnSpc>
                <a:spcPct val="180000"/>
              </a:lnSpc>
            </a:pPr>
            <a:r>
              <a:rPr lang="zh-CN" altLang="en-US" sz="2400">
                <a:solidFill>
                  <a:srgbClr val="FF9D00"/>
                </a:solidFill>
              </a:rPr>
              <a:t>奖励</a:t>
            </a:r>
            <a:endParaRPr lang="zh-CN" altLang="en-US" sz="2400">
              <a:solidFill>
                <a:srgbClr val="FF9D00"/>
              </a:solidFill>
            </a:endParaRPr>
          </a:p>
          <a:p>
            <a:pPr algn="ctr">
              <a:lnSpc>
                <a:spcPct val="180000"/>
              </a:lnSpc>
            </a:pPr>
            <a:r>
              <a:rPr lang="zh-CN" altLang="en-US" sz="2400">
                <a:solidFill>
                  <a:srgbClr val="FF9D00"/>
                </a:solidFill>
              </a:rPr>
              <a:t>情况</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783715"/>
            <a:ext cx="17780" cy="382079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15540" y="1268095"/>
            <a:ext cx="7999095" cy="106172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600" b="1" dirty="0">
                <a:solidFill>
                  <a:schemeClr val="tx1"/>
                </a:solidFill>
                <a:latin typeface="仿宋" panose="02010609060101010101" charset="-122"/>
                <a:ea typeface="仿宋" panose="02010609060101010101" charset="-122"/>
                <a:cs typeface="仿宋" panose="02010609060101010101" charset="-122"/>
                <a:sym typeface="+mn-ea"/>
              </a:rPr>
              <a:t>“示范工程”通过矿验收的，采煤工作面兑现50000元，掘进工作面、通风系统兑现30000元，机电、运输系统、车间、硐室兑现10000元，兑现金额纳入工资总额。</a:t>
            </a:r>
            <a:endParaRPr sz="16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379980" y="5207635"/>
            <a:ext cx="8033385" cy="79565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sz="1600" b="1" dirty="0">
                <a:solidFill>
                  <a:srgbClr val="C00000"/>
                </a:solidFill>
                <a:latin typeface="仿宋" panose="02010609060101010101" charset="-122"/>
                <a:ea typeface="仿宋" panose="02010609060101010101" charset="-122"/>
                <a:cs typeface="仿宋" panose="02010609060101010101" charset="-122"/>
                <a:sym typeface="+mn-ea"/>
              </a:rPr>
              <a:t>在日常检查过程中，不能保持“示范工程”称号的，责任单位管技人员全额扣回奖励。</a:t>
            </a:r>
            <a:endParaRPr sz="16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47850" y="1798955"/>
            <a:ext cx="56134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15540" y="3093720"/>
            <a:ext cx="7999095" cy="9829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600" b="1" dirty="0">
                <a:solidFill>
                  <a:schemeClr val="tx1"/>
                </a:solidFill>
                <a:latin typeface="仿宋" panose="02010609060101010101" charset="-122"/>
                <a:ea typeface="仿宋" panose="02010609060101010101" charset="-122"/>
                <a:cs typeface="仿宋" panose="02010609060101010101" charset="-122"/>
                <a:sym typeface="+mn-ea"/>
              </a:rPr>
              <a:t>在日常检查过程中，能够保持“示范工程”称号的，采煤工作面每月兑现15000元，掘进工作面、通风系统每月兑现8000元，机电、运输系统、车间、硐室每月兑现5000元。</a:t>
            </a:r>
            <a:endParaRPr lang="zh-CN" altLang="en-US" sz="16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7" name="直接连接符 6"/>
          <p:cNvCxnSpPr/>
          <p:nvPr/>
        </p:nvCxnSpPr>
        <p:spPr>
          <a:xfrm flipH="1">
            <a:off x="1866900" y="3583305"/>
            <a:ext cx="5480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1830070" y="5604510"/>
            <a:ext cx="549910" cy="127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385" y="200660"/>
            <a:ext cx="6579870"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18.</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2021年月度安全绩效工资标准</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graphicFrame>
        <p:nvGraphicFramePr>
          <p:cNvPr id="3" name="表格 2"/>
          <p:cNvGraphicFramePr/>
          <p:nvPr>
            <p:custDataLst>
              <p:tags r:id="rId2"/>
            </p:custDataLst>
          </p:nvPr>
        </p:nvGraphicFramePr>
        <p:xfrm>
          <a:off x="2338388" y="1485900"/>
          <a:ext cx="7448550" cy="2838450"/>
        </p:xfrm>
        <a:graphic>
          <a:graphicData uri="http://schemas.openxmlformats.org/drawingml/2006/table">
            <a:tbl>
              <a:tblPr firstRow="1" bandRow="1">
                <a:tableStyleId>{5940675A-B579-460E-94D1-54222C63F5DA}</a:tableStyleId>
              </a:tblPr>
              <a:tblGrid>
                <a:gridCol w="438150"/>
                <a:gridCol w="440690"/>
                <a:gridCol w="1096010"/>
                <a:gridCol w="1094740"/>
                <a:gridCol w="1094740"/>
                <a:gridCol w="1097915"/>
                <a:gridCol w="1094105"/>
                <a:gridCol w="1092200"/>
              </a:tblGrid>
              <a:tr h="786130">
                <a:tc gridSpan="2">
                  <a:txBody>
                    <a:bodyPr/>
                    <a:p>
                      <a:pPr indent="0" algn="ctr">
                        <a:buNone/>
                      </a:pPr>
                      <a:r>
                        <a:rPr lang="en-US" sz="1200" b="0">
                          <a:latin typeface="仿宋_GB2312" panose="02010609030101010101" charset="-122"/>
                          <a:cs typeface="仿宋_GB2312" panose="02010609030101010101" charset="-122"/>
                        </a:rPr>
                        <a:t>职务</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lgn="ctr">
                        <a:buNone/>
                      </a:pPr>
                      <a:r>
                        <a:rPr lang="en-US" sz="1200" b="0">
                          <a:latin typeface="仿宋_GB2312" panose="02010609030101010101" charset="-122"/>
                          <a:cs typeface="仿宋_GB2312" panose="02010609030101010101" charset="-122"/>
                        </a:rPr>
                        <a:t>正科主持工作</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副科高级在岗</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队级中级在岗</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副队级助理在岗员级在岗 </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班长</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 员工 </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677545">
                <a:tc rowSpan="3">
                  <a:txBody>
                    <a:bodyPr/>
                    <a:p>
                      <a:pPr indent="0" algn="ctr">
                        <a:buNone/>
                      </a:pPr>
                      <a:r>
                        <a:rPr lang="en-US" sz="1200" b="0">
                          <a:latin typeface="仿宋_GB2312" panose="02010609030101010101" charset="-122"/>
                          <a:cs typeface="仿宋_GB2312" panose="02010609030101010101" charset="-122"/>
                        </a:rPr>
                        <a:t>月度安全风险资标准</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一线</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3000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2400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1900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1500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1200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1000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675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200" b="0">
                          <a:latin typeface="仿宋_GB2312" panose="02010609030101010101" charset="-122"/>
                          <a:cs typeface="仿宋_GB2312" panose="02010609030101010101" charset="-122"/>
                        </a:rPr>
                        <a:t>二线</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latin typeface="仿宋_GB2312" panose="02010609030101010101" charset="-122"/>
                          <a:cs typeface="仿宋_GB2312" panose="02010609030101010101" charset="-122"/>
                        </a:rPr>
                        <a:t>2400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1900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1500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1200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950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仿宋_GB2312" panose="02010609030101010101" charset="-122"/>
                          <a:cs typeface="仿宋_GB2312" panose="02010609030101010101" charset="-122"/>
                        </a:rPr>
                        <a:t>800</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680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latin typeface="仿宋_GB2312" panose="02010609030101010101" charset="-122"/>
                          <a:cs typeface="仿宋_GB2312" panose="02010609030101010101" charset="-122"/>
                        </a:rPr>
                        <a:t>地面</a:t>
                      </a:r>
                      <a:endParaRPr lang="en-US" altLang="en-US" sz="1200" b="0">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200" b="0">
                          <a:solidFill>
                            <a:schemeClr val="tx1"/>
                          </a:solidFill>
                          <a:latin typeface="仿宋_GB2312" panose="02010609030101010101" charset="-122"/>
                          <a:cs typeface="仿宋_GB2312" panose="02010609030101010101" charset="-122"/>
                        </a:rPr>
                        <a:t>1500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仿宋_GB2312" panose="02010609030101010101" charset="-122"/>
                          <a:cs typeface="仿宋_GB2312" panose="02010609030101010101" charset="-122"/>
                        </a:rPr>
                        <a:t>1200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仿宋_GB2312" panose="02010609030101010101" charset="-122"/>
                          <a:cs typeface="仿宋_GB2312" panose="02010609030101010101" charset="-122"/>
                        </a:rPr>
                        <a:t>950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仿宋_GB2312" panose="02010609030101010101" charset="-122"/>
                          <a:cs typeface="仿宋_GB2312" panose="02010609030101010101" charset="-122"/>
                        </a:rPr>
                        <a:t>750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仿宋_GB2312" panose="02010609030101010101" charset="-122"/>
                          <a:cs typeface="仿宋_GB2312" panose="02010609030101010101" charset="-122"/>
                        </a:rPr>
                        <a:t>600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solidFill>
                            <a:schemeClr val="tx1"/>
                          </a:solidFill>
                          <a:latin typeface="仿宋_GB2312" panose="02010609030101010101" charset="-122"/>
                          <a:cs typeface="仿宋_GB2312" panose="02010609030101010101" charset="-122"/>
                        </a:rPr>
                        <a:t>500</a:t>
                      </a:r>
                      <a:endParaRPr lang="en-US" altLang="en-US" sz="1200" b="0">
                        <a:solidFill>
                          <a:schemeClr val="tx1"/>
                        </a:solidFill>
                        <a:latin typeface="仿宋_GB2312" panose="02010609030101010101" charset="-122"/>
                        <a:ea typeface="仿宋_GB2312" panose="02010609030101010101" charset="-122"/>
                        <a:cs typeface="仿宋_GB2312" panose="02010609030101010101"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4259580" y="1039495"/>
            <a:ext cx="3672840" cy="368300"/>
          </a:xfrm>
          <a:prstGeom prst="rect">
            <a:avLst/>
          </a:prstGeom>
          <a:noFill/>
        </p:spPr>
        <p:txBody>
          <a:bodyPr wrap="square" rtlCol="0" anchor="t">
            <a:spAutoFit/>
          </a:bodyPr>
          <a:p>
            <a:r>
              <a:rPr lang="zh-CN" altLang="en-US">
                <a:solidFill>
                  <a:srgbClr val="1D41D5"/>
                </a:solidFill>
              </a:rPr>
              <a:t>2021年月度安全绩效工资标准</a:t>
            </a:r>
            <a:endParaRPr lang="zh-CN" altLang="en-US">
              <a:solidFill>
                <a:srgbClr val="1D41D5"/>
              </a:solidFill>
            </a:endParaRPr>
          </a:p>
        </p:txBody>
      </p:sp>
      <p:sp>
        <p:nvSpPr>
          <p:cNvPr id="100" name="文本框 99"/>
          <p:cNvSpPr txBox="1"/>
          <p:nvPr/>
        </p:nvSpPr>
        <p:spPr>
          <a:xfrm>
            <a:off x="1108710" y="4638675"/>
            <a:ext cx="10146030" cy="1568450"/>
          </a:xfrm>
          <a:prstGeom prst="rect">
            <a:avLst/>
          </a:prstGeom>
          <a:solidFill>
            <a:schemeClr val="accent1">
              <a:lumMod val="60000"/>
              <a:lumOff val="40000"/>
            </a:schemeClr>
          </a:solidFill>
          <a:ln w="9525">
            <a:noFill/>
          </a:ln>
        </p:spPr>
        <p:txBody>
          <a:bodyPr wrap="square">
            <a:spAutoFit/>
          </a:bodyPr>
          <a:p>
            <a:pPr indent="0"/>
            <a:r>
              <a:rPr lang="zh-CN" sz="1600">
                <a:ea typeface="宋体" panose="02010600030101010101" pitchFamily="2" charset="-122"/>
                <a:sym typeface="+mn-ea"/>
              </a:rPr>
              <a:t>防冲办公室防冲员比照一线员工执行；</a:t>
            </a:r>
            <a:endParaRPr lang="zh-CN" sz="1600" b="0">
              <a:ea typeface="宋体" panose="02010600030101010101" pitchFamily="2" charset="-122"/>
            </a:endParaRPr>
          </a:p>
          <a:p>
            <a:pPr indent="0"/>
            <a:r>
              <a:rPr lang="zh-CN" sz="1600" b="0">
                <a:ea typeface="宋体" panose="02010600030101010101" pitchFamily="2" charset="-122"/>
              </a:rPr>
              <a:t>安全监察部管技人员比照一线管技人员执行，安监员、通防部瓦检员、放炮员比照一线班长执行；</a:t>
            </a:r>
            <a:endParaRPr lang="zh-CN" sz="1600" b="0">
              <a:ea typeface="宋体" panose="02010600030101010101" pitchFamily="2" charset="-122"/>
            </a:endParaRPr>
          </a:p>
          <a:p>
            <a:pPr indent="0"/>
            <a:r>
              <a:rPr lang="zh-CN" sz="1600" b="0">
                <a:ea typeface="宋体" panose="02010600030101010101" pitchFamily="2" charset="-122"/>
              </a:rPr>
              <a:t>调度指挥中心、生产技术部、防治冲击地压办公室、防治水办公室、人力资源部（培训办）管技人员比照二线管技岗位执行；</a:t>
            </a:r>
            <a:endParaRPr lang="zh-CN" sz="1600" b="0">
              <a:ea typeface="宋体" panose="02010600030101010101" pitchFamily="2" charset="-122"/>
            </a:endParaRPr>
          </a:p>
          <a:p>
            <a:pPr indent="0"/>
            <a:r>
              <a:rPr lang="zh-CN" sz="1600" b="0">
                <a:ea typeface="宋体" panose="02010600030101010101" pitchFamily="2" charset="-122"/>
              </a:rPr>
              <a:t>调度指挥中心、生产技术部、防治水办公室、防治冲击地压办公室其他井下作业人员及人力资源部（培训办）员工比照二线员工执行。</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29755"/>
            <a:ext cx="12192000" cy="428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lstStyle/>
          <a:p/>
        </p:txBody>
      </p:sp>
      <p:sp>
        <p:nvSpPr>
          <p:cNvPr id="5"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lstStyle/>
          <a:p/>
        </p:txBody>
      </p:sp>
      <p:sp>
        <p:nvSpPr>
          <p:cNvPr id="6"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lstStyle/>
          <a:p/>
        </p:txBody>
      </p:sp>
      <p:sp>
        <p:nvSpPr>
          <p:cNvPr id="19" name="object 19"/>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p:txBody>
      </p:sp>
      <p:grpSp>
        <p:nvGrpSpPr>
          <p:cNvPr id="23554" name="Group 230"/>
          <p:cNvGrpSpPr/>
          <p:nvPr/>
        </p:nvGrpSpPr>
        <p:grpSpPr>
          <a:xfrm rot="0">
            <a:off x="-113030" y="1275080"/>
            <a:ext cx="4793691" cy="4938395"/>
            <a:chOff x="401" y="1121"/>
            <a:chExt cx="3776" cy="3114"/>
          </a:xfrm>
        </p:grpSpPr>
        <p:grpSp>
          <p:nvGrpSpPr>
            <p:cNvPr id="23555" name="그룹 35"/>
            <p:cNvGrpSpPr/>
            <p:nvPr/>
          </p:nvGrpSpPr>
          <p:grpSpPr>
            <a:xfrm>
              <a:off x="591" y="2725"/>
              <a:ext cx="2902" cy="1510"/>
              <a:chOff x="3548063" y="4256088"/>
              <a:chExt cx="4932362" cy="2460248"/>
            </a:xfrm>
          </p:grpSpPr>
          <p:sp>
            <p:nvSpPr>
              <p:cNvPr id="23556" name="Oval 425"/>
              <p:cNvSpPr/>
              <p:nvPr/>
            </p:nvSpPr>
            <p:spPr>
              <a:xfrm>
                <a:off x="3548063" y="4776788"/>
                <a:ext cx="4932362" cy="1624012"/>
              </a:xfrm>
              <a:prstGeom prst="ellipse">
                <a:avLst/>
              </a:prstGeom>
              <a:gradFill rotWithShape="1">
                <a:gsLst>
                  <a:gs pos="0">
                    <a:srgbClr val="000000"/>
                  </a:gs>
                  <a:gs pos="100000">
                    <a:srgbClr val="FFFFFF">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nvGrpSpPr>
              <p:cNvPr id="23557" name="그룹 29"/>
              <p:cNvGrpSpPr/>
              <p:nvPr/>
            </p:nvGrpSpPr>
            <p:grpSpPr>
              <a:xfrm>
                <a:off x="5101556" y="4256088"/>
                <a:ext cx="523670" cy="2460248"/>
                <a:chOff x="5101556" y="4256088"/>
                <a:chExt cx="523670" cy="2460248"/>
              </a:xfrm>
            </p:grpSpPr>
            <p:sp>
              <p:nvSpPr>
                <p:cNvPr id="23560" name="Oval 429"/>
                <p:cNvSpPr/>
                <p:nvPr/>
              </p:nvSpPr>
              <p:spPr>
                <a:xfrm flipV="1">
                  <a:off x="5101556" y="6196610"/>
                  <a:ext cx="523670" cy="519726"/>
                </a:xfrm>
                <a:prstGeom prst="ellipse">
                  <a:avLst/>
                </a:prstGeom>
                <a:gradFill rotWithShape="1">
                  <a:gsLst>
                    <a:gs pos="0">
                      <a:srgbClr val="FFFFFF">
                        <a:alpha val="29999"/>
                      </a:srgbClr>
                    </a:gs>
                    <a:gs pos="100000">
                      <a:srgbClr val="67ABF5">
                        <a:alpha val="0"/>
                      </a:srgbClr>
                    </a:gs>
                  </a:gsLst>
                  <a:path path="shape">
                    <a:fillToRect l="50000" t="50000" r="50000" b="50000"/>
                  </a:path>
                  <a:tileRect/>
                </a:gradFill>
                <a:ln w="9525">
                  <a:noFill/>
                </a:ln>
              </p:spPr>
              <p:txBody>
                <a:bodyPr rot="10800000"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62" name="Oval 432"/>
                <p:cNvSpPr/>
                <p:nvPr/>
              </p:nvSpPr>
              <p:spPr>
                <a:xfrm>
                  <a:off x="5102225" y="4256088"/>
                  <a:ext cx="522288" cy="520700"/>
                </a:xfrm>
                <a:prstGeom prst="ellipse">
                  <a:avLst/>
                </a:prstGeom>
                <a:gradFill rotWithShape="1">
                  <a:gsLst>
                    <a:gs pos="0">
                      <a:srgbClr val="FFFFFF">
                        <a:alpha val="50000"/>
                      </a:srgbClr>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grpSp>
        <p:sp>
          <p:nvSpPr>
            <p:cNvPr id="9" name="Oval 423"/>
            <p:cNvSpPr>
              <a:spLocks noChangeArrowheads="1"/>
            </p:cNvSpPr>
            <p:nvPr/>
          </p:nvSpPr>
          <p:spPr bwMode="auto">
            <a:xfrm>
              <a:off x="3181" y="2161"/>
              <a:ext cx="975" cy="768"/>
            </a:xfrm>
            <a:prstGeom prst="ellipse">
              <a:avLst/>
            </a:prstGeom>
            <a:solidFill>
              <a:schemeClr val="accent5"/>
            </a:solidFill>
            <a:ln w="19050" algn="ctr">
              <a:solidFill>
                <a:schemeClr val="accent1">
                  <a:lumMod val="60000"/>
                  <a:lumOff val="40000"/>
                </a:schemeClr>
              </a:solid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ko-KR" altLang="en-US" sz="2000"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3566" name="Text Box 434"/>
            <p:cNvSpPr txBox="1"/>
            <p:nvPr/>
          </p:nvSpPr>
          <p:spPr>
            <a:xfrm>
              <a:off x="3218" y="2429"/>
              <a:ext cx="938" cy="232"/>
            </a:xfrm>
            <a:prstGeom prst="rect">
              <a:avLst/>
            </a:prstGeom>
            <a:noFill/>
            <a:ln w="9525">
              <a:noFill/>
            </a:ln>
          </p:spPr>
          <p:txBody>
            <a:bodyPr wrap="square" anchor="t">
              <a:spAutoFit/>
            </a:bodyPr>
            <a:lstStyle/>
            <a:p>
              <a:pPr algn="ctr" latinLnBrk="1"/>
              <a:r>
                <a:rPr lang="zh-CN" b="1" dirty="0">
                  <a:solidFill>
                    <a:srgbClr val="FFFF00"/>
                  </a:solidFill>
                  <a:latin typeface="黑体" panose="02010609060101010101" charset="-122"/>
                  <a:ea typeface="黑体" panose="02010609060101010101" charset="-122"/>
                </a:rPr>
                <a:t>两个杜绝</a:t>
              </a:r>
              <a:endParaRPr lang="zh-CN" b="1" dirty="0">
                <a:solidFill>
                  <a:srgbClr val="FFFF00"/>
                </a:solidFill>
                <a:latin typeface="黑体" panose="02010609060101010101" charset="-122"/>
                <a:ea typeface="黑体" panose="02010609060101010101" charset="-122"/>
              </a:endParaRPr>
            </a:p>
          </p:txBody>
        </p:sp>
        <p:sp>
          <p:nvSpPr>
            <p:cNvPr id="23568" name="Oval 424"/>
            <p:cNvSpPr/>
            <p:nvPr/>
          </p:nvSpPr>
          <p:spPr>
            <a:xfrm>
              <a:off x="1717" y="1121"/>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69" name="Oval 439"/>
            <p:cNvSpPr/>
            <p:nvPr/>
          </p:nvSpPr>
          <p:spPr>
            <a:xfrm>
              <a:off x="401" y="2616"/>
              <a:ext cx="1132" cy="489"/>
            </a:xfrm>
            <a:prstGeom prst="ellipse">
              <a:avLst/>
            </a:prstGeom>
            <a:gradFill rotWithShape="1">
              <a:gsLst>
                <a:gs pos="0">
                  <a:srgbClr val="000000">
                    <a:alpha val="50000"/>
                  </a:srgbClr>
                </a:gs>
                <a:gs pos="100000">
                  <a:srgbClr val="FFFFFF">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11" name="Oval 441"/>
            <p:cNvSpPr>
              <a:spLocks noChangeArrowheads="1"/>
            </p:cNvSpPr>
            <p:nvPr/>
          </p:nvSpPr>
          <p:spPr bwMode="auto">
            <a:xfrm>
              <a:off x="3200" y="1323"/>
              <a:ext cx="975" cy="716"/>
            </a:xfrm>
            <a:prstGeom prst="ellipse">
              <a:avLst/>
            </a:prstGeom>
            <a:solidFill>
              <a:schemeClr val="accent5"/>
            </a:solidFill>
            <a:ln w="19050" algn="ctr">
              <a:no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ko-KR" altLang="en-US" sz="2000"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3571" name="Text Box 443"/>
            <p:cNvSpPr txBox="1"/>
            <p:nvPr/>
          </p:nvSpPr>
          <p:spPr>
            <a:xfrm>
              <a:off x="3239" y="1565"/>
              <a:ext cx="938" cy="232"/>
            </a:xfrm>
            <a:prstGeom prst="rect">
              <a:avLst/>
            </a:prstGeom>
            <a:noFill/>
            <a:ln w="9525">
              <a:noFill/>
            </a:ln>
          </p:spPr>
          <p:txBody>
            <a:bodyPr wrap="square" anchor="t">
              <a:spAutoFit/>
            </a:bodyPr>
            <a:lstStyle/>
            <a:p>
              <a:pPr algn="ctr" latinLnBrk="1"/>
              <a:r>
                <a:rPr lang="zh-CN" altLang="en-US" b="1" dirty="0">
                  <a:solidFill>
                    <a:srgbClr val="FFFF00"/>
                  </a:solidFill>
                  <a:latin typeface="黑体" panose="02010609060101010101" charset="-122"/>
                  <a:ea typeface="黑体" panose="02010609060101010101" charset="-122"/>
                </a:rPr>
                <a:t>两个确保</a:t>
              </a:r>
              <a:endParaRPr lang="zh-CN" altLang="en-US" b="1" dirty="0">
                <a:solidFill>
                  <a:srgbClr val="FFFF00"/>
                </a:solidFill>
                <a:latin typeface="黑体" panose="02010609060101010101" charset="-122"/>
                <a:ea typeface="黑体" panose="02010609060101010101" charset="-122"/>
              </a:endParaRPr>
            </a:p>
          </p:txBody>
        </p:sp>
        <p:sp>
          <p:nvSpPr>
            <p:cNvPr id="23573" name="Oval 442"/>
            <p:cNvSpPr/>
            <p:nvPr/>
          </p:nvSpPr>
          <p:spPr>
            <a:xfrm>
              <a:off x="604" y="1563"/>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14" name="Oval 449"/>
            <p:cNvSpPr>
              <a:spLocks noChangeArrowheads="1"/>
            </p:cNvSpPr>
            <p:nvPr/>
          </p:nvSpPr>
          <p:spPr bwMode="auto">
            <a:xfrm>
              <a:off x="3161" y="3037"/>
              <a:ext cx="918" cy="705"/>
            </a:xfrm>
            <a:prstGeom prst="ellipse">
              <a:avLst/>
            </a:prstGeom>
            <a:solidFill>
              <a:schemeClr val="accent5"/>
            </a:solidFill>
            <a:ln w="19050" algn="ctr">
              <a:solidFill>
                <a:schemeClr val="tx2">
                  <a:lumMod val="75000"/>
                </a:schemeClr>
              </a:solidFill>
              <a:round/>
            </a:ln>
            <a:effectLst>
              <a:outerShdw blurRad="149987" dist="127000" dir="2880000" algn="ctr">
                <a:srgbClr val="000000">
                  <a:alpha val="28000"/>
                </a:srgbClr>
              </a:outerShdw>
            </a:effectLst>
            <a:scene3d>
              <a:camera prst="orthographicFront">
                <a:rot lat="0" lon="0" rev="0"/>
              </a:camera>
              <a:lightRig rig="contrasting" dir="t">
                <a:rot lat="0" lon="0" rev="1500000"/>
              </a:lightRig>
            </a:scene3d>
            <a:sp3d prstMaterial="metal">
              <a:bevelT w="146050" h="139700"/>
            </a:sp3d>
          </p:spPr>
          <p:txBody>
            <a:bodyPr wrap="none" lIns="72000" tIns="0" rIns="72000" bIns="0"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ko-KR" altLang="en-US" sz="2000" b="1" i="0" u="none" strike="noStrike" kern="1200" cap="none" spc="0" normalizeH="0" baseline="0" noProof="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3576" name="Text Box 451"/>
            <p:cNvSpPr txBox="1"/>
            <p:nvPr/>
          </p:nvSpPr>
          <p:spPr>
            <a:xfrm>
              <a:off x="3141" y="3186"/>
              <a:ext cx="938" cy="407"/>
            </a:xfrm>
            <a:prstGeom prst="rect">
              <a:avLst/>
            </a:prstGeom>
            <a:noFill/>
            <a:ln w="9525">
              <a:noFill/>
            </a:ln>
          </p:spPr>
          <p:txBody>
            <a:bodyPr wrap="square" anchor="t">
              <a:spAutoFit/>
            </a:bodyPr>
            <a:lstStyle/>
            <a:p>
              <a:pPr algn="ctr" latinLnBrk="1"/>
              <a:r>
                <a:rPr lang="zh-CN" altLang="en-US" b="1" dirty="0">
                  <a:solidFill>
                    <a:srgbClr val="FFFF00"/>
                  </a:solidFill>
                  <a:latin typeface="黑体" panose="02010609060101010101" charset="-122"/>
                  <a:ea typeface="黑体" panose="02010609060101010101" charset="-122"/>
                </a:rPr>
                <a:t>实现</a:t>
              </a:r>
              <a:endParaRPr lang="zh-CN" altLang="en-US" b="1" dirty="0">
                <a:solidFill>
                  <a:srgbClr val="FFFF00"/>
                </a:solidFill>
                <a:latin typeface="黑体" panose="02010609060101010101" charset="-122"/>
                <a:ea typeface="黑体" panose="02010609060101010101" charset="-122"/>
              </a:endParaRPr>
            </a:p>
            <a:p>
              <a:pPr algn="r" latinLnBrk="1"/>
              <a:r>
                <a:rPr lang="en-US" altLang="zh-CN" b="1" dirty="0">
                  <a:solidFill>
                    <a:srgbClr val="FFFF00"/>
                  </a:solidFill>
                  <a:latin typeface="黑体" panose="02010609060101010101" charset="-122"/>
                  <a:ea typeface="黑体" panose="02010609060101010101" charset="-122"/>
                </a:rPr>
                <a:t>“</a:t>
              </a:r>
              <a:r>
                <a:rPr lang="zh-CN" altLang="en-US" b="1" dirty="0">
                  <a:solidFill>
                    <a:srgbClr val="FFFF00"/>
                  </a:solidFill>
                  <a:latin typeface="黑体" panose="02010609060101010101" charset="-122"/>
                  <a:ea typeface="黑体" panose="02010609060101010101" charset="-122"/>
                </a:rPr>
                <a:t>四零</a:t>
              </a:r>
              <a:r>
                <a:rPr lang="en-US" altLang="zh-CN" b="1" dirty="0">
                  <a:solidFill>
                    <a:srgbClr val="FFFF00"/>
                  </a:solidFill>
                  <a:latin typeface="黑体" panose="02010609060101010101" charset="-122"/>
                  <a:ea typeface="黑体" panose="02010609060101010101" charset="-122"/>
                </a:rPr>
                <a:t>”</a:t>
              </a:r>
              <a:endParaRPr lang="en-US" altLang="zh-CN" b="1" dirty="0">
                <a:solidFill>
                  <a:srgbClr val="FFFF00"/>
                </a:solidFill>
                <a:latin typeface="黑体" panose="02010609060101010101" charset="-122"/>
                <a:ea typeface="黑体" panose="02010609060101010101" charset="-122"/>
              </a:endParaRPr>
            </a:p>
          </p:txBody>
        </p:sp>
        <p:sp>
          <p:nvSpPr>
            <p:cNvPr id="23578" name="Oval 450"/>
            <p:cNvSpPr/>
            <p:nvPr/>
          </p:nvSpPr>
          <p:spPr>
            <a:xfrm>
              <a:off x="2828" y="1563"/>
              <a:ext cx="184" cy="191"/>
            </a:xfrm>
            <a:prstGeom prst="ellipse">
              <a:avLst/>
            </a:prstGeom>
            <a:gradFill rotWithShape="1">
              <a:gsLst>
                <a:gs pos="0">
                  <a:srgbClr val="FFFFFF"/>
                </a:gs>
                <a:gs pos="100000">
                  <a:srgbClr val="67ABF5">
                    <a:alpha val="0"/>
                  </a:srgbClr>
                </a:gs>
              </a:gsLst>
              <a:path path="shape">
                <a:fillToRect l="50000" t="50000" r="50000" b="50000"/>
              </a:path>
              <a:tileRect/>
            </a:gra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79" name="AutoShape 454"/>
            <p:cNvSpPr/>
            <p:nvPr/>
          </p:nvSpPr>
          <p:spPr>
            <a:xfrm rot="5400000">
              <a:off x="2252" y="1189"/>
              <a:ext cx="537" cy="983"/>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80" name="AutoShape 455"/>
            <p:cNvSpPr/>
            <p:nvPr/>
          </p:nvSpPr>
          <p:spPr>
            <a:xfrm rot="5400000">
              <a:off x="2253" y="2898"/>
              <a:ext cx="537" cy="983"/>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sp>
          <p:nvSpPr>
            <p:cNvPr id="23581" name="AutoShape 435"/>
            <p:cNvSpPr/>
            <p:nvPr/>
          </p:nvSpPr>
          <p:spPr>
            <a:xfrm rot="5400000">
              <a:off x="2252" y="2046"/>
              <a:ext cx="537" cy="983"/>
            </a:xfrm>
            <a:prstGeom prst="upArrow">
              <a:avLst>
                <a:gd name="adj1" fmla="val 52833"/>
                <a:gd name="adj2" fmla="val 45925"/>
              </a:avLst>
            </a:prstGeom>
            <a:solidFill>
              <a:srgbClr val="FF0000"/>
            </a:solidFill>
            <a:ln w="9525">
              <a:noFill/>
            </a:ln>
          </p:spPr>
          <p:txBody>
            <a:bodyPr wrap="none" anchor="ctr"/>
            <a:lstStyle/>
            <a:p>
              <a:pPr latinLnBrk="1"/>
              <a:endParaRPr lang="ko-KR" altLang="en-US" dirty="0">
                <a:latin typeface="Verdana" panose="020B0604030504040204" pitchFamily="34" charset="0"/>
                <a:ea typeface="宋体" panose="02010600030101010101" pitchFamily="2" charset="-122"/>
              </a:endParaRPr>
            </a:p>
          </p:txBody>
        </p:sp>
      </p:grpSp>
      <p:sp>
        <p:nvSpPr>
          <p:cNvPr id="13" name="文本框 12"/>
          <p:cNvSpPr txBox="1"/>
          <p:nvPr/>
        </p:nvSpPr>
        <p:spPr>
          <a:xfrm>
            <a:off x="4599305" y="635"/>
            <a:ext cx="4102100" cy="922020"/>
          </a:xfrm>
          <a:prstGeom prst="rect">
            <a:avLst/>
          </a:prstGeom>
          <a:noFill/>
        </p:spPr>
        <p:txBody>
          <a:bodyPr wrap="square" rtlCol="0" anchor="t">
            <a:spAutoFit/>
          </a:bodyPr>
          <a:p>
            <a:r>
              <a:rPr lang="zh-CN" altLang="en-US" sz="5400" b="1">
                <a:solidFill>
                  <a:srgbClr val="C00000"/>
                </a:solidFill>
                <a:effectLst/>
                <a:latin typeface="黑体" panose="02010609060101010101" charset="-122"/>
                <a:ea typeface="黑体" panose="02010609060101010101" charset="-122"/>
                <a:cs typeface="黑体" panose="02010609060101010101" charset="-122"/>
                <a:sym typeface="+mn-ea"/>
              </a:rPr>
              <a:t>安 全 目 标</a:t>
            </a:r>
            <a:endParaRPr lang="zh-CN" altLang="en-US" sz="5400" b="1">
              <a:solidFill>
                <a:srgbClr val="C00000"/>
              </a:solidFill>
              <a:effectLst/>
              <a:latin typeface="黑体" panose="02010609060101010101" charset="-122"/>
              <a:ea typeface="黑体" panose="02010609060101010101" charset="-122"/>
              <a:cs typeface="黑体" panose="02010609060101010101" charset="-122"/>
              <a:sym typeface="+mn-ea"/>
            </a:endParaRPr>
          </a:p>
        </p:txBody>
      </p:sp>
      <p:sp>
        <p:nvSpPr>
          <p:cNvPr id="15" name="横卷形 14"/>
          <p:cNvSpPr/>
          <p:nvPr/>
        </p:nvSpPr>
        <p:spPr>
          <a:xfrm>
            <a:off x="391795" y="1871980"/>
            <a:ext cx="1354455" cy="3316605"/>
          </a:xfrm>
          <a:prstGeom prst="horizontalScroll">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安</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全</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目</a:t>
            </a:r>
            <a:endParaRPr lang="zh-CN" altLang="en-US" sz="2800" b="1" dirty="0" smtClean="0">
              <a:solidFill>
                <a:srgbClr val="FFFF00"/>
              </a:solidFill>
              <a:latin typeface="黑体" panose="02010609060101010101" charset="-122"/>
              <a:ea typeface="黑体" panose="02010609060101010101" charset="-122"/>
              <a:sym typeface="+mn-ea"/>
            </a:endParaRPr>
          </a:p>
          <a:p>
            <a:pPr indent="0" algn="ctr" eaLnBrk="1" hangingPunct="1">
              <a:lnSpc>
                <a:spcPct val="140000"/>
              </a:lnSpc>
              <a:buClr>
                <a:srgbClr val="FF0000"/>
              </a:buClr>
              <a:buFont typeface="Wingdings" panose="05000000000000000000" pitchFamily="2" charset="2"/>
              <a:buNone/>
            </a:pPr>
            <a:r>
              <a:rPr lang="zh-CN" altLang="en-US" sz="2800" b="1" dirty="0" smtClean="0">
                <a:solidFill>
                  <a:srgbClr val="FFFF00"/>
                </a:solidFill>
                <a:latin typeface="黑体" panose="02010609060101010101" charset="-122"/>
                <a:ea typeface="黑体" panose="02010609060101010101" charset="-122"/>
                <a:sym typeface="+mn-ea"/>
              </a:rPr>
              <a:t>标</a:t>
            </a:r>
            <a:endParaRPr lang="zh-CN" altLang="en-US" sz="2800" b="1" dirty="0" smtClean="0">
              <a:solidFill>
                <a:srgbClr val="FFFF00"/>
              </a:solidFill>
              <a:latin typeface="黑体" panose="02010609060101010101" charset="-122"/>
              <a:ea typeface="黑体" panose="02010609060101010101" charset="-122"/>
              <a:sym typeface="+mn-ea"/>
            </a:endParaRPr>
          </a:p>
        </p:txBody>
      </p:sp>
      <p:sp>
        <p:nvSpPr>
          <p:cNvPr id="16" name="内容占位符 6"/>
          <p:cNvSpPr>
            <a:spLocks noGrp="1"/>
          </p:cNvSpPr>
          <p:nvPr/>
        </p:nvSpPr>
        <p:spPr>
          <a:xfrm>
            <a:off x="4947285" y="1632585"/>
            <a:ext cx="6569075" cy="1059815"/>
          </a:xfrm>
          <a:prstGeom prst="rect">
            <a:avLst/>
          </a:prstGeom>
        </p:spPr>
        <p:txBody>
          <a:bodyPr vert="horz" lIns="91440" tIns="45720" rIns="91440" bIns="45720" rtlCol="0">
            <a:noAutofit/>
            <a:scene3d>
              <a:camera prst="orthographicFront"/>
              <a:lightRig rig="threePt" dir="t"/>
            </a:scene3d>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确保实现安全生产四周年和2021年安全年；</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spcAft>
                <a:spcPts val="0"/>
              </a:spcAft>
              <a:buNone/>
            </a:pPr>
            <a:r>
              <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rPr>
              <a:t>确保矿井通过国家一级安全生产标准化管理体系达标验收。</a:t>
            </a: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a:p>
            <a:pPr marL="0" indent="0">
              <a:lnSpc>
                <a:spcPct val="130000"/>
              </a:lnSpc>
              <a:spcAft>
                <a:spcPts val="0"/>
              </a:spcAft>
              <a:buNone/>
            </a:pPr>
            <a:endParaRPr lang="zh-CN" altLang="en-US" sz="2000" b="1">
              <a:gradFill>
                <a:gsLst>
                  <a:gs pos="0">
                    <a:srgbClr val="012D86"/>
                  </a:gs>
                  <a:gs pos="100000">
                    <a:srgbClr val="0E2557"/>
                  </a:gs>
                </a:gsLst>
                <a:lin scaled="0"/>
              </a:gradFill>
              <a:effectLst>
                <a:outerShdw blurRad="38100" dist="25400" dir="5400000" algn="ctr" rotWithShape="0">
                  <a:srgbClr val="6E747A">
                    <a:alpha val="43000"/>
                  </a:srgbClr>
                </a:outerShdw>
              </a:effectLst>
              <a:latin typeface="宋体" panose="02010600030101010101" pitchFamily="2" charset="-122"/>
              <a:ea typeface="宋体" panose="02010600030101010101" pitchFamily="2" charset="-122"/>
              <a:cs typeface="宋体" panose="02010600030101010101" pitchFamily="2" charset="-122"/>
            </a:endParaRPr>
          </a:p>
        </p:txBody>
      </p:sp>
      <p:sp>
        <p:nvSpPr>
          <p:cNvPr id="17" name="内容占位符 16"/>
          <p:cNvSpPr>
            <a:spLocks noGrp="1"/>
          </p:cNvSpPr>
          <p:nvPr>
            <p:ph idx="1"/>
          </p:nvPr>
        </p:nvSpPr>
        <p:spPr>
          <a:xfrm>
            <a:off x="4947285" y="3119755"/>
            <a:ext cx="5863590" cy="1022350"/>
          </a:xfrm>
        </p:spPr>
        <p:txBody>
          <a:bodyPr>
            <a:normAutofit/>
          </a:bodyPr>
          <a:p>
            <a:pPr marL="0" algn="l">
              <a:lnSpc>
                <a:spcPct val="130000"/>
              </a:lnSpc>
              <a:spcAft>
                <a:spcPts val="0"/>
              </a:spcAft>
              <a:buClrTx/>
              <a:buSzTx/>
              <a:buNone/>
            </a:pPr>
            <a:r>
              <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rPr>
              <a:t>杜绝轻伤及以上人身事故；</a:t>
            </a:r>
            <a:br>
              <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rPr>
            </a:br>
            <a:r>
              <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rPr>
              <a:t>杜绝二级及以上非人身事故和较大涉险事故。</a:t>
            </a:r>
            <a:endPar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endParaRPr>
          </a:p>
        </p:txBody>
      </p:sp>
      <p:sp>
        <p:nvSpPr>
          <p:cNvPr id="18" name="文本框 17"/>
          <p:cNvSpPr txBox="1"/>
          <p:nvPr/>
        </p:nvSpPr>
        <p:spPr>
          <a:xfrm>
            <a:off x="4947285" y="4626610"/>
            <a:ext cx="7140575" cy="491490"/>
          </a:xfrm>
          <a:prstGeom prst="rect">
            <a:avLst/>
          </a:prstGeom>
          <a:noFill/>
        </p:spPr>
        <p:txBody>
          <a:bodyPr wrap="square" rtlCol="0" anchor="t">
            <a:spAutoFit/>
          </a:bodyPr>
          <a:p>
            <a:pPr marL="0" indent="0">
              <a:lnSpc>
                <a:spcPct val="130000"/>
              </a:lnSpc>
              <a:spcAft>
                <a:spcPts val="0"/>
              </a:spcAft>
              <a:buNone/>
            </a:pPr>
            <a:r>
              <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sym typeface="+mn-ea"/>
              </a:rPr>
              <a:t>瓦斯零超限、一氧化碳零高值、矿井零突水、冲击地压零伤害。</a:t>
            </a:r>
            <a:endParaRPr lang="zh-CN" altLang="en-US" sz="2000" b="1">
              <a:gradFill>
                <a:gsLst>
                  <a:gs pos="0">
                    <a:srgbClr val="012D86"/>
                  </a:gs>
                  <a:gs pos="100000">
                    <a:srgbClr val="0E2557"/>
                  </a:gs>
                </a:gsLst>
                <a:lin scaled="0"/>
              </a:gradFill>
              <a:effectLst/>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429755"/>
            <a:ext cx="12192000" cy="428244"/>
          </a:xfrm>
          <a:prstGeom prst="rect">
            <a:avLst/>
          </a:prstGeom>
          <a:blipFill>
            <a:blip r:embed="rId1" cstate="print"/>
            <a:stretch>
              <a:fillRect/>
            </a:stretch>
          </a:blipFill>
        </p:spPr>
        <p:txBody>
          <a:bodyPr wrap="square" lIns="0" tIns="0" rIns="0" bIns="0" rtlCol="0"/>
          <a:lstStyle/>
          <a:p/>
        </p:txBody>
      </p:sp>
      <p:sp>
        <p:nvSpPr>
          <p:cNvPr id="3"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lstStyle/>
          <a:p/>
        </p:txBody>
      </p:sp>
      <p:sp>
        <p:nvSpPr>
          <p:cNvPr id="5"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lstStyle/>
          <a:p/>
        </p:txBody>
      </p:sp>
      <p:sp>
        <p:nvSpPr>
          <p:cNvPr id="6"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lstStyle/>
          <a:p/>
        </p:txBody>
      </p:sp>
      <p:sp>
        <p:nvSpPr>
          <p:cNvPr id="19" name="object 19"/>
          <p:cNvSpPr/>
          <p:nvPr/>
        </p:nvSpPr>
        <p:spPr>
          <a:xfrm>
            <a:off x="761" y="761"/>
            <a:ext cx="12190730" cy="6856730"/>
          </a:xfrm>
          <a:custGeom>
            <a:avLst/>
            <a:gdLst/>
            <a:ahLst/>
            <a:cxnLst/>
            <a:rect l="l" t="t" r="r" b="b"/>
            <a:pathLst>
              <a:path w="12190730" h="6856730">
                <a:moveTo>
                  <a:pt x="0" y="0"/>
                </a:moveTo>
                <a:lnTo>
                  <a:pt x="12190476" y="0"/>
                </a:lnTo>
                <a:lnTo>
                  <a:pt x="12190476" y="6856476"/>
                </a:lnTo>
                <a:lnTo>
                  <a:pt x="0" y="6856476"/>
                </a:lnTo>
                <a:lnTo>
                  <a:pt x="0" y="0"/>
                </a:lnTo>
                <a:close/>
              </a:path>
            </a:pathLst>
          </a:custGeom>
          <a:ln w="3175">
            <a:solidFill>
              <a:srgbClr val="000000"/>
            </a:solidFill>
          </a:ln>
        </p:spPr>
        <p:txBody>
          <a:bodyPr wrap="square" lIns="0" tIns="0" rIns="0" bIns="0" rtlCol="0"/>
          <a:lstStyle/>
          <a:p/>
        </p:txBody>
      </p:sp>
      <p:sp>
        <p:nvSpPr>
          <p:cNvPr id="186378" name="Text Box 90"/>
          <p:cNvSpPr txBox="1"/>
          <p:nvPr/>
        </p:nvSpPr>
        <p:spPr>
          <a:xfrm>
            <a:off x="806450" y="960120"/>
            <a:ext cx="3315970" cy="915670"/>
          </a:xfrm>
          <a:prstGeom prst="rect">
            <a:avLst/>
          </a:prstGeom>
        </p:spPr>
        <p:style>
          <a:lnRef idx="1">
            <a:schemeClr val="accent1"/>
          </a:lnRef>
          <a:fillRef idx="3">
            <a:schemeClr val="accent1"/>
          </a:fillRef>
          <a:effectRef idx="2">
            <a:schemeClr val="accent1"/>
          </a:effectRef>
          <a:fontRef idx="minor">
            <a:schemeClr val="lt1"/>
          </a:fontRef>
        </p:style>
        <p:txBody>
          <a:bodyPr wrap="square" lIns="86853" tIns="42669" rIns="86853" bIns="42669" anchor="t">
            <a:spAutoFit/>
            <a:scene3d>
              <a:camera prst="orthographicFront"/>
              <a:lightRig rig="threePt" dir="t"/>
            </a:scene3d>
          </a:bodyPr>
          <a:lstStyle/>
          <a:p>
            <a:pPr defTabSz="796925" fontAlgn="auto">
              <a:lnSpc>
                <a:spcPct val="150000"/>
              </a:lnSpc>
              <a:buFont typeface="Arial" panose="020B0604020202020204" pitchFamily="34" charset="0"/>
            </a:pPr>
            <a:r>
              <a:rPr lang="en-US" altLang="zh-CN"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 </a:t>
            </a:r>
            <a:r>
              <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四项安全考核</a:t>
            </a:r>
            <a:endPar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endParaRPr>
          </a:p>
        </p:txBody>
      </p:sp>
      <p:grpSp>
        <p:nvGrpSpPr>
          <p:cNvPr id="12" name="组合 59"/>
          <p:cNvGrpSpPr/>
          <p:nvPr/>
        </p:nvGrpSpPr>
        <p:grpSpPr>
          <a:xfrm>
            <a:off x="447675" y="2155825"/>
            <a:ext cx="3889375" cy="3881438"/>
            <a:chOff x="539552" y="879104"/>
            <a:chExt cx="3889078" cy="3882044"/>
          </a:xfrm>
        </p:grpSpPr>
        <p:grpSp>
          <p:nvGrpSpPr>
            <p:cNvPr id="23591" name="组合 44"/>
            <p:cNvGrpSpPr/>
            <p:nvPr/>
          </p:nvGrpSpPr>
          <p:grpSpPr>
            <a:xfrm>
              <a:off x="539552" y="879104"/>
              <a:ext cx="3889078" cy="3882044"/>
              <a:chOff x="4223057" y="1416541"/>
              <a:chExt cx="3889078" cy="3882044"/>
            </a:xfrm>
          </p:grpSpPr>
          <p:sp>
            <p:nvSpPr>
              <p:cNvPr id="46" name="任意多边形 45"/>
              <p:cNvSpPr/>
              <p:nvPr/>
            </p:nvSpPr>
            <p:spPr>
              <a:xfrm>
                <a:off x="4223057" y="1416541"/>
                <a:ext cx="3889078" cy="3882044"/>
              </a:xfrm>
              <a:custGeom>
                <a:avLst/>
                <a:gdLst>
                  <a:gd name="connsiteX0" fmla="*/ 2402150 w 4804301"/>
                  <a:gd name="connsiteY0" fmla="*/ 1321772 h 4796002"/>
                  <a:gd name="connsiteX1" fmla="*/ 1325921 w 4804301"/>
                  <a:gd name="connsiteY1" fmla="*/ 2398001 h 4796002"/>
                  <a:gd name="connsiteX2" fmla="*/ 2402150 w 4804301"/>
                  <a:gd name="connsiteY2" fmla="*/ 3474230 h 4796002"/>
                  <a:gd name="connsiteX3" fmla="*/ 3478379 w 4804301"/>
                  <a:gd name="connsiteY3" fmla="*/ 2398001 h 4796002"/>
                  <a:gd name="connsiteX4" fmla="*/ 2402150 w 4804301"/>
                  <a:gd name="connsiteY4" fmla="*/ 1321772 h 4796002"/>
                  <a:gd name="connsiteX5" fmla="*/ 1867720 w 4804301"/>
                  <a:gd name="connsiteY5" fmla="*/ 0 h 4796002"/>
                  <a:gd name="connsiteX6" fmla="*/ 2946376 w 4804301"/>
                  <a:gd name="connsiteY6" fmla="*/ 0 h 4796002"/>
                  <a:gd name="connsiteX7" fmla="*/ 3067892 w 4804301"/>
                  <a:gd name="connsiteY7" fmla="*/ 121516 h 4796002"/>
                  <a:gd name="connsiteX8" fmla="*/ 3067892 w 4804301"/>
                  <a:gd name="connsiteY8" fmla="*/ 630164 h 4796002"/>
                  <a:gd name="connsiteX9" fmla="*/ 3068338 w 4804301"/>
                  <a:gd name="connsiteY9" fmla="*/ 630164 h 4796002"/>
                  <a:gd name="connsiteX10" fmla="*/ 3067892 w 4804301"/>
                  <a:gd name="connsiteY10" fmla="*/ 638988 h 4796002"/>
                  <a:gd name="connsiteX11" fmla="*/ 3067892 w 4804301"/>
                  <a:gd name="connsiteY11" fmla="*/ 639028 h 4796002"/>
                  <a:gd name="connsiteX12" fmla="*/ 3073498 w 4804301"/>
                  <a:gd name="connsiteY12" fmla="*/ 750040 h 4796002"/>
                  <a:gd name="connsiteX13" fmla="*/ 3934981 w 4804301"/>
                  <a:gd name="connsiteY13" fmla="*/ 1702891 h 4796002"/>
                  <a:gd name="connsiteX14" fmla="*/ 4016424 w 4804301"/>
                  <a:gd name="connsiteY14" fmla="*/ 1715321 h 4796002"/>
                  <a:gd name="connsiteX15" fmla="*/ 4682785 w 4804301"/>
                  <a:gd name="connsiteY15" fmla="*/ 1715321 h 4796002"/>
                  <a:gd name="connsiteX16" fmla="*/ 4804301 w 4804301"/>
                  <a:gd name="connsiteY16" fmla="*/ 1836837 h 4796002"/>
                  <a:gd name="connsiteX17" fmla="*/ 4804301 w 4804301"/>
                  <a:gd name="connsiteY17" fmla="*/ 2915493 h 4796002"/>
                  <a:gd name="connsiteX18" fmla="*/ 4682785 w 4804301"/>
                  <a:gd name="connsiteY18" fmla="*/ 3037009 h 4796002"/>
                  <a:gd name="connsiteX19" fmla="*/ 4220533 w 4804301"/>
                  <a:gd name="connsiteY19" fmla="*/ 3037009 h 4796002"/>
                  <a:gd name="connsiteX20" fmla="*/ 4220533 w 4804301"/>
                  <a:gd name="connsiteY20" fmla="*/ 3038797 h 4796002"/>
                  <a:gd name="connsiteX21" fmla="*/ 4185125 w 4804301"/>
                  <a:gd name="connsiteY21" fmla="*/ 3037009 h 4796002"/>
                  <a:gd name="connsiteX22" fmla="*/ 4122548 w 4804301"/>
                  <a:gd name="connsiteY22" fmla="*/ 3037009 h 4796002"/>
                  <a:gd name="connsiteX23" fmla="*/ 4042806 w 4804301"/>
                  <a:gd name="connsiteY23" fmla="*/ 3041036 h 4796002"/>
                  <a:gd name="connsiteX24" fmla="*/ 3073498 w 4804301"/>
                  <a:gd name="connsiteY24" fmla="*/ 4010344 h 4796002"/>
                  <a:gd name="connsiteX25" fmla="*/ 3067892 w 4804301"/>
                  <a:gd name="connsiteY25" fmla="*/ 4121355 h 4796002"/>
                  <a:gd name="connsiteX26" fmla="*/ 3067892 w 4804301"/>
                  <a:gd name="connsiteY26" fmla="*/ 4121395 h 4796002"/>
                  <a:gd name="connsiteX27" fmla="*/ 3067931 w 4804301"/>
                  <a:gd name="connsiteY27" fmla="*/ 4122164 h 4796002"/>
                  <a:gd name="connsiteX28" fmla="*/ 3067892 w 4804301"/>
                  <a:gd name="connsiteY28" fmla="*/ 4122164 h 4796002"/>
                  <a:gd name="connsiteX29" fmla="*/ 3067892 w 4804301"/>
                  <a:gd name="connsiteY29" fmla="*/ 4674486 h 4796002"/>
                  <a:gd name="connsiteX30" fmla="*/ 2946376 w 4804301"/>
                  <a:gd name="connsiteY30" fmla="*/ 4796002 h 4796002"/>
                  <a:gd name="connsiteX31" fmla="*/ 1867720 w 4804301"/>
                  <a:gd name="connsiteY31" fmla="*/ 4796002 h 4796002"/>
                  <a:gd name="connsiteX32" fmla="*/ 1746204 w 4804301"/>
                  <a:gd name="connsiteY32" fmla="*/ 4674486 h 4796002"/>
                  <a:gd name="connsiteX33" fmla="*/ 1746204 w 4804301"/>
                  <a:gd name="connsiteY33" fmla="*/ 4118145 h 4796002"/>
                  <a:gd name="connsiteX34" fmla="*/ 1742177 w 4804301"/>
                  <a:gd name="connsiteY34" fmla="*/ 4038407 h 4796002"/>
                  <a:gd name="connsiteX35" fmla="*/ 772870 w 4804301"/>
                  <a:gd name="connsiteY35" fmla="*/ 3069100 h 4796002"/>
                  <a:gd name="connsiteX36" fmla="*/ 728533 w 4804301"/>
                  <a:gd name="connsiteY36" fmla="*/ 3066861 h 4796002"/>
                  <a:gd name="connsiteX37" fmla="*/ 728533 w 4804301"/>
                  <a:gd name="connsiteY37" fmla="*/ 3065073 h 4796002"/>
                  <a:gd name="connsiteX38" fmla="*/ 121516 w 4804301"/>
                  <a:gd name="connsiteY38" fmla="*/ 3065073 h 4796002"/>
                  <a:gd name="connsiteX39" fmla="*/ 0 w 4804301"/>
                  <a:gd name="connsiteY39" fmla="*/ 2943557 h 4796002"/>
                  <a:gd name="connsiteX40" fmla="*/ 0 w 4804301"/>
                  <a:gd name="connsiteY40" fmla="*/ 1864901 h 4796002"/>
                  <a:gd name="connsiteX41" fmla="*/ 121516 w 4804301"/>
                  <a:gd name="connsiteY41" fmla="*/ 1743385 h 4796002"/>
                  <a:gd name="connsiteX42" fmla="*/ 728533 w 4804301"/>
                  <a:gd name="connsiteY42" fmla="*/ 1743385 h 4796002"/>
                  <a:gd name="connsiteX43" fmla="*/ 728533 w 4804301"/>
                  <a:gd name="connsiteY43" fmla="*/ 1740017 h 4796002"/>
                  <a:gd name="connsiteX44" fmla="*/ 772870 w 4804301"/>
                  <a:gd name="connsiteY44" fmla="*/ 1737778 h 4796002"/>
                  <a:gd name="connsiteX45" fmla="*/ 1742852 w 4804301"/>
                  <a:gd name="connsiteY45" fmla="*/ 761619 h 4796002"/>
                  <a:gd name="connsiteX46" fmla="*/ 1746204 w 4804301"/>
                  <a:gd name="connsiteY46" fmla="*/ 690809 h 4796002"/>
                  <a:gd name="connsiteX47" fmla="*/ 1746204 w 4804301"/>
                  <a:gd name="connsiteY47" fmla="*/ 121516 h 4796002"/>
                  <a:gd name="connsiteX48" fmla="*/ 1867720 w 4804301"/>
                  <a:gd name="connsiteY48" fmla="*/ 0 h 479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804301" h="4796002">
                    <a:moveTo>
                      <a:pt x="2402150" y="1321772"/>
                    </a:moveTo>
                    <a:cubicBezTo>
                      <a:pt x="1807765" y="1321772"/>
                      <a:pt x="1325921" y="1803616"/>
                      <a:pt x="1325921" y="2398001"/>
                    </a:cubicBezTo>
                    <a:cubicBezTo>
                      <a:pt x="1325921" y="2992386"/>
                      <a:pt x="1807765" y="3474230"/>
                      <a:pt x="2402150" y="3474230"/>
                    </a:cubicBezTo>
                    <a:cubicBezTo>
                      <a:pt x="2996535" y="3474230"/>
                      <a:pt x="3478379" y="2992386"/>
                      <a:pt x="3478379" y="2398001"/>
                    </a:cubicBezTo>
                    <a:cubicBezTo>
                      <a:pt x="3478379" y="1803616"/>
                      <a:pt x="2996535" y="1321772"/>
                      <a:pt x="2402150" y="1321772"/>
                    </a:cubicBezTo>
                    <a:close/>
                    <a:moveTo>
                      <a:pt x="1867720" y="0"/>
                    </a:moveTo>
                    <a:lnTo>
                      <a:pt x="2946376" y="0"/>
                    </a:lnTo>
                    <a:cubicBezTo>
                      <a:pt x="3013487" y="0"/>
                      <a:pt x="3067892" y="54405"/>
                      <a:pt x="3067892" y="121516"/>
                    </a:cubicBezTo>
                    <a:lnTo>
                      <a:pt x="3067892" y="630164"/>
                    </a:lnTo>
                    <a:lnTo>
                      <a:pt x="3068338" y="630164"/>
                    </a:lnTo>
                    <a:lnTo>
                      <a:pt x="3067892" y="638988"/>
                    </a:lnTo>
                    <a:lnTo>
                      <a:pt x="3067892" y="639028"/>
                    </a:lnTo>
                    <a:lnTo>
                      <a:pt x="3073498" y="750040"/>
                    </a:lnTo>
                    <a:cubicBezTo>
                      <a:pt x="3121694" y="1224622"/>
                      <a:pt x="3475481" y="1608864"/>
                      <a:pt x="3934981" y="1702891"/>
                    </a:cubicBezTo>
                    <a:lnTo>
                      <a:pt x="4016424" y="1715321"/>
                    </a:lnTo>
                    <a:lnTo>
                      <a:pt x="4682785" y="1715321"/>
                    </a:lnTo>
                    <a:cubicBezTo>
                      <a:pt x="4749896" y="1715321"/>
                      <a:pt x="4804301" y="1769726"/>
                      <a:pt x="4804301" y="1836837"/>
                    </a:cubicBezTo>
                    <a:lnTo>
                      <a:pt x="4804301" y="2915493"/>
                    </a:lnTo>
                    <a:cubicBezTo>
                      <a:pt x="4804301" y="2982604"/>
                      <a:pt x="4749896" y="3037009"/>
                      <a:pt x="4682785" y="3037009"/>
                    </a:cubicBezTo>
                    <a:lnTo>
                      <a:pt x="4220533" y="3037009"/>
                    </a:lnTo>
                    <a:lnTo>
                      <a:pt x="4220533" y="3038797"/>
                    </a:lnTo>
                    <a:lnTo>
                      <a:pt x="4185125" y="3037009"/>
                    </a:lnTo>
                    <a:lnTo>
                      <a:pt x="4122548" y="3037009"/>
                    </a:lnTo>
                    <a:lnTo>
                      <a:pt x="4042806" y="3041036"/>
                    </a:lnTo>
                    <a:cubicBezTo>
                      <a:pt x="3531717" y="3092940"/>
                      <a:pt x="3125402" y="3499255"/>
                      <a:pt x="3073498" y="4010344"/>
                    </a:cubicBezTo>
                    <a:lnTo>
                      <a:pt x="3067892" y="4121355"/>
                    </a:lnTo>
                    <a:lnTo>
                      <a:pt x="3067892" y="4121395"/>
                    </a:lnTo>
                    <a:lnTo>
                      <a:pt x="3067931" y="4122164"/>
                    </a:lnTo>
                    <a:lnTo>
                      <a:pt x="3067892" y="4122164"/>
                    </a:lnTo>
                    <a:lnTo>
                      <a:pt x="3067892" y="4674486"/>
                    </a:lnTo>
                    <a:cubicBezTo>
                      <a:pt x="3067892" y="4741597"/>
                      <a:pt x="3013487" y="4796002"/>
                      <a:pt x="2946376" y="4796002"/>
                    </a:cubicBezTo>
                    <a:lnTo>
                      <a:pt x="1867720" y="4796002"/>
                    </a:lnTo>
                    <a:cubicBezTo>
                      <a:pt x="1800609" y="4796002"/>
                      <a:pt x="1746204" y="4741597"/>
                      <a:pt x="1746204" y="4674486"/>
                    </a:cubicBezTo>
                    <a:lnTo>
                      <a:pt x="1746204" y="4118145"/>
                    </a:lnTo>
                    <a:lnTo>
                      <a:pt x="1742177" y="4038407"/>
                    </a:lnTo>
                    <a:cubicBezTo>
                      <a:pt x="1690274" y="3527319"/>
                      <a:pt x="1283958" y="3121004"/>
                      <a:pt x="772870" y="3069100"/>
                    </a:cubicBezTo>
                    <a:lnTo>
                      <a:pt x="728533" y="3066861"/>
                    </a:lnTo>
                    <a:lnTo>
                      <a:pt x="728533" y="3065073"/>
                    </a:lnTo>
                    <a:lnTo>
                      <a:pt x="121516" y="3065073"/>
                    </a:lnTo>
                    <a:cubicBezTo>
                      <a:pt x="54405" y="3065073"/>
                      <a:pt x="0" y="3010668"/>
                      <a:pt x="0" y="2943557"/>
                    </a:cubicBezTo>
                    <a:lnTo>
                      <a:pt x="0" y="1864901"/>
                    </a:lnTo>
                    <a:cubicBezTo>
                      <a:pt x="0" y="1797790"/>
                      <a:pt x="54405" y="1743385"/>
                      <a:pt x="121516" y="1743385"/>
                    </a:cubicBezTo>
                    <a:lnTo>
                      <a:pt x="728533" y="1743385"/>
                    </a:lnTo>
                    <a:lnTo>
                      <a:pt x="728533" y="1740017"/>
                    </a:lnTo>
                    <a:lnTo>
                      <a:pt x="772870" y="1737778"/>
                    </a:lnTo>
                    <a:cubicBezTo>
                      <a:pt x="1286240" y="1685643"/>
                      <a:pt x="1693899" y="1275923"/>
                      <a:pt x="1742852" y="761619"/>
                    </a:cubicBezTo>
                    <a:lnTo>
                      <a:pt x="1746204" y="690809"/>
                    </a:lnTo>
                    <a:lnTo>
                      <a:pt x="1746204" y="121516"/>
                    </a:lnTo>
                    <a:cubicBezTo>
                      <a:pt x="1746204" y="54405"/>
                      <a:pt x="1800609" y="0"/>
                      <a:pt x="1867720" y="0"/>
                    </a:cubicBezTo>
                    <a:close/>
                  </a:path>
                </a:pathLst>
              </a:custGeom>
              <a:solidFill>
                <a:srgbClr val="0340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7" name="圆角矩形 46"/>
              <p:cNvSpPr/>
              <p:nvPr/>
            </p:nvSpPr>
            <p:spPr>
              <a:xfrm>
                <a:off x="5701318" y="147691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8" name="圆角矩形 47"/>
              <p:cNvSpPr/>
              <p:nvPr/>
            </p:nvSpPr>
            <p:spPr>
              <a:xfrm>
                <a:off x="4295041" y="2891444"/>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9" name="圆角矩形 48"/>
              <p:cNvSpPr/>
              <p:nvPr/>
            </p:nvSpPr>
            <p:spPr>
              <a:xfrm>
                <a:off x="5701318" y="4292883"/>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圆角矩形 49"/>
              <p:cNvSpPr/>
              <p:nvPr/>
            </p:nvSpPr>
            <p:spPr>
              <a:xfrm>
                <a:off x="7109072" y="2874920"/>
                <a:ext cx="932239" cy="932239"/>
              </a:xfrm>
              <a:prstGeom prst="roundRect">
                <a:avLst>
                  <a:gd name="adj" fmla="val 7544"/>
                </a:avLst>
              </a:prstGeom>
              <a:gradFill>
                <a:gsLst>
                  <a:gs pos="100000">
                    <a:schemeClr val="bg1"/>
                  </a:gs>
                  <a:gs pos="0">
                    <a:schemeClr val="bg1">
                      <a:lumMod val="85000"/>
                    </a:schemeClr>
                  </a:gs>
                </a:gsLst>
                <a:lin ang="3000000" scaled="0"/>
              </a:gradFill>
              <a:ln w="25400">
                <a:gradFill>
                  <a:gsLst>
                    <a:gs pos="0">
                      <a:schemeClr val="bg1"/>
                    </a:gs>
                    <a:gs pos="100000">
                      <a:schemeClr val="bg1">
                        <a:lumMod val="85000"/>
                      </a:schemeClr>
                    </a:gs>
                  </a:gsLst>
                  <a:lin ang="3000000" scaled="0"/>
                </a:gradFill>
              </a:ln>
              <a:effectLst>
                <a:outerShdw blurRad="101600" dist="1397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3597" name="文本框 3"/>
              <p:cNvSpPr txBox="1"/>
              <p:nvPr/>
            </p:nvSpPr>
            <p:spPr>
              <a:xfrm>
                <a:off x="5701224" y="1553722"/>
                <a:ext cx="932109" cy="522051"/>
              </a:xfrm>
              <a:prstGeom prst="rect">
                <a:avLst/>
              </a:prstGeom>
              <a:noFill/>
              <a:ln w="9525">
                <a:noFill/>
              </a:ln>
            </p:spPr>
            <p:txBody>
              <a:bodyPr wrap="square" anchor="t">
                <a:spAutoFit/>
              </a:bodyPr>
              <a:lstStyle/>
              <a:p>
                <a:pPr latinLnBrk="1"/>
                <a:r>
                  <a:rPr lang="zh-CN" altLang="en-US" sz="1400" b="1" dirty="0">
                    <a:latin typeface="黑体" panose="02010609060101010101" charset="-122"/>
                    <a:ea typeface="黑体" panose="02010609060101010101" charset="-122"/>
                  </a:rPr>
                  <a:t>月度安全绩效工资</a:t>
                </a:r>
                <a:endParaRPr lang="zh-CN" altLang="en-US" sz="1400" b="1" dirty="0">
                  <a:latin typeface="黑体" panose="02010609060101010101" charset="-122"/>
                  <a:ea typeface="黑体" panose="02010609060101010101" charset="-122"/>
                </a:endParaRPr>
              </a:p>
            </p:txBody>
          </p:sp>
          <p:sp>
            <p:nvSpPr>
              <p:cNvPr id="23598" name="文本框 29"/>
              <p:cNvSpPr txBox="1"/>
              <p:nvPr/>
            </p:nvSpPr>
            <p:spPr>
              <a:xfrm>
                <a:off x="7108911" y="3030328"/>
                <a:ext cx="977825" cy="645261"/>
              </a:xfrm>
              <a:prstGeom prst="rect">
                <a:avLst/>
              </a:prstGeom>
              <a:noFill/>
              <a:ln w="9525">
                <a:noFill/>
              </a:ln>
            </p:spPr>
            <p:txBody>
              <a:bodyPr wrap="square" anchor="t">
                <a:spAutoFit/>
              </a:bodyPr>
              <a:lstStyle/>
              <a:p>
                <a:pPr latinLnBrk="1"/>
                <a:r>
                  <a:rPr lang="zh-CN" altLang="en-US" b="1" dirty="0">
                    <a:latin typeface="黑体" panose="02010609060101010101" charset="-122"/>
                    <a:ea typeface="黑体" panose="02010609060101010101" charset="-122"/>
                  </a:rPr>
                  <a:t>季度安全效果</a:t>
                </a:r>
                <a:endParaRPr lang="zh-CN" altLang="en-US" b="1" dirty="0">
                  <a:latin typeface="黑体" panose="02010609060101010101" charset="-122"/>
                  <a:ea typeface="黑体" panose="02010609060101010101" charset="-122"/>
                </a:endParaRPr>
              </a:p>
            </p:txBody>
          </p:sp>
          <p:sp>
            <p:nvSpPr>
              <p:cNvPr id="23599" name="文本框 30"/>
              <p:cNvSpPr txBox="1"/>
              <p:nvPr/>
            </p:nvSpPr>
            <p:spPr>
              <a:xfrm>
                <a:off x="5671283" y="4405160"/>
                <a:ext cx="1006618" cy="706865"/>
              </a:xfrm>
              <a:prstGeom prst="rect">
                <a:avLst/>
              </a:prstGeom>
              <a:noFill/>
              <a:ln w="9525">
                <a:noFill/>
              </a:ln>
            </p:spPr>
            <p:txBody>
              <a:bodyPr anchor="t">
                <a:spAutoFit/>
              </a:bodyPr>
              <a:lstStyle/>
              <a:p>
                <a:pPr algn="ctr" latinLnBrk="1"/>
                <a:r>
                  <a:rPr lang="zh-CN" altLang="en-US" sz="2000" b="1" dirty="0">
                    <a:latin typeface="黑体" panose="02010609060101010101" charset="-122"/>
                    <a:ea typeface="黑体" panose="02010609060101010101" charset="-122"/>
                  </a:rPr>
                  <a:t>特殊</a:t>
                </a:r>
                <a:endParaRPr lang="zh-CN" altLang="en-US" sz="2000" b="1" dirty="0">
                  <a:latin typeface="黑体" panose="02010609060101010101" charset="-122"/>
                  <a:ea typeface="黑体" panose="02010609060101010101" charset="-122"/>
                </a:endParaRPr>
              </a:p>
              <a:p>
                <a:pPr algn="ctr" latinLnBrk="1"/>
                <a:r>
                  <a:rPr lang="zh-CN" altLang="en-US" sz="2000" b="1" dirty="0">
                    <a:latin typeface="黑体" panose="02010609060101010101" charset="-122"/>
                    <a:ea typeface="黑体" panose="02010609060101010101" charset="-122"/>
                  </a:rPr>
                  <a:t>贡献</a:t>
                </a:r>
                <a:endParaRPr lang="zh-CN" altLang="en-US" sz="2000" b="1" dirty="0">
                  <a:latin typeface="黑体" panose="02010609060101010101" charset="-122"/>
                  <a:ea typeface="黑体" panose="02010609060101010101" charset="-122"/>
                </a:endParaRPr>
              </a:p>
            </p:txBody>
          </p:sp>
          <p:sp>
            <p:nvSpPr>
              <p:cNvPr id="23600" name="文本框 31"/>
              <p:cNvSpPr txBox="1"/>
              <p:nvPr/>
            </p:nvSpPr>
            <p:spPr>
              <a:xfrm>
                <a:off x="4266492" y="2899503"/>
                <a:ext cx="989755" cy="922164"/>
              </a:xfrm>
              <a:prstGeom prst="rect">
                <a:avLst/>
              </a:prstGeom>
              <a:noFill/>
              <a:ln w="9525">
                <a:noFill/>
              </a:ln>
            </p:spPr>
            <p:txBody>
              <a:bodyPr anchor="t">
                <a:spAutoFit/>
              </a:bodyPr>
              <a:lstStyle/>
              <a:p>
                <a:pPr latinLnBrk="1"/>
                <a:r>
                  <a:rPr lang="zh-CN" altLang="en-US" b="1" dirty="0">
                    <a:latin typeface="黑体" panose="02010609060101010101" charset="-122"/>
                    <a:ea typeface="黑体" panose="02010609060101010101" charset="-122"/>
                  </a:rPr>
                  <a:t>安全生产标准化</a:t>
                </a:r>
                <a:endParaRPr lang="zh-CN" altLang="en-US" b="1" dirty="0">
                  <a:latin typeface="黑体" panose="02010609060101010101" charset="-122"/>
                  <a:ea typeface="黑体" panose="02010609060101010101" charset="-122"/>
                </a:endParaRPr>
              </a:p>
            </p:txBody>
          </p:sp>
          <p:sp>
            <p:nvSpPr>
              <p:cNvPr id="55" name="椭圆 54"/>
              <p:cNvSpPr/>
              <p:nvPr/>
            </p:nvSpPr>
            <p:spPr>
              <a:xfrm>
                <a:off x="5289794" y="2462656"/>
                <a:ext cx="1756764" cy="1756764"/>
              </a:xfrm>
              <a:prstGeom prst="ellipse">
                <a:avLst/>
              </a:prstGeom>
              <a:gradFill>
                <a:gsLst>
                  <a:gs pos="75000">
                    <a:schemeClr val="bg1"/>
                  </a:gs>
                  <a:gs pos="0">
                    <a:schemeClr val="bg1">
                      <a:lumMod val="85000"/>
                    </a:schemeClr>
                  </a:gs>
                </a:gsLst>
                <a:lin ang="2700000" scaled="0"/>
              </a:gradFill>
              <a:ln w="12700">
                <a:noFill/>
              </a:ln>
              <a:effectLst>
                <a:innerShdw blurRad="2159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1"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3602" name="TextBox 57"/>
            <p:cNvSpPr txBox="1"/>
            <p:nvPr/>
          </p:nvSpPr>
          <p:spPr>
            <a:xfrm>
              <a:off x="1749134" y="2524646"/>
              <a:ext cx="1614047" cy="460447"/>
            </a:xfrm>
            <a:prstGeom prst="rect">
              <a:avLst/>
            </a:prstGeom>
            <a:noFill/>
            <a:ln w="9525">
              <a:noFill/>
            </a:ln>
          </p:spPr>
          <p:txBody>
            <a:bodyPr wrap="square" anchor="t">
              <a:spAutoFit/>
            </a:bodyPr>
            <a:lstStyle/>
            <a:p>
              <a:pPr latinLnBrk="1"/>
              <a:r>
                <a:rPr lang="zh-CN" altLang="en-US" sz="2400" b="1" dirty="0">
                  <a:solidFill>
                    <a:srgbClr val="FF0000"/>
                  </a:solidFill>
                  <a:latin typeface="Garamond" panose="02020404030301010803" pitchFamily="18" charset="0"/>
                  <a:ea typeface="宋体" panose="02010600030101010101" pitchFamily="2" charset="-122"/>
                </a:rPr>
                <a:t>安全考核</a:t>
              </a:r>
              <a:endParaRPr lang="zh-CN" altLang="en-US" sz="2400" b="1" dirty="0">
                <a:solidFill>
                  <a:srgbClr val="FF0000"/>
                </a:solidFill>
                <a:latin typeface="Garamond" panose="02020404030301010803" pitchFamily="18" charset="0"/>
                <a:ea typeface="宋体" panose="02010600030101010101" pitchFamily="2" charset="-122"/>
              </a:endParaRPr>
            </a:p>
          </p:txBody>
        </p:sp>
      </p:grpSp>
      <p:grpSp>
        <p:nvGrpSpPr>
          <p:cNvPr id="54280" name="Group 2"/>
          <p:cNvGrpSpPr/>
          <p:nvPr/>
        </p:nvGrpSpPr>
        <p:grpSpPr bwMode="auto">
          <a:xfrm>
            <a:off x="5032375" y="1668780"/>
            <a:ext cx="6859588" cy="4368800"/>
            <a:chOff x="-71" y="-147"/>
            <a:chExt cx="4551" cy="3253"/>
          </a:xfrm>
        </p:grpSpPr>
        <p:sp>
          <p:nvSpPr>
            <p:cNvPr id="54281" name="AutoShape 3"/>
            <p:cNvSpPr>
              <a:spLocks noChangeArrowheads="1"/>
            </p:cNvSpPr>
            <p:nvPr/>
          </p:nvSpPr>
          <p:spPr bwMode="auto">
            <a:xfrm>
              <a:off x="2051" y="169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82" name="Rectangle 4"/>
            <p:cNvSpPr>
              <a:spLocks noChangeArrowheads="1"/>
            </p:cNvSpPr>
            <p:nvPr/>
          </p:nvSpPr>
          <p:spPr bwMode="auto">
            <a:xfrm>
              <a:off x="-65" y="217"/>
              <a:ext cx="1131" cy="790"/>
            </a:xfrm>
            <a:prstGeom prst="rect">
              <a:avLst/>
            </a:prstGeom>
            <a:solidFill>
              <a:srgbClr val="A1A64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a:solidFill>
                    <a:srgbClr val="000000"/>
                  </a:solidFill>
                  <a:latin typeface="隶书" panose="02010509060101010101" pitchFamily="49" charset="-122"/>
                  <a:ea typeface="隶书" panose="02010509060101010101" pitchFamily="49" charset="-122"/>
                  <a:cs typeface="Times New Roman" panose="02020603050405020304" pitchFamily="18" charset="0"/>
                </a:rPr>
                <a:t>微伤事故</a:t>
              </a:r>
              <a:endParaRPr lang="zh-CN" altLang="zh-CN" b="1">
                <a:solidFill>
                  <a:srgbClr val="000000"/>
                </a:solidFill>
                <a:latin typeface="隶书" panose="02010509060101010101" pitchFamily="49" charset="-122"/>
                <a:ea typeface="隶书" panose="02010509060101010101" pitchFamily="49" charset="-122"/>
                <a:cs typeface="Times New Roman" panose="02020603050405020304" pitchFamily="18" charset="0"/>
              </a:endParaRPr>
            </a:p>
          </p:txBody>
        </p:sp>
        <p:sp>
          <p:nvSpPr>
            <p:cNvPr id="54283" name="Rectangle 5"/>
            <p:cNvSpPr>
              <a:spLocks noChangeArrowheads="1"/>
            </p:cNvSpPr>
            <p:nvPr/>
          </p:nvSpPr>
          <p:spPr bwMode="auto">
            <a:xfrm>
              <a:off x="1724" y="-147"/>
              <a:ext cx="946" cy="663"/>
            </a:xfrm>
            <a:prstGeom prst="rect">
              <a:avLst/>
            </a:prstGeom>
            <a:solidFill>
              <a:srgbClr val="009999"/>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solidFill>
                    <a:srgbClr val="000000"/>
                  </a:solidFill>
                  <a:latin typeface="隶书" panose="02010509060101010101" pitchFamily="49" charset="-122"/>
                  <a:ea typeface="隶书" panose="02010509060101010101" pitchFamily="49" charset="-122"/>
                  <a:cs typeface="Times New Roman" panose="02020603050405020304" pitchFamily="18" charset="0"/>
                </a:rPr>
                <a:t>轻伤事故</a:t>
              </a:r>
              <a:endParaRPr lang="zh-CN" b="1">
                <a:solidFill>
                  <a:srgbClr val="000000"/>
                </a:solidFill>
                <a:latin typeface="隶书" panose="02010509060101010101" pitchFamily="49" charset="-122"/>
                <a:ea typeface="隶书" panose="02010509060101010101" pitchFamily="49" charset="-122"/>
                <a:cs typeface="Times New Roman" panose="02020603050405020304" pitchFamily="18" charset="0"/>
              </a:endParaRPr>
            </a:p>
          </p:txBody>
        </p:sp>
        <p:sp>
          <p:nvSpPr>
            <p:cNvPr id="54284" name="Rectangle 6"/>
            <p:cNvSpPr>
              <a:spLocks noChangeArrowheads="1"/>
            </p:cNvSpPr>
            <p:nvPr/>
          </p:nvSpPr>
          <p:spPr bwMode="auto">
            <a:xfrm>
              <a:off x="1495" y="2327"/>
              <a:ext cx="1364" cy="779"/>
            </a:xfrm>
            <a:prstGeom prst="rect">
              <a:avLst/>
            </a:prstGeom>
            <a:solidFill>
              <a:srgbClr val="D97300"/>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zh-CN" b="1">
                  <a:solidFill>
                    <a:srgbClr val="FFFFFF"/>
                  </a:solidFill>
                  <a:latin typeface="隶书" panose="02010509060101010101" pitchFamily="49" charset="-122"/>
                  <a:ea typeface="隶书" panose="02010509060101010101" pitchFamily="49" charset="-122"/>
                </a:rPr>
                <a:t>地面工伤事故</a:t>
              </a:r>
              <a:endParaRPr lang="zh-CN" b="1">
                <a:solidFill>
                  <a:srgbClr val="FFFFFF"/>
                </a:solidFill>
                <a:latin typeface="隶书" panose="02010509060101010101" pitchFamily="49" charset="-122"/>
                <a:ea typeface="隶书" panose="02010509060101010101" pitchFamily="49" charset="-122"/>
              </a:endParaRPr>
            </a:p>
          </p:txBody>
        </p:sp>
        <p:sp>
          <p:nvSpPr>
            <p:cNvPr id="54285" name="Rectangle 7"/>
            <p:cNvSpPr>
              <a:spLocks noChangeArrowheads="1"/>
            </p:cNvSpPr>
            <p:nvPr/>
          </p:nvSpPr>
          <p:spPr bwMode="auto">
            <a:xfrm>
              <a:off x="3345" y="-97"/>
              <a:ext cx="1135" cy="813"/>
            </a:xfrm>
            <a:prstGeom prst="rect">
              <a:avLst/>
            </a:prstGeom>
            <a:solidFill>
              <a:srgbClr val="E0AD12"/>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zh-CN" b="1">
                  <a:solidFill>
                    <a:srgbClr val="FFFFFF"/>
                  </a:solidFill>
                  <a:latin typeface="隶书" panose="02010509060101010101" pitchFamily="49" charset="-122"/>
                  <a:ea typeface="隶书" panose="02010509060101010101" pitchFamily="49" charset="-122"/>
                </a:rPr>
                <a:t>重伤事故</a:t>
              </a:r>
              <a:endParaRPr lang="zh-CN" b="1">
                <a:solidFill>
                  <a:srgbClr val="FFFFFF"/>
                </a:solidFill>
                <a:latin typeface="隶书" panose="02010509060101010101" pitchFamily="49" charset="-122"/>
                <a:ea typeface="隶书" panose="02010509060101010101" pitchFamily="49" charset="-122"/>
              </a:endParaRPr>
            </a:p>
          </p:txBody>
        </p:sp>
        <p:sp>
          <p:nvSpPr>
            <p:cNvPr id="33" name="Rectangle 8"/>
            <p:cNvSpPr>
              <a:spLocks noChangeArrowheads="1"/>
            </p:cNvSpPr>
            <p:nvPr/>
          </p:nvSpPr>
          <p:spPr bwMode="auto">
            <a:xfrm>
              <a:off x="3345" y="1832"/>
              <a:ext cx="1135" cy="823"/>
            </a:xfrm>
            <a:prstGeom prst="rect">
              <a:avLst/>
            </a:prstGeom>
            <a:solidFill>
              <a:schemeClr val="tx2">
                <a:lumMod val="40000"/>
                <a:lumOff val="60000"/>
              </a:schemeClr>
            </a:solidFill>
            <a:ln w="9525">
              <a:noFill/>
              <a:miter lim="800000"/>
            </a:ln>
            <a:effectLst>
              <a:outerShdw dist="107763" dir="2700000" algn="ctr" rotWithShape="0">
                <a:schemeClr val="bg2">
                  <a:alpha val="50000"/>
                </a:schemeClr>
              </a:outerShdw>
            </a:effectLst>
          </p:spPr>
          <p:txBody>
            <a:bodyPr lIns="45720" tIns="44450" rIns="45720" bIns="44450" anchor="ctr" anchorCtr="1"/>
            <a:lstStyle/>
            <a:p>
              <a:pPr eaLnBrk="0" hangingPunct="0">
                <a:lnSpc>
                  <a:spcPct val="85000"/>
                </a:lnSpc>
                <a:spcBef>
                  <a:spcPct val="30000"/>
                </a:spcBef>
                <a:defRPr/>
              </a:pPr>
              <a:r>
                <a:rPr lang="zh-CN" dirty="0">
                  <a:solidFill>
                    <a:srgbClr val="000000"/>
                  </a:solidFill>
                  <a:latin typeface="隶书" panose="02010509060101010101" pitchFamily="49" charset="-122"/>
                  <a:ea typeface="隶书" panose="02010509060101010101" pitchFamily="49" charset="-122"/>
                  <a:cs typeface="Times New Roman" panose="02020603050405020304" pitchFamily="18" charset="0"/>
                </a:rPr>
                <a:t>死亡事故</a:t>
              </a:r>
              <a:endParaRPr lang="zh-CN" b="1" dirty="0">
                <a:solidFill>
                  <a:srgbClr val="000000"/>
                </a:solidFill>
                <a:latin typeface="隶书" panose="02010509060101010101" pitchFamily="49" charset="-122"/>
                <a:ea typeface="隶书" panose="02010509060101010101" pitchFamily="49" charset="-122"/>
              </a:endParaRPr>
            </a:p>
          </p:txBody>
        </p:sp>
        <p:sp>
          <p:nvSpPr>
            <p:cNvPr id="54287" name="Rectangle 9"/>
            <p:cNvSpPr>
              <a:spLocks noChangeArrowheads="1"/>
            </p:cNvSpPr>
            <p:nvPr/>
          </p:nvSpPr>
          <p:spPr bwMode="auto">
            <a:xfrm>
              <a:off x="-71" y="1825"/>
              <a:ext cx="1135" cy="726"/>
            </a:xfrm>
            <a:prstGeom prst="rect">
              <a:avLst/>
            </a:prstGeom>
            <a:solidFill>
              <a:srgbClr val="5274A6"/>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5000"/>
                </a:lnSpc>
                <a:spcBef>
                  <a:spcPct val="30000"/>
                </a:spcBef>
              </a:pPr>
              <a:r>
                <a:rPr lang="zh-CN" altLang="en-US" b="1">
                  <a:solidFill>
                    <a:srgbClr val="FFFFFF"/>
                  </a:solidFill>
                  <a:latin typeface="隶书" panose="02010509060101010101" pitchFamily="49" charset="-122"/>
                  <a:ea typeface="隶书" panose="02010509060101010101" pitchFamily="49" charset="-122"/>
                </a:rPr>
                <a:t>外委单位</a:t>
              </a:r>
              <a:endParaRPr lang="zh-CN" altLang="en-US" b="1">
                <a:solidFill>
                  <a:srgbClr val="FFFFFF"/>
                </a:solidFill>
                <a:latin typeface="隶书" panose="02010509060101010101" pitchFamily="49" charset="-122"/>
                <a:ea typeface="隶书" panose="02010509060101010101" pitchFamily="49" charset="-122"/>
              </a:endParaRPr>
            </a:p>
          </p:txBody>
        </p:sp>
        <p:sp>
          <p:nvSpPr>
            <p:cNvPr id="54288" name="Rectangle 10"/>
            <p:cNvSpPr>
              <a:spLocks noChangeArrowheads="1"/>
            </p:cNvSpPr>
            <p:nvPr/>
          </p:nvSpPr>
          <p:spPr bwMode="auto">
            <a:xfrm>
              <a:off x="1724" y="1160"/>
              <a:ext cx="1243" cy="436"/>
            </a:xfrm>
            <a:prstGeom prst="rect">
              <a:avLst/>
            </a:prstGeom>
            <a:solidFill>
              <a:srgbClr val="6399AB"/>
            </a:solidFill>
            <a:ln>
              <a:noFill/>
            </a:ln>
            <a:effectLst>
              <a:outerShdw dist="107763"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lIns="45720" tIns="44450" rIns="45720" bIns="44450" anchor="ctr" anchorCtr="1"/>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3200" b="1">
                  <a:solidFill>
                    <a:srgbClr val="FF0000"/>
                  </a:solidFill>
                  <a:latin typeface="华文隶书" panose="02010800040101010101" pitchFamily="2" charset="-122"/>
                  <a:ea typeface="华文隶书" panose="02010800040101010101" pitchFamily="2" charset="-122"/>
                </a:rPr>
                <a:t>责任追究</a:t>
              </a:r>
              <a:endParaRPr lang="zh-CN" altLang="zh-CN" sz="3200" b="1">
                <a:solidFill>
                  <a:srgbClr val="FF0000"/>
                </a:solidFill>
                <a:latin typeface="华文隶书" panose="02010800040101010101" pitchFamily="2" charset="-122"/>
                <a:ea typeface="华文隶书" panose="02010800040101010101" pitchFamily="2" charset="-122"/>
              </a:endParaRPr>
            </a:p>
          </p:txBody>
        </p:sp>
        <p:sp>
          <p:nvSpPr>
            <p:cNvPr id="54289" name="AutoShape 11"/>
            <p:cNvSpPr>
              <a:spLocks noChangeArrowheads="1"/>
            </p:cNvSpPr>
            <p:nvPr/>
          </p:nvSpPr>
          <p:spPr bwMode="auto">
            <a:xfrm>
              <a:off x="2059" y="60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0" name="AutoShape 12"/>
            <p:cNvSpPr>
              <a:spLocks noChangeArrowheads="1"/>
            </p:cNvSpPr>
            <p:nvPr/>
          </p:nvSpPr>
          <p:spPr bwMode="auto">
            <a:xfrm rot="-3294016">
              <a:off x="1289" y="848"/>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1" name="AutoShape 13"/>
            <p:cNvSpPr>
              <a:spLocks noChangeArrowheads="1"/>
            </p:cNvSpPr>
            <p:nvPr/>
          </p:nvSpPr>
          <p:spPr bwMode="auto">
            <a:xfrm rot="3294016" flipH="1">
              <a:off x="3016" y="732"/>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2" name="AutoShape 14"/>
            <p:cNvSpPr>
              <a:spLocks noChangeArrowheads="1"/>
            </p:cNvSpPr>
            <p:nvPr/>
          </p:nvSpPr>
          <p:spPr bwMode="auto">
            <a:xfrm rot="3294016" flipV="1">
              <a:off x="1316" y="1539"/>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sp>
          <p:nvSpPr>
            <p:cNvPr id="54293" name="AutoShape 15"/>
            <p:cNvSpPr>
              <a:spLocks noChangeArrowheads="1"/>
            </p:cNvSpPr>
            <p:nvPr/>
          </p:nvSpPr>
          <p:spPr bwMode="auto">
            <a:xfrm rot="-3294016" flipH="1" flipV="1">
              <a:off x="2863" y="1539"/>
              <a:ext cx="292" cy="558"/>
            </a:xfrm>
            <a:prstGeom prst="upDownArrow">
              <a:avLst>
                <a:gd name="adj1" fmla="val 50000"/>
                <a:gd name="adj2" fmla="val 38219"/>
              </a:avLst>
            </a:prstGeom>
            <a:solidFill>
              <a:srgbClr val="96969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zh-CN" altLang="zh-CN" sz="2400" b="1">
                <a:latin typeface="黑体" panose="02010609060101010101" charset="-122"/>
                <a:ea typeface="黑体" panose="02010609060101010101" charset="-122"/>
              </a:endParaRPr>
            </a:p>
          </p:txBody>
        </p:sp>
      </p:grpSp>
      <p:sp>
        <p:nvSpPr>
          <p:cNvPr id="4" name="Text Box 90"/>
          <p:cNvSpPr txBox="1"/>
          <p:nvPr/>
        </p:nvSpPr>
        <p:spPr>
          <a:xfrm>
            <a:off x="4793615" y="960120"/>
            <a:ext cx="2092325" cy="915670"/>
          </a:xfrm>
          <a:prstGeom prst="rect">
            <a:avLst/>
          </a:prstGeom>
        </p:spPr>
        <p:style>
          <a:lnRef idx="1">
            <a:schemeClr val="accent1"/>
          </a:lnRef>
          <a:fillRef idx="3">
            <a:schemeClr val="accent1"/>
          </a:fillRef>
          <a:effectRef idx="2">
            <a:schemeClr val="accent1"/>
          </a:effectRef>
          <a:fontRef idx="minor">
            <a:schemeClr val="lt1"/>
          </a:fontRef>
        </p:style>
        <p:txBody>
          <a:bodyPr wrap="square" lIns="86853" tIns="42669" rIns="86853" bIns="42669" anchor="t">
            <a:spAutoFit/>
            <a:scene3d>
              <a:camera prst="orthographicFront"/>
              <a:lightRig rig="threePt" dir="t"/>
            </a:scene3d>
          </a:bodyPr>
          <a:p>
            <a:pPr defTabSz="796925" fontAlgn="auto">
              <a:lnSpc>
                <a:spcPct val="150000"/>
              </a:lnSpc>
              <a:buFont typeface="Arial" panose="020B0604020202020204" pitchFamily="34" charset="0"/>
            </a:pPr>
            <a:r>
              <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rPr>
              <a:t>责任追究</a:t>
            </a:r>
            <a:endParaRPr lang="zh-CN" altLang="en-US" sz="36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1.</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微伤事故的责任追究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449580" y="1431925"/>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a:solidFill>
                  <a:srgbClr val="FFFF00"/>
                </a:solidFill>
              </a:rPr>
              <a:t>微</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伤</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事</a:t>
            </a:r>
            <a:endParaRPr lang="zh-CN" altLang="en-US" sz="2800">
              <a:solidFill>
                <a:srgbClr val="FFFF00"/>
              </a:solidFill>
            </a:endParaRPr>
          </a:p>
          <a:p>
            <a:pPr algn="ctr"/>
            <a:endParaRPr lang="zh-CN" altLang="en-US" sz="2800">
              <a:solidFill>
                <a:srgbClr val="FFFF00"/>
              </a:solidFill>
            </a:endParaRPr>
          </a:p>
          <a:p>
            <a:pPr algn="ctr"/>
            <a:r>
              <a:rPr lang="zh-CN" altLang="en-US" sz="2800">
                <a:solidFill>
                  <a:srgbClr val="FFFF00"/>
                </a:solidFill>
              </a:rPr>
              <a:t>故</a:t>
            </a:r>
            <a:endParaRPr lang="zh-CN" altLang="en-US" sz="2800">
              <a:solidFill>
                <a:srgbClr val="FFFF00"/>
              </a:solidFill>
            </a:endParaRPr>
          </a:p>
        </p:txBody>
      </p:sp>
      <p:cxnSp>
        <p:nvCxnSpPr>
          <p:cNvPr id="15" name="直接连接符 14"/>
          <p:cNvCxnSpPr>
            <a:stCxn id="14" idx="3"/>
          </p:cNvCxnSpPr>
          <p:nvPr/>
        </p:nvCxnSpPr>
        <p:spPr>
          <a:xfrm>
            <a:off x="1592580" y="3584575"/>
            <a:ext cx="853440" cy="698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2446020" y="2236470"/>
            <a:ext cx="9525" cy="26955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3378835" y="1431290"/>
            <a:ext cx="2773680" cy="1621790"/>
          </a:xfrm>
          <a:prstGeom prst="rect">
            <a:avLst/>
          </a:prstGeom>
          <a:solidFill>
            <a:schemeClr val="accent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a:lnSpc>
                <a:spcPct val="100000"/>
              </a:lnSpc>
              <a:spcAft>
                <a:spcPct val="35000"/>
              </a:spcAft>
              <a:buClrTx/>
              <a:buSzTx/>
              <a:buFontTx/>
            </a:pP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个人违章行为的，</a:t>
            </a:r>
            <a:r>
              <a:rPr lang="zh-CN" altLang="en-US" b="1" dirty="0">
                <a:solidFill>
                  <a:srgbClr val="FFFF00"/>
                </a:solidFill>
                <a:latin typeface="宋体" panose="02010600030101010101" pitchFamily="2" charset="-122"/>
                <a:ea typeface="宋体" panose="02010600030101010101" pitchFamily="2" charset="-122"/>
                <a:cs typeface="方正楷体_GB2312" panose="02000000000000000000" charset="-122"/>
                <a:sym typeface="+mn-ea"/>
              </a:rPr>
              <a:t>责任人进“三违”学习班</a:t>
            </a: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a:t>
            </a:r>
            <a:endPar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18" name="矩形 17"/>
          <p:cNvSpPr/>
          <p:nvPr/>
        </p:nvSpPr>
        <p:spPr>
          <a:xfrm>
            <a:off x="3378835" y="3973830"/>
            <a:ext cx="2773045" cy="18815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同茬作业安全负责人、责任人员由</a:t>
            </a:r>
            <a:r>
              <a:rPr lang="zh-CN" altLang="en-US" b="1" dirty="0">
                <a:solidFill>
                  <a:srgbClr val="FFFF00"/>
                </a:solidFill>
                <a:latin typeface="宋体" panose="02010600030101010101" pitchFamily="2" charset="-122"/>
                <a:ea typeface="宋体" panose="02010600030101010101" pitchFamily="2" charset="-122"/>
                <a:cs typeface="方正楷体_GB2312" panose="02000000000000000000" charset="-122"/>
                <a:sym typeface="+mn-ea"/>
              </a:rPr>
              <a:t>事故单位根据管理规定处理</a:t>
            </a:r>
            <a:r>
              <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rPr>
              <a:t>，处理结果报安全监察部备案。</a:t>
            </a:r>
            <a:endParaRPr lang="zh-CN" altLang="en-US"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cxnSp>
        <p:nvCxnSpPr>
          <p:cNvPr id="19" name="直接连接符 18"/>
          <p:cNvCxnSpPr>
            <a:stCxn id="17" idx="1"/>
          </p:cNvCxnSpPr>
          <p:nvPr/>
        </p:nvCxnSpPr>
        <p:spPr>
          <a:xfrm flipH="1" flipV="1">
            <a:off x="2455545" y="2235200"/>
            <a:ext cx="923290" cy="698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1"/>
          </p:cNvCxnSpPr>
          <p:nvPr/>
        </p:nvCxnSpPr>
        <p:spPr>
          <a:xfrm flipH="1" flipV="1">
            <a:off x="2441575" y="4914265"/>
            <a:ext cx="937260" cy="63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a:srcRect b="6172"/>
          <a:stretch>
            <a:fillRect/>
          </a:stretch>
        </p:blipFill>
        <p:spPr>
          <a:xfrm>
            <a:off x="6364605" y="2242185"/>
            <a:ext cx="5599430" cy="26269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2.</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轻</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FF00"/>
                </a:solidFill>
              </a:rPr>
              <a:t>轻</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伤</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事</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故</a:t>
            </a:r>
            <a:endParaRPr lang="zh-CN" altLang="en-US" sz="2400">
              <a:solidFill>
                <a:srgbClr val="FFFF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7375" y="1657350"/>
            <a:ext cx="28575" cy="39528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95550" y="1089025"/>
            <a:ext cx="7628255" cy="1146810"/>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sz="1400" b="1" dirty="0">
                <a:solidFill>
                  <a:schemeClr val="tx1"/>
                </a:solidFill>
                <a:latin typeface="仿宋" panose="02010609060101010101" charset="-122"/>
                <a:ea typeface="仿宋" panose="02010609060101010101" charset="-122"/>
                <a:cs typeface="仿宋" panose="02010609060101010101" charset="-122"/>
                <a:sym typeface="+mn-ea"/>
              </a:rPr>
              <a:t>扣除</a:t>
            </a:r>
            <a:r>
              <a:rPr sz="1400" b="1" dirty="0">
                <a:solidFill>
                  <a:schemeClr val="tx1"/>
                </a:solidFill>
                <a:latin typeface="仿宋" panose="02010609060101010101" charset="-122"/>
                <a:ea typeface="仿宋" panose="02010609060101010101" charset="-122"/>
                <a:cs typeface="仿宋" panose="02010609060101010101" charset="-122"/>
                <a:sym typeface="+mn-ea"/>
              </a:rPr>
              <a:t>责任人绩效工资 5000元，取消事故责任人当月月度安全绩效工资兑现</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400" b="1" dirty="0">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扣除施工地点安全负责人、同茬作业责任人员绩效工资各500元</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扣除带班班队长、单位现场跟班人员绩效工资1000元，取消当月月度安全绩效工资兑现</a:t>
            </a:r>
            <a:r>
              <a:rPr lang="zh-CN"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503805" y="3392170"/>
            <a:ext cx="7611745" cy="1468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1D41D5"/>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1D41D5"/>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400" b="1" dirty="0">
                <a:solidFill>
                  <a:srgbClr val="1D41D5"/>
                </a:solidFill>
                <a:latin typeface="仿宋" panose="02010609060101010101" charset="-122"/>
                <a:ea typeface="仿宋" panose="02010609060101010101" charset="-122"/>
                <a:cs typeface="仿宋" panose="02010609060101010101" charset="-122"/>
                <a:sym typeface="+mn-ea"/>
              </a:rPr>
              <a:t>①月度内，发生一起轻伤1人事故，扣除责任班队 当月月度安全绩效工资的25%。</a:t>
            </a:r>
            <a:endParaRPr lang="en-US" altLang="zh-CN" sz="14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400" b="1" dirty="0">
                <a:solidFill>
                  <a:srgbClr val="1D41D5"/>
                </a:solidFill>
                <a:latin typeface="仿宋" panose="02010609060101010101" charset="-122"/>
                <a:ea typeface="仿宋" panose="02010609060101010101" charset="-122"/>
                <a:cs typeface="仿宋" panose="02010609060101010101" charset="-122"/>
                <a:sym typeface="+mn-ea"/>
              </a:rPr>
              <a:t>②月度内，发生两起轻伤1人事故，发生在同一班队的，扣除责任班队当月月度安全绩效工资③月度内，矿井未发生轻伤事故的，给予安全监察部全员安全绩效工资奖励10%；发生1起轻伤事故的，扣除安全监察部全员安全绩效工资5%。</a:t>
            </a:r>
            <a:endParaRPr lang="en-US" altLang="zh-CN" sz="14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flipV="1">
            <a:off x="1866900" y="1657350"/>
            <a:ext cx="619125" cy="571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76425" y="4156710"/>
            <a:ext cx="619125" cy="698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505075" y="2433955"/>
            <a:ext cx="7626985" cy="6908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a:lnSpc>
                <a:spcPct val="100000"/>
              </a:lnSpc>
              <a:spcAft>
                <a:spcPct val="35000"/>
              </a:spcAft>
              <a:buClrTx/>
              <a:buSzTx/>
              <a:buFontTx/>
            </a:pPr>
            <a:endParaRPr lang="zh-CN" altLang="en-US" sz="1200" b="1" dirty="0">
              <a:solidFill>
                <a:schemeClr val="tx1"/>
              </a:solidFill>
              <a:latin typeface="仿宋" panose="02010609060101010101" charset="-122"/>
              <a:ea typeface="仿宋" panose="02010609060101010101" charset="-122"/>
              <a:cs typeface="仿宋" panose="02010609060101010101" charset="-122"/>
              <a:sym typeface="+mn-ea"/>
            </a:endParaRPr>
          </a:p>
          <a:p>
            <a:pPr lvl="0" algn="l">
              <a:lnSpc>
                <a:spcPct val="100000"/>
              </a:lnSpc>
              <a:spcAft>
                <a:spcPct val="35000"/>
              </a:spcAft>
              <a:buClrTx/>
              <a:buSzTx/>
              <a:buFontTx/>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扣除队长、分管副职绩效工资各 1000元，扣除当月月度安全绩效工资50%。</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a:p>
            <a:pPr lvl="0" algn="l">
              <a:lnSpc>
                <a:spcPct val="100000"/>
              </a:lnSpc>
              <a:spcAft>
                <a:spcPct val="35000"/>
              </a:spcAft>
              <a:buClrTx/>
              <a:buSzTx/>
              <a:buFontTx/>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扣除责任单位党政负责人绩效工资各1000元，并扣除当月月度安全绩效工资30%。</a:t>
            </a:r>
            <a:endParaRPr lang="zh-CN" altLang="en-US" sz="1400" b="1" dirty="0">
              <a:solidFill>
                <a:schemeClr val="accent2">
                  <a:lumMod val="75000"/>
                </a:schemeClr>
              </a:solidFill>
              <a:latin typeface="宋体" panose="02010600030101010101" pitchFamily="2" charset="-122"/>
              <a:ea typeface="宋体" panose="02010600030101010101" pitchFamily="2" charset="-122"/>
              <a:cs typeface="方正楷体_GB2312" panose="02000000000000000000" charset="-122"/>
              <a:sym typeface="+mn-ea"/>
            </a:endParaRPr>
          </a:p>
          <a:p>
            <a:pPr lvl="0" algn="l">
              <a:lnSpc>
                <a:spcPct val="100000"/>
              </a:lnSpc>
              <a:spcAft>
                <a:spcPct val="35000"/>
              </a:spcAft>
              <a:buClrTx/>
              <a:buSzTx/>
              <a:buFontTx/>
            </a:pPr>
            <a:endParaRPr lang="zh-CN" altLang="en-US" sz="1400" b="1" dirty="0">
              <a:solidFill>
                <a:schemeClr val="accent2">
                  <a:lumMod val="75000"/>
                </a:schemeClr>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503805" y="4982845"/>
            <a:ext cx="7611745" cy="12426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100000"/>
              </a:lnSpc>
              <a:spcBef>
                <a:spcPct val="0"/>
              </a:spcBef>
              <a:spcAft>
                <a:spcPct val="35000"/>
              </a:spcAft>
            </a:pPr>
            <a:r>
              <a:rPr lang="zh-CN" altLang="en-US" b="1" dirty="0">
                <a:solidFill>
                  <a:srgbClr val="FFFF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FFFF00"/>
              </a:solidFill>
              <a:latin typeface="仿宋" panose="02010609060101010101" charset="-122"/>
              <a:ea typeface="仿宋" panose="02010609060101010101" charset="-122"/>
              <a:cs typeface="方正楷体_GB2312" panose="02000000000000000000"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①季度内，出现轻伤的，取消责任人季度安全绩效工资。</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②季度内，发生一起轻伤1人事故，扣除责任班队季度安全绩效工资50%。</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a:p>
            <a:pPr lvl="0">
              <a:lnSpc>
                <a:spcPct val="100000"/>
              </a:lnSpc>
              <a:spcBef>
                <a:spcPct val="0"/>
              </a:spcBef>
              <a:spcAft>
                <a:spcPct val="35000"/>
              </a:spcAft>
            </a:pPr>
            <a:r>
              <a:rPr lang="zh-CN" altLang="en-US" sz="1400" b="1" dirty="0">
                <a:solidFill>
                  <a:srgbClr val="FFFF00"/>
                </a:solidFill>
                <a:latin typeface="仿宋" panose="02010609060101010101" charset="-122"/>
                <a:ea typeface="仿宋" panose="02010609060101010101" charset="-122"/>
                <a:cs typeface="仿宋" panose="02010609060101010101" charset="-122"/>
                <a:sym typeface="+mn-ea"/>
              </a:rPr>
              <a:t>③季度内，发生两起轻伤1人事故，发生在同一班队的，取消责任班队季度安全绩效工资。</a:t>
            </a:r>
            <a:endParaRPr lang="zh-CN" altLang="en-US" sz="1400" b="1" dirty="0">
              <a:solidFill>
                <a:srgbClr val="FFFF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5785" y="5603875"/>
            <a:ext cx="68834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85950" y="2777490"/>
            <a:ext cx="609600"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1895475"/>
            <a:ext cx="1402715" cy="4675505"/>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latin typeface="仿宋" panose="02010609060101010101" charset="-122"/>
                <a:ea typeface="仿宋" panose="02010609060101010101" charset="-122"/>
              </a:rPr>
              <a:t>同一单位月度内发生第二起、季度内发生第三起轻伤，</a:t>
            </a:r>
            <a:r>
              <a:rPr sz="1400" b="1">
                <a:solidFill>
                  <a:schemeClr val="tx1"/>
                </a:solidFill>
                <a:latin typeface="仿宋" panose="02010609060101010101" charset="-122"/>
                <a:ea typeface="仿宋" panose="02010609060101010101" charset="-122"/>
              </a:rPr>
              <a:t>责任队长、分管副职、单位党政负责人绩效工资加倍扣除，并取消当月月度安全绩效工资，由安全副总经理和分管副总经理进行安全警示谈话。</a:t>
            </a:r>
            <a:endParaRPr sz="1400" b="1">
              <a:solidFill>
                <a:schemeClr val="tx1"/>
              </a:solidFill>
              <a:latin typeface="仿宋" panose="02010609060101010101" charset="-122"/>
              <a:ea typeface="仿宋" panose="02010609060101010101" charset="-122"/>
            </a:endParaRPr>
          </a:p>
          <a:p>
            <a:pPr indent="304800" fontAlgn="base">
              <a:lnSpc>
                <a:spcPct val="120000"/>
              </a:lnSpc>
              <a:spcBef>
                <a:spcPts val="0"/>
              </a:spcBef>
              <a:spcAft>
                <a:spcPts val="0"/>
              </a:spcAft>
            </a:pPr>
            <a:r>
              <a:rPr sz="1400" b="1">
                <a:solidFill>
                  <a:schemeClr val="tx1"/>
                </a:solidFill>
                <a:latin typeface="仿宋" panose="02010609060101010101" charset="-122"/>
                <a:ea typeface="仿宋" panose="02010609060101010101" charset="-122"/>
              </a:rPr>
              <a:t>事故单位主要负责人在矿办公会上作检查。</a:t>
            </a:r>
            <a:endParaRPr sz="1400" b="1">
              <a:solidFill>
                <a:schemeClr val="tx1"/>
              </a:solidFill>
              <a:latin typeface="仿宋" panose="02010609060101010101" charset="-122"/>
              <a:ea typeface="仿宋" panose="02010609060101010101" charset="-122"/>
            </a:endParaRPr>
          </a:p>
          <a:p>
            <a:pPr indent="304800" fontAlgn="base">
              <a:lnSpc>
                <a:spcPct val="120000"/>
              </a:lnSpc>
              <a:spcBef>
                <a:spcPts val="0"/>
              </a:spcBef>
              <a:spcAft>
                <a:spcPts val="0"/>
              </a:spcAft>
            </a:pPr>
            <a:endParaRPr lang="zh-CN" altLang="en-US" sz="1600" b="1" dirty="0">
              <a:latin typeface="仿宋" panose="02010609060101010101" charset="-122"/>
              <a:ea typeface="仿宋" panose="02010609060101010101" charset="-122"/>
              <a:cs typeface="宋体" panose="02010600030101010101" pitchFamily="2" charset="-122"/>
            </a:endParaRPr>
          </a:p>
          <a:p>
            <a:pPr indent="304800" fontAlgn="base">
              <a:spcBef>
                <a:spcPct val="0"/>
              </a:spcBef>
              <a:spcAft>
                <a:spcPct val="0"/>
              </a:spcAft>
            </a:pPr>
            <a:endParaRPr lang="zh-CN" altLang="en-US" sz="1600" b="1" dirty="0">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94315" y="524510"/>
            <a:ext cx="1711325" cy="1711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3.</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重</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伤事故的责任追究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9D00"/>
                </a:solidFill>
              </a:rPr>
              <a:t>重</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伤</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事</a:t>
            </a:r>
            <a:endParaRPr lang="zh-CN" altLang="en-US" sz="2400">
              <a:solidFill>
                <a:srgbClr val="FF9D00"/>
              </a:solidFill>
            </a:endParaRPr>
          </a:p>
          <a:p>
            <a:pPr algn="ctr"/>
            <a:endParaRPr lang="zh-CN" altLang="en-US" sz="2400">
              <a:solidFill>
                <a:srgbClr val="FF9D00"/>
              </a:solidFill>
            </a:endParaRPr>
          </a:p>
          <a:p>
            <a:pPr algn="ctr"/>
            <a:r>
              <a:rPr lang="zh-CN" altLang="en-US" sz="2400">
                <a:solidFill>
                  <a:srgbClr val="FF9D00"/>
                </a:solidFill>
              </a:rPr>
              <a:t>故</a:t>
            </a:r>
            <a:endParaRPr lang="zh-CN" altLang="en-US" sz="2400">
              <a:solidFill>
                <a:srgbClr val="FF9D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52930" y="1356360"/>
            <a:ext cx="7620" cy="434022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965200"/>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发生一起重伤1人事故，扣除事故责任人绩效工资10000元，责令进“三违”学习班学习；根据事故追查报告责任认定，因违章造成他人伤害的责任人，扣除事故责任人绩效工资10000元，并给予解除劳动合同；</a:t>
            </a:r>
            <a:endParaRPr sz="1300" b="1" dirty="0">
              <a:solidFill>
                <a:schemeClr val="tx1"/>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300" b="1" dirty="0">
                <a:solidFill>
                  <a:schemeClr val="tx1"/>
                </a:solidFill>
                <a:latin typeface="仿宋" panose="02010609060101010101" charset="-122"/>
                <a:ea typeface="仿宋" panose="02010609060101010101" charset="-122"/>
                <a:cs typeface="仿宋" panose="02010609060101010101" charset="-122"/>
                <a:sym typeface="+mn-ea"/>
              </a:rPr>
              <a:t>施工地点安全负责人、同茬作业责任人员扣除绩效工资各2000元</a:t>
            </a:r>
            <a:r>
              <a:rPr lang="zh-CN" sz="1300" b="1" dirty="0">
                <a:latin typeface="仿宋" panose="02010609060101010101" charset="-122"/>
                <a:ea typeface="仿宋" panose="02010609060101010101" charset="-122"/>
                <a:cs typeface="仿宋" panose="02010609060101010101" charset="-122"/>
                <a:sym typeface="+mn-ea"/>
              </a:rPr>
              <a:t>。</a:t>
            </a:r>
            <a:endParaRPr lang="zh-CN" altLang="en-US" sz="13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18" name="矩形 17"/>
          <p:cNvSpPr/>
          <p:nvPr/>
        </p:nvSpPr>
        <p:spPr>
          <a:xfrm>
            <a:off x="2400935" y="3397250"/>
            <a:ext cx="7863840" cy="146812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1D41D5"/>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1D41D5"/>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①月度内，发生重伤1人事故，取消责任单位当月安全绩效工资，扣除责任单位当月绩效工资总额的10%。</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②月度内，发生致命性重伤1人或重伤2人事故，取消责任单位当月安全绩效工资兑现，扣除责任单位当月绩效工资总额的20%；并扣除全矿当月安全绩效工资的50%。</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buClrTx/>
              <a:buSzTx/>
              <a:buNone/>
              <a:tabLst>
                <a:tab pos="8521700" algn="r"/>
              </a:tabLst>
            </a:pPr>
            <a:r>
              <a:rPr lang="en-US" altLang="zh-CN" sz="1200" b="1" dirty="0">
                <a:solidFill>
                  <a:srgbClr val="1D41D5"/>
                </a:solidFill>
                <a:latin typeface="仿宋" panose="02010609060101010101" charset="-122"/>
                <a:ea typeface="仿宋" panose="02010609060101010101" charset="-122"/>
                <a:cs typeface="仿宋" panose="02010609060101010101" charset="-122"/>
                <a:sym typeface="+mn-ea"/>
              </a:rPr>
              <a:t>③月度内，发生致命性重伤2人（重伤3人）事故，取消责任单位当月安全绩效工资，扣除责任单位当月绩效工资总额的30%；并扣除全矿当月安全绩效工资。</a:t>
            </a:r>
            <a:endParaRPr lang="en-US" altLang="zh-CN" sz="1200" b="1" dirty="0">
              <a:solidFill>
                <a:srgbClr val="1D41D5"/>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7375" y="137985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1862455" y="4158615"/>
            <a:ext cx="532765" cy="317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1570" y="1895475"/>
            <a:ext cx="7865110" cy="54800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lvl="0" algn="l" eaLnBrk="0" hangingPunct="0">
              <a:lnSpc>
                <a:spcPct val="120000"/>
              </a:lnSpc>
              <a:spcBef>
                <a:spcPts val="0"/>
              </a:spcBef>
              <a:spcAft>
                <a:spcPts val="0"/>
              </a:spcAft>
              <a:buClrTx/>
              <a:buSzTx/>
              <a:buFontTx/>
              <a:buNone/>
            </a:pP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责任班队长、跟班负责人、分管副职撤职处分，扣除绩效工资5000元；</a:t>
            </a:r>
            <a:endParaRPr lang="zh-CN" altLang="en-US" sz="1300" b="1" dirty="0">
              <a:solidFill>
                <a:schemeClr val="tx1"/>
              </a:solidFill>
              <a:latin typeface="仿宋" panose="02010609060101010101" charset="-122"/>
              <a:ea typeface="仿宋" panose="02010609060101010101" charset="-122"/>
              <a:cs typeface="仿宋" panose="02010609060101010101" charset="-122"/>
              <a:sym typeface="+mn-ea"/>
            </a:endParaRPr>
          </a:p>
          <a:p>
            <a:pPr algn="l" eaLnBrk="0" hangingPunct="0">
              <a:lnSpc>
                <a:spcPct val="120000"/>
              </a:lnSpc>
              <a:spcBef>
                <a:spcPts val="0"/>
              </a:spcBef>
              <a:spcAft>
                <a:spcPts val="0"/>
              </a:spcAft>
              <a:buClrTx/>
              <a:buSzTx/>
              <a:buNone/>
            </a:pP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给予党政负责人行政降级处分，扣除绩效工资5000元，调离原单位。</a:t>
            </a:r>
            <a:r>
              <a:rPr lang="zh-CN" altLang="en-US" sz="1300" b="1" dirty="0">
                <a:solidFill>
                  <a:schemeClr val="tx1"/>
                </a:solidFill>
                <a:latin typeface="仿宋" panose="02010609060101010101" charset="-122"/>
                <a:ea typeface="仿宋" panose="02010609060101010101" charset="-122"/>
                <a:cs typeface="仿宋" panose="02010609060101010101" charset="-122"/>
                <a:sym typeface="+mn-ea"/>
              </a:rPr>
              <a:t> </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404110" y="4987925"/>
            <a:ext cx="7862570" cy="1386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①季度内，发生1人及以上重伤事故的，取消责任单位季度安全绩效工资；扣除全矿季度安全绩效兑现的20%。</a:t>
            </a:r>
            <a:endParaRPr lang="en-US" altLang="zh-CN" sz="1200" b="1" dirty="0">
              <a:solidFill>
                <a:srgbClr val="C00000"/>
              </a:solidFill>
              <a:latin typeface="仿宋" panose="02010609060101010101" charset="-122"/>
              <a:ea typeface="仿宋" panose="02010609060101010101" charset="-122"/>
              <a:cs typeface="仿宋" panose="02010609060101010101" charset="-122"/>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②季度内，发生1人次致命性重伤或重伤2人事故，取消责任单位季度安全绩效工资；扣除全矿季度安全绩效兑现的50%。</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③季度内，发生致命性重伤2人（重伤3人）事故，取消全矿季度安全绩效兑现。</a:t>
            </a:r>
            <a:endParaRPr lang="en-US" altLang="zh-CN" sz="1200" b="1" dirty="0">
              <a:solidFill>
                <a:srgbClr val="C00000"/>
              </a:solidFill>
              <a:latin typeface="仿宋" panose="02010609060101010101" charset="-122"/>
              <a:ea typeface="仿宋" panose="02010609060101010101" charset="-122"/>
              <a:cs typeface="仿宋" panose="02010609060101010101" charset="-122"/>
            </a:endParaRPr>
          </a:p>
          <a:p>
            <a:pPr algn="l" eaLnBrk="0" hangingPunct="0">
              <a:lnSpc>
                <a:spcPct val="110000"/>
              </a:lnSpc>
              <a:spcBef>
                <a:spcPts val="0"/>
              </a:spcBef>
              <a:spcAft>
                <a:spcPts val="0"/>
              </a:spcAft>
              <a:buClrTx/>
              <a:buSzTx/>
              <a:buNone/>
              <a:tabLst>
                <a:tab pos="8521700" algn="r"/>
              </a:tabLst>
            </a:pPr>
            <a:r>
              <a:rPr lang="en-US" altLang="zh-CN" sz="1200" b="1" dirty="0">
                <a:solidFill>
                  <a:srgbClr val="C00000"/>
                </a:solidFill>
                <a:latin typeface="仿宋" panose="02010609060101010101" charset="-122"/>
                <a:ea typeface="仿宋" panose="02010609060101010101" charset="-122"/>
                <a:cs typeface="仿宋" panose="02010609060101010101" charset="-122"/>
                <a:sym typeface="+mn-ea"/>
              </a:rPr>
              <a:t>④季度内，出现待岗学习或重伤及以上事故的责任人，取消季度安全绩效工资。</a:t>
            </a:r>
            <a:endParaRPr lang="en-US" altLang="zh-CN" sz="12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8960" y="5678805"/>
            <a:ext cx="5607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852295" y="2932430"/>
            <a:ext cx="643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圆角矩形 12"/>
          <p:cNvSpPr/>
          <p:nvPr/>
        </p:nvSpPr>
        <p:spPr>
          <a:xfrm>
            <a:off x="10426700" y="1657350"/>
            <a:ext cx="1647190" cy="4357370"/>
          </a:xfrm>
          <a:prstGeom prst="roundRect">
            <a:avLst>
              <a:gd name="adj" fmla="val 9450"/>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82927" tIns="41463" rIns="82927" bIns="41463" rtlCol="0" anchor="ctr"/>
          <a:p>
            <a:pPr algn="ctr"/>
            <a:endParaRPr lang="zh-CN" altLang="en-US"/>
          </a:p>
        </p:txBody>
      </p:sp>
      <p:sp>
        <p:nvSpPr>
          <p:cNvPr id="66" name="TextBox 29"/>
          <p:cNvSpPr txBox="1"/>
          <p:nvPr/>
        </p:nvSpPr>
        <p:spPr>
          <a:xfrm>
            <a:off x="10549255" y="2378710"/>
            <a:ext cx="1402715" cy="3359150"/>
          </a:xfrm>
          <a:prstGeom prst="rect">
            <a:avLst/>
          </a:prstGeom>
          <a:noFill/>
        </p:spPr>
        <p:txBody>
          <a:bodyPr wrap="square" lIns="0" tIns="0" rIns="0" bIns="0" rtlCol="0">
            <a:spAutoFit/>
          </a:bodyPr>
          <a:p>
            <a:pPr indent="304800" fontAlgn="base">
              <a:lnSpc>
                <a:spcPct val="120000"/>
              </a:lnSpc>
              <a:spcBef>
                <a:spcPts val="0"/>
              </a:spcBef>
              <a:spcAft>
                <a:spcPts val="0"/>
              </a:spcAft>
            </a:pPr>
            <a:r>
              <a:rPr sz="1400" b="1">
                <a:latin typeface="仿宋" panose="02010609060101010101" charset="-122"/>
                <a:ea typeface="仿宋" panose="02010609060101010101" charset="-122"/>
              </a:rPr>
              <a:t>事故单位主要负责人在除安全办公会上作检查外，在一周内到各生产单位班前会进行公开检查。</a:t>
            </a:r>
            <a:endParaRPr sz="1400" b="1">
              <a:latin typeface="仿宋" panose="02010609060101010101" charset="-122"/>
              <a:ea typeface="仿宋" panose="02010609060101010101" charset="-122"/>
            </a:endParaRPr>
          </a:p>
          <a:p>
            <a:pPr indent="304800" fontAlgn="base">
              <a:lnSpc>
                <a:spcPct val="120000"/>
              </a:lnSpc>
              <a:spcBef>
                <a:spcPts val="0"/>
              </a:spcBef>
              <a:spcAft>
                <a:spcPts val="0"/>
              </a:spcAft>
            </a:pPr>
            <a:r>
              <a:rPr sz="1400" b="1">
                <a:latin typeface="仿宋" panose="02010609060101010101" charset="-122"/>
                <a:ea typeface="仿宋" panose="02010609060101010101" charset="-122"/>
              </a:rPr>
              <a:t>发生一起致命性重伤，或一起2人重伤，或同一单位累计发生2人重伤事故，对个人处理比照死亡事故处理。</a:t>
            </a:r>
            <a:endParaRPr lang="zh-CN" altLang="en-US" sz="1600" b="1" dirty="0">
              <a:latin typeface="仿宋" panose="02010609060101010101" charset="-122"/>
              <a:ea typeface="仿宋" panose="02010609060101010101" charset="-122"/>
              <a:cs typeface="宋体" panose="02010600030101010101" pitchFamily="2" charset="-122"/>
            </a:endParaRPr>
          </a:p>
        </p:txBody>
      </p:sp>
      <p:pic>
        <p:nvPicPr>
          <p:cNvPr id="25" name="图片 24" descr="303b32313537343431303bb8d0ccbebac5"/>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62565" y="732155"/>
            <a:ext cx="1711325" cy="1711325"/>
          </a:xfrm>
          <a:prstGeom prst="rect">
            <a:avLst/>
          </a:prstGeom>
        </p:spPr>
      </p:pic>
      <p:sp>
        <p:nvSpPr>
          <p:cNvPr id="3" name="矩形 2"/>
          <p:cNvSpPr/>
          <p:nvPr/>
        </p:nvSpPr>
        <p:spPr>
          <a:xfrm>
            <a:off x="2402840" y="2588895"/>
            <a:ext cx="7863840" cy="69088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扣除安全监察部党政负责人绩效工资各3000元；</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扣除责任安监员绩效工资2000元，取消当月月度安全绩效工资,并调离安监队伍；</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扣除安全监察部全员当月月度安全绩效工资50%。</a:t>
            </a:r>
            <a:endParaRPr lang="zh-CN" altLang="en-US" sz="13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6" name="直接连接符 5"/>
          <p:cNvCxnSpPr/>
          <p:nvPr/>
        </p:nvCxnSpPr>
        <p:spPr>
          <a:xfrm flipH="1">
            <a:off x="1877695" y="2167890"/>
            <a:ext cx="525145" cy="4445"/>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4.</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死亡</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1"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0000"/>
                </a:solidFill>
              </a:rPr>
              <a:t>死</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亡</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事</a:t>
            </a:r>
            <a:endParaRPr lang="zh-CN" altLang="en-US" sz="2400">
              <a:solidFill>
                <a:srgbClr val="FF0000"/>
              </a:solidFill>
            </a:endParaRPr>
          </a:p>
          <a:p>
            <a:pPr algn="ctr"/>
            <a:endParaRPr lang="zh-CN" altLang="en-US" sz="2400">
              <a:solidFill>
                <a:srgbClr val="FF0000"/>
              </a:solidFill>
            </a:endParaRPr>
          </a:p>
          <a:p>
            <a:pPr algn="ctr"/>
            <a:r>
              <a:rPr lang="zh-CN" altLang="en-US" sz="2400">
                <a:solidFill>
                  <a:srgbClr val="FF0000"/>
                </a:solidFill>
              </a:rPr>
              <a:t>故</a:t>
            </a:r>
            <a:endParaRPr lang="zh-CN" altLang="en-US" sz="2400">
              <a:solidFill>
                <a:srgbClr val="FF00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850" y="1356360"/>
            <a:ext cx="12700" cy="43713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400935" y="965200"/>
            <a:ext cx="7865745" cy="793115"/>
          </a:xfrm>
          <a:prstGeom prst="rect">
            <a:avLst/>
          </a:prstGeom>
          <a:solidFill>
            <a:schemeClr val="accent1">
              <a:lumMod val="60000"/>
              <a:lumOff val="4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发生死亡1人事故，给予事故直接责任人解除劳动合同处分，并扣除绩效工资20000元；</a:t>
            </a:r>
            <a:endParaRPr sz="1400" b="1" dirty="0">
              <a:solidFill>
                <a:schemeClr val="tx1"/>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根据事故追查报告责任认定，因违章造成他人事故的责任人，扣除事故责任人绩效工资20000元，并给予解除劳动合同</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8" name="矩形 17"/>
          <p:cNvSpPr/>
          <p:nvPr/>
        </p:nvSpPr>
        <p:spPr>
          <a:xfrm>
            <a:off x="2404110" y="4378325"/>
            <a:ext cx="7863840" cy="82677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eaLnBrk="0" hangingPunct="0">
              <a:lnSpc>
                <a:spcPct val="120000"/>
              </a:lnSpc>
              <a:spcBef>
                <a:spcPts val="0"/>
              </a:spcBef>
              <a:spcAft>
                <a:spcPts val="0"/>
              </a:spcAft>
              <a:buClrTx/>
              <a:buSzTx/>
              <a:buNone/>
              <a:tabLst>
                <a:tab pos="8521700" algn="r"/>
              </a:tabLst>
            </a:pPr>
            <a:r>
              <a:rPr lang="en-US" altLang="zh-CN" b="1" dirty="0">
                <a:solidFill>
                  <a:srgbClr val="FFFF00"/>
                </a:solidFill>
                <a:latin typeface="仿宋" panose="02010609060101010101" charset="-122"/>
                <a:ea typeface="仿宋" panose="02010609060101010101" charset="-122"/>
                <a:cs typeface="仿宋" panose="02010609060101010101" charset="-122"/>
                <a:sym typeface="+mn-ea"/>
              </a:rPr>
              <a:t>月度安全绩效工资处罚</a:t>
            </a:r>
            <a:r>
              <a:rPr lang="zh-CN" altLang="en-US" b="1" dirty="0">
                <a:solidFill>
                  <a:srgbClr val="FFFF00"/>
                </a:solidFill>
                <a:latin typeface="仿宋" panose="02010609060101010101" charset="-122"/>
                <a:ea typeface="仿宋" panose="02010609060101010101" charset="-122"/>
                <a:cs typeface="仿宋" panose="02010609060101010101" charset="-122"/>
                <a:sym typeface="+mn-ea"/>
              </a:rPr>
              <a:t>：</a:t>
            </a:r>
            <a:endParaRPr lang="zh-CN" altLang="en-US" b="1" dirty="0">
              <a:solidFill>
                <a:srgbClr val="FFFF00"/>
              </a:solidFill>
              <a:latin typeface="仿宋" panose="02010609060101010101" charset="-122"/>
              <a:ea typeface="仿宋" panose="02010609060101010101" charset="-122"/>
              <a:cs typeface="仿宋" panose="02010609060101010101" charset="-122"/>
              <a:sym typeface="+mn-ea"/>
            </a:endParaRPr>
          </a:p>
          <a:p>
            <a:pPr eaLnBrk="0" hangingPunct="0">
              <a:lnSpc>
                <a:spcPct val="130000"/>
              </a:lnSpc>
              <a:spcBef>
                <a:spcPts val="0"/>
              </a:spcBef>
              <a:spcAft>
                <a:spcPts val="0"/>
              </a:spcAft>
              <a:buClrTx/>
              <a:buSzTx/>
              <a:buNone/>
              <a:tabLst>
                <a:tab pos="8521700" algn="r"/>
              </a:tabLst>
            </a:pPr>
            <a:r>
              <a:rPr lang="en-US" altLang="zh-CN" sz="1400" b="1" dirty="0">
                <a:solidFill>
                  <a:srgbClr val="FFFF00"/>
                </a:solidFill>
                <a:latin typeface="仿宋" panose="02010609060101010101" charset="-122"/>
                <a:ea typeface="仿宋" panose="02010609060101010101" charset="-122"/>
                <a:cs typeface="仿宋" panose="02010609060101010101" charset="-122"/>
                <a:sym typeface="+mn-ea"/>
              </a:rPr>
              <a:t>月度内，发生死亡事故，扣除责任单位当月绩效工资总额的30%，扣除全矿当月安全绩效工资。</a:t>
            </a:r>
            <a:endParaRPr lang="en-US" altLang="zh-CN" sz="1400" b="1" dirty="0">
              <a:solidFill>
                <a:srgbClr val="FFFF00"/>
              </a:solidFill>
              <a:latin typeface="仿宋" panose="02010609060101010101" charset="-122"/>
              <a:ea typeface="仿宋" panose="02010609060101010101" charset="-122"/>
              <a:cs typeface="仿宋" panose="02010609060101010101" charset="-122"/>
              <a:sym typeface="+mn-ea"/>
            </a:endParaRPr>
          </a:p>
        </p:txBody>
      </p:sp>
      <p:cxnSp>
        <p:nvCxnSpPr>
          <p:cNvPr id="19" name="直接连接符 18"/>
          <p:cNvCxnSpPr/>
          <p:nvPr/>
        </p:nvCxnSpPr>
        <p:spPr>
          <a:xfrm flipH="1">
            <a:off x="1857375" y="1379855"/>
            <a:ext cx="536575" cy="6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18" idx="1"/>
          </p:cNvCxnSpPr>
          <p:nvPr/>
        </p:nvCxnSpPr>
        <p:spPr>
          <a:xfrm flipH="1" flipV="1">
            <a:off x="1857375" y="4789170"/>
            <a:ext cx="546735"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401570" y="1972310"/>
            <a:ext cx="7865110" cy="1036955"/>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给予扣除施工地点安全负责人、当班安监员、同茬作业责任人员绩效工资各4000元；</a:t>
            </a:r>
            <a:endParaRPr sz="1400" b="1" dirty="0">
              <a:solidFill>
                <a:schemeClr val="tx1"/>
              </a:solidFill>
              <a:latin typeface="仿宋" panose="02010609060101010101" charset="-122"/>
              <a:ea typeface="仿宋" panose="02010609060101010101" charset="-122"/>
              <a:cs typeface="仿宋" panose="02010609060101010101" charset="-122"/>
              <a:sym typeface="+mn-ea"/>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给予带班队长（或班长）、队长、现场跟班人员、分管副职、党政负责人撤职处分，扣除绩效工资各15000元</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sp>
        <p:nvSpPr>
          <p:cNvPr id="4" name="矩形 3"/>
          <p:cNvSpPr/>
          <p:nvPr/>
        </p:nvSpPr>
        <p:spPr>
          <a:xfrm>
            <a:off x="2393950" y="5360035"/>
            <a:ext cx="7862570" cy="762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lvl="0">
              <a:lnSpc>
                <a:spcPct val="80000"/>
              </a:lnSpc>
              <a:spcBef>
                <a:spcPts val="0"/>
              </a:spcBef>
              <a:spcAft>
                <a:spcPts val="35"/>
              </a:spcAft>
            </a:pPr>
            <a:r>
              <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rPr>
              <a:t>季度安全绩效工资处罚：</a:t>
            </a:r>
            <a:endParaRPr lang="zh-CN" altLang="en-US" b="1" dirty="0">
              <a:solidFill>
                <a:srgbClr val="C00000"/>
              </a:solidFill>
              <a:latin typeface="仿宋" panose="02010609060101010101" charset="-122"/>
              <a:ea typeface="仿宋" panose="02010609060101010101" charset="-122"/>
              <a:cs typeface="方正楷体_GB2312" panose="02000000000000000000" charset="-122"/>
              <a:sym typeface="+mn-ea"/>
            </a:endParaRPr>
          </a:p>
          <a:p>
            <a:pPr algn="l" eaLnBrk="0" hangingPunct="0">
              <a:lnSpc>
                <a:spcPct val="110000"/>
              </a:lnSpc>
              <a:spcBef>
                <a:spcPts val="0"/>
              </a:spcBef>
              <a:spcAft>
                <a:spcPts val="0"/>
              </a:spcAft>
              <a:buClrTx/>
              <a:buSzTx/>
              <a:buNone/>
              <a:tabLst>
                <a:tab pos="8521700" algn="r"/>
              </a:tabLst>
            </a:pPr>
            <a:r>
              <a:rPr lang="en-US" altLang="zh-CN" sz="1400" b="1" dirty="0">
                <a:solidFill>
                  <a:srgbClr val="C00000"/>
                </a:solidFill>
                <a:latin typeface="仿宋" panose="02010609060101010101" charset="-122"/>
                <a:ea typeface="仿宋" panose="02010609060101010101" charset="-122"/>
                <a:cs typeface="仿宋" panose="02010609060101010101" charset="-122"/>
                <a:sym typeface="+mn-ea"/>
              </a:rPr>
              <a:t>季度内，发生死亡事故的，扣除全矿季度安全绩效工资。</a:t>
            </a:r>
            <a:endParaRPr lang="en-US" altLang="zh-CN" sz="1400" b="1" dirty="0">
              <a:solidFill>
                <a:srgbClr val="C00000"/>
              </a:solidFill>
              <a:latin typeface="仿宋" panose="02010609060101010101" charset="-122"/>
              <a:ea typeface="仿宋" panose="02010609060101010101" charset="-122"/>
              <a:cs typeface="仿宋" panose="02010609060101010101" charset="-122"/>
              <a:sym typeface="+mn-ea"/>
            </a:endParaRPr>
          </a:p>
        </p:txBody>
      </p:sp>
      <p:cxnSp>
        <p:nvCxnSpPr>
          <p:cNvPr id="5" name="直接连接符 4"/>
          <p:cNvCxnSpPr/>
          <p:nvPr/>
        </p:nvCxnSpPr>
        <p:spPr>
          <a:xfrm flipH="1">
            <a:off x="1833245" y="5740400"/>
            <a:ext cx="560705" cy="190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1791970" y="3585210"/>
            <a:ext cx="643255"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矩形 2"/>
          <p:cNvSpPr/>
          <p:nvPr/>
        </p:nvSpPr>
        <p:spPr>
          <a:xfrm>
            <a:off x="2404110" y="3159760"/>
            <a:ext cx="7863840" cy="996950"/>
          </a:xfrm>
          <a:prstGeom prst="rect">
            <a:avLst/>
          </a:prstGeom>
          <a:solidFill>
            <a:schemeClr val="accent1">
              <a:lumMod val="40000"/>
              <a:lumOff val="6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给予安全监察部党政负责人记大过处分，各罚款10000元；</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rPr>
              <a:t>按事故性质对负有管理责任的职能科室党政负责人及专业负责人给予行政记大过或以上处分，并扣除绩效工资各6000元。</a:t>
            </a:r>
            <a:endParaRPr lang="zh-CN" altLang="en-US" sz="1400" b="1" dirty="0">
              <a:solidFill>
                <a:schemeClr val="accent2">
                  <a:lumMod val="75000"/>
                </a:schemeClr>
              </a:solidFill>
              <a:latin typeface="仿宋" panose="02010609060101010101" charset="-122"/>
              <a:ea typeface="仿宋" panose="02010609060101010101" charset="-122"/>
              <a:cs typeface="仿宋" panose="02010609060101010101" charset="-122"/>
              <a:sym typeface="+mn-ea"/>
            </a:endParaRPr>
          </a:p>
        </p:txBody>
      </p:sp>
      <p:cxnSp>
        <p:nvCxnSpPr>
          <p:cNvPr id="6" name="直接连接符 5"/>
          <p:cNvCxnSpPr/>
          <p:nvPr/>
        </p:nvCxnSpPr>
        <p:spPr>
          <a:xfrm flipH="1">
            <a:off x="1869440" y="2488565"/>
            <a:ext cx="525145" cy="4445"/>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12" name="图片 11" descr="安全就是节约就是生命"/>
          <p:cNvPicPr>
            <a:picLocks noChangeAspect="1"/>
          </p:cNvPicPr>
          <p:nvPr/>
        </p:nvPicPr>
        <p:blipFill>
          <a:blip r:embed="rId2"/>
          <a:srcRect t="9620" b="10821"/>
          <a:stretch>
            <a:fillRect/>
          </a:stretch>
        </p:blipFill>
        <p:spPr>
          <a:xfrm>
            <a:off x="10410825" y="2532380"/>
            <a:ext cx="1649730" cy="20586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安全不离口"/>
          <p:cNvPicPr>
            <a:picLocks noChangeAspect="1"/>
          </p:cNvPicPr>
          <p:nvPr/>
        </p:nvPicPr>
        <p:blipFill>
          <a:blip r:embed="rId1"/>
          <a:stretch>
            <a:fillRect/>
          </a:stretch>
        </p:blipFill>
        <p:spPr>
          <a:xfrm>
            <a:off x="8496935" y="1080770"/>
            <a:ext cx="3321050" cy="3397885"/>
          </a:xfrm>
          <a:prstGeom prst="rect">
            <a:avLst/>
          </a:prstGeom>
        </p:spPr>
      </p:pic>
      <p:sp>
        <p:nvSpPr>
          <p:cNvPr id="37" name="文本框 22"/>
          <p:cNvSpPr>
            <a:spLocks noChangeArrowheads="1"/>
          </p:cNvSpPr>
          <p:nvPr/>
        </p:nvSpPr>
        <p:spPr bwMode="auto">
          <a:xfrm>
            <a:off x="3969689" y="200557"/>
            <a:ext cx="5241151" cy="521970"/>
          </a:xfrm>
          <a:prstGeom prst="rect">
            <a:avLst/>
          </a:prstGeom>
          <a:noFill/>
          <a:ln w="9525">
            <a:noFill/>
            <a:miter lim="800000"/>
          </a:ln>
        </p:spPr>
        <p:txBody>
          <a:bodyPr wrap="square">
            <a:spAutoFit/>
          </a:bodyPr>
          <a:lstStyle/>
          <a:p>
            <a:r>
              <a:rPr lang="en-US" altLang="zh-CN" sz="2800" b="1" dirty="0">
                <a:solidFill>
                  <a:srgbClr val="0070C0"/>
                </a:solidFill>
                <a:latin typeface="微软雅黑" panose="020B0503020204020204" charset="-122"/>
                <a:ea typeface="微软雅黑" panose="020B0503020204020204" charset="-122"/>
                <a:sym typeface="微软雅黑" panose="020B0503020204020204" charset="-122"/>
              </a:rPr>
              <a:t>5.</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地面工伤</a:t>
            </a:r>
            <a:r>
              <a:rPr lang="zh-CN" sz="2800" b="1" dirty="0">
                <a:solidFill>
                  <a:srgbClr val="0070C0"/>
                </a:solidFill>
                <a:latin typeface="微软雅黑" panose="020B0503020204020204" charset="-122"/>
                <a:ea typeface="微软雅黑" panose="020B0503020204020204" charset="-122"/>
                <a:sym typeface="微软雅黑" panose="020B0503020204020204" charset="-122"/>
              </a:rPr>
              <a:t>事故的责任追究</a:t>
            </a:r>
            <a:endParaRPr lang="zh-CN" sz="2800" b="1" dirty="0">
              <a:solidFill>
                <a:srgbClr val="0070C0"/>
              </a:solidFill>
              <a:latin typeface="微软雅黑" panose="020B0503020204020204" charset="-122"/>
              <a:ea typeface="微软雅黑" panose="020B0503020204020204" charset="-122"/>
              <a:sym typeface="微软雅黑" panose="020B0503020204020204" charset="-122"/>
            </a:endParaRPr>
          </a:p>
        </p:txBody>
      </p:sp>
      <p:sp>
        <p:nvSpPr>
          <p:cNvPr id="8" name="object 2"/>
          <p:cNvSpPr/>
          <p:nvPr/>
        </p:nvSpPr>
        <p:spPr>
          <a:xfrm>
            <a:off x="0" y="6429755"/>
            <a:ext cx="12192000" cy="428244"/>
          </a:xfrm>
          <a:prstGeom prst="rect">
            <a:avLst/>
          </a:prstGeom>
          <a:blipFill>
            <a:blip r:embed="rId2" cstate="print"/>
            <a:stretch>
              <a:fillRect/>
            </a:stretch>
          </a:blipFill>
        </p:spPr>
        <p:txBody>
          <a:bodyPr wrap="square" lIns="0" tIns="0" rIns="0" bIns="0" rtlCol="0"/>
          <a:p/>
        </p:txBody>
      </p:sp>
      <p:sp>
        <p:nvSpPr>
          <p:cNvPr id="9" name="object 3"/>
          <p:cNvSpPr/>
          <p:nvPr/>
        </p:nvSpPr>
        <p:spPr>
          <a:xfrm>
            <a:off x="0" y="338455"/>
            <a:ext cx="3324860" cy="474980"/>
          </a:xfrm>
          <a:custGeom>
            <a:avLst/>
            <a:gdLst/>
            <a:ahLst/>
            <a:cxnLst/>
            <a:rect l="l" t="t" r="r" b="b"/>
            <a:pathLst>
              <a:path w="2438400" h="474980">
                <a:moveTo>
                  <a:pt x="0" y="474472"/>
                </a:moveTo>
                <a:lnTo>
                  <a:pt x="2438400" y="474472"/>
                </a:lnTo>
                <a:lnTo>
                  <a:pt x="2438400" y="0"/>
                </a:lnTo>
                <a:lnTo>
                  <a:pt x="0" y="0"/>
                </a:lnTo>
                <a:lnTo>
                  <a:pt x="0" y="474472"/>
                </a:lnTo>
                <a:close/>
              </a:path>
            </a:pathLst>
          </a:custGeom>
          <a:solidFill>
            <a:srgbClr val="2D75B6"/>
          </a:solidFill>
        </p:spPr>
        <p:txBody>
          <a:bodyPr wrap="square" lIns="0" tIns="0" rIns="0" bIns="0" rtlCol="0"/>
          <a:p/>
        </p:txBody>
      </p:sp>
      <p:sp>
        <p:nvSpPr>
          <p:cNvPr id="10" name="object 5"/>
          <p:cNvSpPr/>
          <p:nvPr/>
        </p:nvSpPr>
        <p:spPr>
          <a:xfrm>
            <a:off x="3324860" y="338200"/>
            <a:ext cx="586740" cy="490855"/>
          </a:xfrm>
          <a:custGeom>
            <a:avLst/>
            <a:gdLst/>
            <a:ahLst/>
            <a:cxnLst/>
            <a:rect l="l" t="t" r="r" b="b"/>
            <a:pathLst>
              <a:path w="586739" h="490855">
                <a:moveTo>
                  <a:pt x="586739" y="490728"/>
                </a:moveTo>
                <a:lnTo>
                  <a:pt x="0" y="490728"/>
                </a:lnTo>
                <a:lnTo>
                  <a:pt x="0" y="0"/>
                </a:lnTo>
                <a:lnTo>
                  <a:pt x="586739" y="490728"/>
                </a:lnTo>
                <a:close/>
              </a:path>
            </a:pathLst>
          </a:custGeom>
          <a:solidFill>
            <a:srgbClr val="2D75B6"/>
          </a:solidFill>
        </p:spPr>
        <p:txBody>
          <a:bodyPr wrap="square" lIns="0" tIns="0" rIns="0" bIns="0" rtlCol="0"/>
          <a:p/>
        </p:txBody>
      </p:sp>
      <p:sp>
        <p:nvSpPr>
          <p:cNvPr id="11" name="object 6"/>
          <p:cNvSpPr/>
          <p:nvPr/>
        </p:nvSpPr>
        <p:spPr>
          <a:xfrm>
            <a:off x="0" y="850900"/>
            <a:ext cx="12192000" cy="0"/>
          </a:xfrm>
          <a:custGeom>
            <a:avLst/>
            <a:gdLst/>
            <a:ahLst/>
            <a:cxnLst/>
            <a:rect l="l" t="t" r="r" b="b"/>
            <a:pathLst>
              <a:path w="12192000">
                <a:moveTo>
                  <a:pt x="0" y="0"/>
                </a:moveTo>
                <a:lnTo>
                  <a:pt x="12192000" y="0"/>
                </a:lnTo>
              </a:path>
            </a:pathLst>
          </a:custGeom>
          <a:ln w="76200">
            <a:solidFill>
              <a:srgbClr val="BEBEBE"/>
            </a:solidFill>
          </a:ln>
        </p:spPr>
        <p:txBody>
          <a:bodyPr wrap="square" lIns="0" tIns="0" rIns="0" bIns="0" rtlCol="0"/>
          <a:p/>
        </p:txBody>
      </p:sp>
      <p:sp>
        <p:nvSpPr>
          <p:cNvPr id="14" name="流程图: 过程 13"/>
          <p:cNvSpPr/>
          <p:nvPr/>
        </p:nvSpPr>
        <p:spPr>
          <a:xfrm>
            <a:off x="299085" y="1432560"/>
            <a:ext cx="1143000" cy="43053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400">
                <a:solidFill>
                  <a:srgbClr val="FFFF00"/>
                </a:solidFill>
              </a:rPr>
              <a:t>地</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面</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工</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伤</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事</a:t>
            </a:r>
            <a:endParaRPr lang="zh-CN" altLang="en-US" sz="2400">
              <a:solidFill>
                <a:srgbClr val="FFFF00"/>
              </a:solidFill>
            </a:endParaRPr>
          </a:p>
          <a:p>
            <a:pPr algn="ctr"/>
            <a:endParaRPr lang="zh-CN" altLang="en-US" sz="2400">
              <a:solidFill>
                <a:srgbClr val="FFFF00"/>
              </a:solidFill>
            </a:endParaRPr>
          </a:p>
          <a:p>
            <a:pPr algn="ctr"/>
            <a:r>
              <a:rPr lang="zh-CN" altLang="en-US" sz="2400">
                <a:solidFill>
                  <a:srgbClr val="FFFF00"/>
                </a:solidFill>
              </a:rPr>
              <a:t>故</a:t>
            </a:r>
            <a:endParaRPr lang="zh-CN" altLang="en-US" sz="2400">
              <a:solidFill>
                <a:srgbClr val="FFFF00"/>
              </a:solidFill>
            </a:endParaRPr>
          </a:p>
        </p:txBody>
      </p:sp>
      <p:cxnSp>
        <p:nvCxnSpPr>
          <p:cNvPr id="15" name="直接连接符 14"/>
          <p:cNvCxnSpPr>
            <a:stCxn id="14" idx="3"/>
          </p:cNvCxnSpPr>
          <p:nvPr/>
        </p:nvCxnSpPr>
        <p:spPr>
          <a:xfrm>
            <a:off x="1442085" y="3585210"/>
            <a:ext cx="424815" cy="5715"/>
          </a:xfrm>
          <a:prstGeom prst="line">
            <a:avLst/>
          </a:prstGeom>
          <a:ln w="38100"/>
        </p:spPr>
        <p:style>
          <a:lnRef idx="3">
            <a:schemeClr val="accent1"/>
          </a:lnRef>
          <a:fillRef idx="0">
            <a:schemeClr val="accent1"/>
          </a:fillRef>
          <a:effectRef idx="2">
            <a:schemeClr val="accent1"/>
          </a:effectRef>
          <a:fontRef idx="minor">
            <a:schemeClr val="tx1"/>
          </a:fontRef>
        </p:style>
      </p:cxnSp>
      <p:cxnSp>
        <p:nvCxnSpPr>
          <p:cNvPr id="16" name="直接连接符 15"/>
          <p:cNvCxnSpPr/>
          <p:nvPr/>
        </p:nvCxnSpPr>
        <p:spPr>
          <a:xfrm flipH="1">
            <a:off x="1847215" y="2270760"/>
            <a:ext cx="1905" cy="254063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2393315" y="1626235"/>
            <a:ext cx="5151755" cy="1311275"/>
          </a:xfrm>
          <a:prstGeom prst="rect">
            <a:avLst/>
          </a:prstGeom>
          <a:solidFill>
            <a:schemeClr val="accent1">
              <a:lumMod val="40000"/>
              <a:lumOff val="60000"/>
            </a:schemeClr>
          </a:solidFill>
          <a:ln w="12700">
            <a:solidFill>
              <a:schemeClr val="accent1">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轻伤1人事故</a:t>
            </a:r>
            <a:r>
              <a:rPr lang="zh-CN" sz="1400" b="1" dirty="0">
                <a:solidFill>
                  <a:schemeClr val="tx1"/>
                </a:solidFill>
                <a:latin typeface="仿宋" panose="02010609060101010101" charset="-122"/>
                <a:ea typeface="仿宋" panose="02010609060101010101" charset="-122"/>
                <a:cs typeface="仿宋" panose="02010609060101010101" charset="-122"/>
                <a:sym typeface="+mn-ea"/>
              </a:rPr>
              <a:t>：</a:t>
            </a:r>
            <a:endParaRPr sz="1400" b="1" dirty="0">
              <a:solidFill>
                <a:schemeClr val="tx1"/>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给予责任队长撤职处分；事故直接责任人进“三违”学习班；</a:t>
            </a:r>
            <a:endParaRPr sz="1400" b="1" dirty="0">
              <a:solidFill>
                <a:schemeClr val="tx1"/>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相关人员的罚款按井下轻伤2起事故执行。</a:t>
            </a:r>
            <a:endParaRPr sz="1400" b="1" dirty="0">
              <a:solidFill>
                <a:schemeClr val="tx1"/>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sz="1400" b="1" dirty="0">
                <a:solidFill>
                  <a:schemeClr val="tx1"/>
                </a:solidFill>
                <a:latin typeface="仿宋" panose="02010609060101010101" charset="-122"/>
                <a:ea typeface="仿宋" panose="02010609060101010101" charset="-122"/>
                <a:cs typeface="仿宋" panose="02010609060101010101" charset="-122"/>
                <a:sym typeface="+mn-ea"/>
              </a:rPr>
              <a:t>月度发生第2起轻伤1人事故，比照重伤事故处理。</a:t>
            </a:r>
            <a:endParaRPr lang="zh-CN" altLang="en-US" sz="1400" b="1" dirty="0">
              <a:solidFill>
                <a:schemeClr val="tx1"/>
              </a:solidFill>
              <a:latin typeface="仿宋" panose="02010609060101010101" charset="-122"/>
              <a:ea typeface="仿宋" panose="02010609060101010101" charset="-122"/>
              <a:cs typeface="仿宋" panose="02010609060101010101" charset="-122"/>
              <a:sym typeface="+mn-ea"/>
            </a:endParaRPr>
          </a:p>
        </p:txBody>
      </p:sp>
      <p:cxnSp>
        <p:nvCxnSpPr>
          <p:cNvPr id="20" name="直接连接符 19"/>
          <p:cNvCxnSpPr/>
          <p:nvPr/>
        </p:nvCxnSpPr>
        <p:spPr>
          <a:xfrm flipH="1">
            <a:off x="1826895" y="4811395"/>
            <a:ext cx="567055" cy="254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2393950" y="4205605"/>
            <a:ext cx="6756400" cy="1209040"/>
          </a:xfrm>
          <a:prstGeom prst="rect">
            <a:avLst/>
          </a:prstGeom>
          <a:solidFill>
            <a:schemeClr val="accent1">
              <a:lumMod val="60000"/>
              <a:lumOff val="40000"/>
            </a:schemeClr>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scene3d>
              <a:camera prst="orthographicFront"/>
              <a:lightRig rig="threePt" dir="t"/>
            </a:scene3d>
          </a:bodyPr>
          <a:p>
            <a:pPr eaLnBrk="0" hangingPunct="0">
              <a:lnSpc>
                <a:spcPct val="120000"/>
              </a:lnSpc>
              <a:spcBef>
                <a:spcPts val="0"/>
              </a:spcBef>
              <a:spcAft>
                <a:spcPts val="0"/>
              </a:spcAft>
            </a:pPr>
            <a:r>
              <a:rPr lang="zh-CN" altLang="en-US" sz="1400" b="1" dirty="0">
                <a:solidFill>
                  <a:srgbClr val="1D41D5"/>
                </a:solidFill>
                <a:latin typeface="仿宋" panose="02010609060101010101" charset="-122"/>
                <a:ea typeface="仿宋" panose="02010609060101010101" charset="-122"/>
                <a:cs typeface="仿宋" panose="02010609060101010101" charset="-122"/>
                <a:sym typeface="+mn-ea"/>
              </a:rPr>
              <a:t>一起轻伤2人或重伤1人及以上事故</a:t>
            </a:r>
            <a:endParaRPr lang="zh-CN" altLang="en-US" sz="1400" b="1" dirty="0">
              <a:solidFill>
                <a:srgbClr val="1D41D5"/>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400" b="1" dirty="0">
                <a:solidFill>
                  <a:srgbClr val="1D41D5"/>
                </a:solidFill>
                <a:latin typeface="仿宋" panose="02010609060101010101" charset="-122"/>
                <a:ea typeface="仿宋" panose="02010609060101010101" charset="-122"/>
                <a:cs typeface="仿宋" panose="02010609060101010101" charset="-122"/>
                <a:sym typeface="+mn-ea"/>
              </a:rPr>
              <a:t>给予责任单位党政负责人、分管副职、责任队长撤职处分；</a:t>
            </a:r>
            <a:endParaRPr lang="zh-CN" altLang="en-US" sz="1400" b="1" dirty="0">
              <a:solidFill>
                <a:srgbClr val="1D41D5"/>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400" b="1" dirty="0">
                <a:solidFill>
                  <a:srgbClr val="1D41D5"/>
                </a:solidFill>
                <a:latin typeface="仿宋" panose="02010609060101010101" charset="-122"/>
                <a:ea typeface="仿宋" panose="02010609060101010101" charset="-122"/>
                <a:cs typeface="仿宋" panose="02010609060101010101" charset="-122"/>
                <a:sym typeface="+mn-ea"/>
              </a:rPr>
              <a:t>因个人违章造成的事故，给予责任人解除劳动合同,根据事故认定，追究法律责任；</a:t>
            </a:r>
            <a:endParaRPr lang="zh-CN" altLang="en-US" sz="1400" b="1" dirty="0">
              <a:solidFill>
                <a:srgbClr val="1D41D5"/>
              </a:solidFill>
              <a:latin typeface="仿宋" panose="02010609060101010101" charset="-122"/>
              <a:ea typeface="仿宋" panose="02010609060101010101" charset="-122"/>
              <a:cs typeface="仿宋" panose="02010609060101010101" charset="-122"/>
            </a:endParaRPr>
          </a:p>
          <a:p>
            <a:pPr eaLnBrk="0" hangingPunct="0">
              <a:lnSpc>
                <a:spcPct val="120000"/>
              </a:lnSpc>
              <a:spcBef>
                <a:spcPts val="0"/>
              </a:spcBef>
              <a:spcAft>
                <a:spcPts val="0"/>
              </a:spcAft>
            </a:pPr>
            <a:r>
              <a:rPr lang="zh-CN" altLang="en-US" sz="1400" b="1" dirty="0">
                <a:solidFill>
                  <a:srgbClr val="1D41D5"/>
                </a:solidFill>
                <a:latin typeface="仿宋" panose="02010609060101010101" charset="-122"/>
                <a:ea typeface="仿宋" panose="02010609060101010101" charset="-122"/>
                <a:cs typeface="仿宋" panose="02010609060101010101" charset="-122"/>
                <a:sym typeface="+mn-ea"/>
              </a:rPr>
              <a:t>相关人员的罚款按井下致命性重伤事故执行。</a:t>
            </a:r>
            <a:r>
              <a:rPr lang="zh-CN" altLang="en-US" sz="1400" b="1" dirty="0">
                <a:solidFill>
                  <a:schemeClr val="tx1"/>
                </a:solidFill>
                <a:latin typeface="仿宋" panose="02010609060101010101" charset="-122"/>
                <a:ea typeface="仿宋" panose="02010609060101010101" charset="-122"/>
                <a:cs typeface="仿宋" panose="02010609060101010101" charset="-122"/>
                <a:sym typeface="+mn-ea"/>
              </a:rPr>
              <a:t>  </a:t>
            </a:r>
            <a:endParaRPr lang="zh-CN" altLang="en-US" sz="1400" b="1" dirty="0">
              <a:solidFill>
                <a:schemeClr val="bg1"/>
              </a:solidFill>
              <a:latin typeface="宋体" panose="02010600030101010101" pitchFamily="2" charset="-122"/>
              <a:ea typeface="宋体" panose="02010600030101010101" pitchFamily="2" charset="-122"/>
              <a:cs typeface="方正楷体_GB2312" panose="02000000000000000000" charset="-122"/>
              <a:sym typeface="+mn-ea"/>
            </a:endParaRPr>
          </a:p>
        </p:txBody>
      </p:sp>
      <p:cxnSp>
        <p:nvCxnSpPr>
          <p:cNvPr id="6" name="直接连接符 5"/>
          <p:cNvCxnSpPr/>
          <p:nvPr/>
        </p:nvCxnSpPr>
        <p:spPr>
          <a:xfrm flipH="1">
            <a:off x="1831975" y="2287905"/>
            <a:ext cx="560705" cy="0"/>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p="http://schemas.openxmlformats.org/presentationml/2006/main">
  <p:tag name="MASKTAG" val="bgMask"/>
</p:tagLst>
</file>

<file path=ppt/tags/tag2.xml><?xml version="1.0" encoding="utf-8"?>
<p:tagLst xmlns:p="http://schemas.openxmlformats.org/presentationml/2006/main">
  <p:tag name="KSO_WM_UNIT_PLACING_PICTURE_USER_VIEWPORT" val="{&quot;height&quot;:6853,&quot;width&quot;:5083}"/>
</p:tagLst>
</file>

<file path=ppt/tags/tag3.xml><?xml version="1.0" encoding="utf-8"?>
<p:tagLst xmlns:p="http://schemas.openxmlformats.org/presentationml/2006/main">
  <p:tag name="KSO_WM_UNIT_TABLE_BEAUTIFY" val="smartTable{10c672a6-0667-489c-bafc-aa4eaf25030c}"/>
  <p:tag name="TABLE_ENDDRAG_ORIGIN_RECT" val="586*289"/>
  <p:tag name="TABLE_ENDDRAG_RECT" val="184*117*586*2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7405</Words>
  <Application>WPS 演示</Application>
  <PresentationFormat>宽屏</PresentationFormat>
  <Paragraphs>524</Paragraphs>
  <Slides>24</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黑体</vt:lpstr>
      <vt:lpstr>Verdana</vt:lpstr>
      <vt:lpstr>Times New Roman</vt:lpstr>
      <vt:lpstr>微软雅黑</vt:lpstr>
      <vt:lpstr>Garamond</vt:lpstr>
      <vt:lpstr>隶书</vt:lpstr>
      <vt:lpstr>华文隶书</vt:lpstr>
      <vt:lpstr>方正楷体_GB2312</vt:lpstr>
      <vt:lpstr>仿宋</vt:lpstr>
      <vt:lpstr>Arial Unicode MS</vt:lpstr>
      <vt:lpstr>Calibri</vt:lpstr>
      <vt:lpstr>仿宋_GB2312</vt:lpstr>
      <vt:lpstr>Office 主题</vt:lpstr>
      <vt:lpstr> 一图读懂 招贤矿业公司2021年1号文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WPS_1610246389</cp:lastModifiedBy>
  <cp:revision>26</cp:revision>
  <dcterms:created xsi:type="dcterms:W3CDTF">2021-01-18T13:22:00Z</dcterms:created>
  <dcterms:modified xsi:type="dcterms:W3CDTF">2021-02-03T06:56:53Z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1158509958_btnclosed</vt:lpwstr>
  </property>
</Properties>
</file>