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tags/tag1.xml" ContentType="application/vnd.openxmlformats-officedocument.presentationml.tags+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tags/tag2.xml" ContentType="application/vnd.openxmlformats-officedocument.presentationml.tags+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6"/>
  </p:notesMasterIdLst>
  <p:sldIdLst>
    <p:sldId id="256" r:id="rId2"/>
    <p:sldId id="260" r:id="rId3"/>
    <p:sldId id="261" r:id="rId4"/>
    <p:sldId id="262" r:id="rId5"/>
    <p:sldId id="263" r:id="rId6"/>
    <p:sldId id="264" r:id="rId7"/>
    <p:sldId id="265" r:id="rId8"/>
    <p:sldId id="415" r:id="rId9"/>
    <p:sldId id="414" r:id="rId10"/>
    <p:sldId id="416" r:id="rId11"/>
    <p:sldId id="417" r:id="rId12"/>
    <p:sldId id="419" r:id="rId13"/>
    <p:sldId id="420" r:id="rId14"/>
    <p:sldId id="421" r:id="rId15"/>
    <p:sldId id="422" r:id="rId16"/>
    <p:sldId id="423" r:id="rId17"/>
    <p:sldId id="424" r:id="rId18"/>
    <p:sldId id="425" r:id="rId19"/>
    <p:sldId id="428" r:id="rId20"/>
    <p:sldId id="429" r:id="rId21"/>
    <p:sldId id="430" r:id="rId22"/>
    <p:sldId id="431" r:id="rId23"/>
    <p:sldId id="433" r:id="rId24"/>
    <p:sldId id="434" r:id="rId25"/>
    <p:sldId id="435" r:id="rId26"/>
    <p:sldId id="437" r:id="rId27"/>
    <p:sldId id="438" r:id="rId28"/>
    <p:sldId id="439" r:id="rId29"/>
    <p:sldId id="440" r:id="rId30"/>
    <p:sldId id="436" r:id="rId31"/>
    <p:sldId id="441" r:id="rId32"/>
    <p:sldId id="442" r:id="rId33"/>
    <p:sldId id="447" r:id="rId34"/>
    <p:sldId id="448" r:id="rId35"/>
    <p:sldId id="449" r:id="rId36"/>
    <p:sldId id="450" r:id="rId37"/>
    <p:sldId id="451" r:id="rId38"/>
    <p:sldId id="452" r:id="rId39"/>
    <p:sldId id="453" r:id="rId40"/>
    <p:sldId id="454" r:id="rId41"/>
    <p:sldId id="455" r:id="rId42"/>
    <p:sldId id="457" r:id="rId43"/>
    <p:sldId id="458" r:id="rId44"/>
    <p:sldId id="459" r:id="rId45"/>
    <p:sldId id="460" r:id="rId46"/>
    <p:sldId id="462" r:id="rId47"/>
    <p:sldId id="463" r:id="rId48"/>
    <p:sldId id="464" r:id="rId49"/>
    <p:sldId id="465" r:id="rId50"/>
    <p:sldId id="466" r:id="rId51"/>
    <p:sldId id="467" r:id="rId52"/>
    <p:sldId id="468" r:id="rId53"/>
    <p:sldId id="469" r:id="rId54"/>
    <p:sldId id="470" r:id="rId5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倪 建明" initials="倪"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BD0800"/>
    <a:srgbClr val="143362"/>
    <a:srgbClr val="163566"/>
    <a:srgbClr val="3972A2"/>
    <a:srgbClr val="4291DF"/>
    <a:srgbClr val="163565"/>
    <a:srgbClr val="183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3835" autoAdjust="0"/>
  </p:normalViewPr>
  <p:slideViewPr>
    <p:cSldViewPr snapToGrid="0">
      <p:cViewPr varScale="1">
        <p:scale>
          <a:sx n="70" d="100"/>
          <a:sy n="70" d="100"/>
        </p:scale>
        <p:origin x="1675"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36F0C0-E182-4916-A9F4-36FA650D084C}" type="datetimeFigureOut">
              <a:rPr lang="zh-CN" altLang="en-US" smtClean="0"/>
              <a:t>2020/9/10</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9E561F-3AEC-42D7-A311-0C6B8AC411CF}"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根据会议安排，由我和大家一起学习</a:t>
            </a:r>
            <a:r>
              <a:rPr lang="en-US" altLang="zh-CN" dirty="0"/>
              <a:t>《</a:t>
            </a:r>
            <a:r>
              <a:rPr lang="zh-CN" altLang="en-US" dirty="0"/>
              <a:t>煤矿安全生产标准化管理体系</a:t>
            </a:r>
            <a:r>
              <a:rPr lang="en-US" altLang="zh-CN" dirty="0"/>
              <a:t>》</a:t>
            </a:r>
            <a:r>
              <a:rPr lang="zh-CN" altLang="en-US" dirty="0"/>
              <a:t>中的采煤、掘进专业的内容</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4</a:t>
            </a:r>
            <a:r>
              <a:rPr lang="zh-CN" altLang="en-US" dirty="0"/>
              <a:t>、职工素质与岗位规范</a:t>
            </a:r>
            <a:endParaRPr lang="en-US" altLang="zh-CN" dirty="0"/>
          </a:p>
          <a:p>
            <a:r>
              <a:rPr lang="en-US" altLang="zh-CN" dirty="0"/>
              <a:t>17</a:t>
            </a:r>
            <a:r>
              <a:rPr lang="zh-CN" altLang="en-US" dirty="0"/>
              <a:t>年版</a:t>
            </a:r>
            <a:r>
              <a:rPr lang="en-US" altLang="zh-CN" dirty="0"/>
              <a:t>4</a:t>
            </a:r>
            <a:r>
              <a:rPr lang="zh-CN" altLang="en-US" dirty="0"/>
              <a:t>条，本次列</a:t>
            </a:r>
            <a:r>
              <a:rPr lang="en-US" altLang="zh-CN" dirty="0"/>
              <a:t>3</a:t>
            </a:r>
            <a:r>
              <a:rPr lang="zh-CN" altLang="en-US" dirty="0"/>
              <a:t>条，</a:t>
            </a:r>
            <a:endParaRPr lang="en-US" altLang="zh-CN" dirty="0"/>
          </a:p>
          <a:p>
            <a:r>
              <a:rPr lang="zh-CN" altLang="en-US" dirty="0"/>
              <a:t>第一条：原“建立并执行”，改为“严格执行”</a:t>
            </a:r>
            <a:endParaRPr lang="en-US" altLang="zh-CN" dirty="0"/>
          </a:p>
          <a:p>
            <a:r>
              <a:rPr lang="zh-CN" altLang="en-US" dirty="0"/>
              <a:t>第三条：对原文进行了修改；</a:t>
            </a:r>
            <a:endParaRPr lang="en-US" altLang="zh-CN" dirty="0"/>
          </a:p>
          <a:p>
            <a:r>
              <a:rPr lang="zh-CN" altLang="en-US" dirty="0"/>
              <a:t>第三条：将原第</a:t>
            </a:r>
            <a:r>
              <a:rPr lang="en-US" altLang="zh-CN" dirty="0"/>
              <a:t>4</a:t>
            </a:r>
            <a:r>
              <a:rPr lang="zh-CN" altLang="en-US" dirty="0"/>
              <a:t>条“安全确认”合并，同时增加了“</a:t>
            </a:r>
            <a:r>
              <a:rPr lang="zh-CN" altLang="zh-CN" sz="1200" kern="1200" dirty="0">
                <a:solidFill>
                  <a:schemeClr val="tx1"/>
                </a:solidFill>
                <a:effectLst/>
                <a:latin typeface="+mn-lt"/>
                <a:ea typeface="+mn-ea"/>
                <a:cs typeface="+mn-cs"/>
              </a:rPr>
              <a:t>岗位安全风险辨识</a:t>
            </a:r>
            <a:r>
              <a:rPr lang="zh-CN" altLang="en-US" dirty="0"/>
              <a:t>”。</a:t>
            </a:r>
          </a:p>
          <a:p>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17</a:t>
            </a:r>
            <a:r>
              <a:rPr lang="zh-CN" altLang="en-US" dirty="0"/>
              <a:t>年版</a:t>
            </a:r>
            <a:r>
              <a:rPr lang="en-US" altLang="zh-CN" dirty="0"/>
              <a:t>2</a:t>
            </a:r>
            <a:r>
              <a:rPr lang="zh-CN" altLang="en-US" dirty="0"/>
              <a:t>条，本次增为</a:t>
            </a:r>
            <a:r>
              <a:rPr lang="en-US" altLang="zh-CN" dirty="0"/>
              <a:t>4</a:t>
            </a:r>
            <a:r>
              <a:rPr lang="zh-CN" altLang="en-US" dirty="0"/>
              <a:t>条。</a:t>
            </a:r>
            <a:endParaRPr lang="en-US" altLang="zh-CN" dirty="0"/>
          </a:p>
          <a:p>
            <a:r>
              <a:rPr lang="en-US" altLang="zh-CN" dirty="0"/>
              <a:t>1</a:t>
            </a:r>
            <a:r>
              <a:rPr lang="zh-CN" altLang="en-US" dirty="0"/>
              <a:t>、“重大事故隐患”作为否决项，在考核评分明确了“存在重大事故隐患不得分”的要求。</a:t>
            </a:r>
            <a:endParaRPr lang="en-US" altLang="zh-CN" dirty="0"/>
          </a:p>
          <a:p>
            <a:r>
              <a:rPr lang="en-US" altLang="zh-CN" dirty="0"/>
              <a:t>2</a:t>
            </a:r>
            <a:r>
              <a:rPr lang="zh-CN" altLang="en-US" dirty="0"/>
              <a:t>、采煤工作面评分中，仍保留了“</a:t>
            </a:r>
            <a:r>
              <a:rPr lang="zh-CN" altLang="zh-CN" dirty="0"/>
              <a:t>水力采煤、柔性掩护支架开采急倾斜煤层、台阶式采煤、房柱式采煤、充填开采等</a:t>
            </a:r>
            <a:r>
              <a:rPr lang="zh-CN" altLang="en-US" dirty="0"/>
              <a:t>”内容，主要从全国角度考虑，由于各地区煤层开采技术条件的差异性太大，同时为促进地方经济发展，不能搞一刀切。在执行时应结合当地采煤工艺实际制定符合实际的执行细则。</a:t>
            </a:r>
            <a:endParaRPr lang="en-US" altLang="zh-CN" dirty="0"/>
          </a:p>
          <a:p>
            <a:r>
              <a:rPr lang="en-US" altLang="zh-CN" dirty="0"/>
              <a:t>4</a:t>
            </a:r>
            <a:r>
              <a:rPr lang="zh-CN" altLang="en-US" dirty="0"/>
              <a:t>、明确了附加项的评分办法。</a:t>
            </a:r>
          </a:p>
          <a:p>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基础管理：</a:t>
            </a:r>
            <a:endParaRPr lang="en-US" altLang="zh-CN" dirty="0"/>
          </a:p>
          <a:p>
            <a:r>
              <a:rPr lang="en-US" altLang="zh-CN" dirty="0"/>
              <a:t>17</a:t>
            </a:r>
            <a:r>
              <a:rPr lang="zh-CN" altLang="en-US" dirty="0"/>
              <a:t>年版原</a:t>
            </a:r>
            <a:r>
              <a:rPr lang="en-US" altLang="zh-CN" dirty="0"/>
              <a:t>5</a:t>
            </a:r>
            <a:r>
              <a:rPr lang="zh-CN" altLang="en-US" dirty="0"/>
              <a:t>项，现增为</a:t>
            </a:r>
            <a:r>
              <a:rPr lang="en-US" altLang="zh-CN" dirty="0"/>
              <a:t>6</a:t>
            </a:r>
            <a:r>
              <a:rPr lang="zh-CN" altLang="en-US" dirty="0"/>
              <a:t>项，增加了“系统优化”。</a:t>
            </a:r>
            <a:endParaRPr lang="en-US" altLang="zh-CN" dirty="0"/>
          </a:p>
          <a:p>
            <a:r>
              <a:rPr lang="en-US" altLang="zh-CN" dirty="0"/>
              <a:t>1</a:t>
            </a:r>
            <a:r>
              <a:rPr lang="zh-CN" altLang="en-US" dirty="0"/>
              <a:t>、监测：</a:t>
            </a:r>
            <a:r>
              <a:rPr lang="en-US" altLang="zh-CN" dirty="0"/>
              <a:t>17</a:t>
            </a:r>
            <a:r>
              <a:rPr lang="zh-CN" altLang="en-US" dirty="0"/>
              <a:t>版是一大项，说了两个内容“支护质量和离层监测”，“记录和资料”。现分列成</a:t>
            </a:r>
            <a:r>
              <a:rPr lang="en-US" altLang="zh-CN" dirty="0"/>
              <a:t>4</a:t>
            </a:r>
            <a:r>
              <a:rPr lang="zh-CN" altLang="en-US" dirty="0"/>
              <a:t>个小项，</a:t>
            </a:r>
            <a:endParaRPr lang="en-US" altLang="zh-CN" dirty="0"/>
          </a:p>
          <a:p>
            <a:r>
              <a:rPr lang="zh-CN" altLang="en-US" dirty="0"/>
              <a:t>第</a:t>
            </a:r>
            <a:r>
              <a:rPr lang="en-US" altLang="zh-CN" dirty="0"/>
              <a:t>1</a:t>
            </a:r>
            <a:r>
              <a:rPr lang="zh-CN" altLang="en-US" dirty="0"/>
              <a:t>小项：增加了“围岩变形观测”，</a:t>
            </a:r>
            <a:r>
              <a:rPr lang="zh-CN" altLang="zh-CN" sz="1200" kern="1200" dirty="0">
                <a:solidFill>
                  <a:schemeClr val="tx1"/>
                </a:solidFill>
                <a:effectLst/>
                <a:latin typeface="+mn-lt"/>
                <a:ea typeface="+mn-ea"/>
                <a:cs typeface="+mn-cs"/>
              </a:rPr>
              <a:t>按照《煤矿巷道矿山压力显现观测方法》</a:t>
            </a:r>
            <a:r>
              <a:rPr lang="zh-CN" altLang="en-US" sz="1200" kern="1200" dirty="0">
                <a:solidFill>
                  <a:schemeClr val="tx1"/>
                </a:solidFill>
                <a:effectLst/>
                <a:latin typeface="+mn-lt"/>
                <a:ea typeface="+mn-ea"/>
                <a:cs typeface="+mn-cs"/>
              </a:rPr>
              <a:t>要求执行；</a:t>
            </a:r>
            <a:r>
              <a:rPr lang="zh-CN" altLang="zh-CN" sz="1200" kern="1200" dirty="0">
                <a:solidFill>
                  <a:schemeClr val="tx1"/>
                </a:solidFill>
                <a:effectLst/>
                <a:latin typeface="+mn-lt"/>
                <a:ea typeface="+mn-ea"/>
                <a:cs typeface="+mn-cs"/>
              </a:rPr>
              <a:t>离层监测应符合《煤矿巷道矿山压力显现观测方法》</a:t>
            </a:r>
            <a:r>
              <a:rPr lang="zh-CN" altLang="en-US" sz="1200" kern="1200" dirty="0">
                <a:solidFill>
                  <a:schemeClr val="tx1"/>
                </a:solidFill>
                <a:effectLst/>
                <a:latin typeface="+mn-lt"/>
                <a:ea typeface="+mn-ea"/>
                <a:cs typeface="+mn-cs"/>
              </a:rPr>
              <a:t>第</a:t>
            </a:r>
            <a:r>
              <a:rPr lang="en-US" altLang="zh-CN" sz="1200" kern="1200" dirty="0">
                <a:solidFill>
                  <a:schemeClr val="tx1"/>
                </a:solidFill>
                <a:effectLst/>
                <a:latin typeface="+mn-lt"/>
                <a:ea typeface="+mn-ea"/>
                <a:cs typeface="+mn-cs"/>
              </a:rPr>
              <a:t>4</a:t>
            </a:r>
            <a:r>
              <a:rPr lang="zh-CN" altLang="zh-CN" sz="1200" kern="1200" dirty="0">
                <a:solidFill>
                  <a:schemeClr val="tx1"/>
                </a:solidFill>
                <a:effectLst/>
                <a:latin typeface="+mn-lt"/>
                <a:ea typeface="+mn-ea"/>
                <a:cs typeface="+mn-cs"/>
              </a:rPr>
              <a:t>条、</a:t>
            </a:r>
            <a:r>
              <a:rPr lang="en-US" altLang="zh-CN" sz="1200" kern="1200" dirty="0">
                <a:solidFill>
                  <a:schemeClr val="tx1"/>
                </a:solidFill>
                <a:effectLst/>
                <a:latin typeface="+mn-lt"/>
                <a:ea typeface="+mn-ea"/>
                <a:cs typeface="+mn-cs"/>
              </a:rPr>
              <a:t>5</a:t>
            </a:r>
            <a:r>
              <a:rPr lang="zh-CN" altLang="zh-CN" sz="1200" kern="1200" dirty="0">
                <a:solidFill>
                  <a:schemeClr val="tx1"/>
                </a:solidFill>
                <a:effectLst/>
                <a:latin typeface="+mn-lt"/>
                <a:ea typeface="+mn-ea"/>
                <a:cs typeface="+mn-cs"/>
              </a:rPr>
              <a:t>条及《煤矿巷道锚杆支护技术规范》</a:t>
            </a:r>
            <a:r>
              <a:rPr lang="zh-CN" altLang="en-US" sz="1200" kern="1200" dirty="0">
                <a:solidFill>
                  <a:schemeClr val="tx1"/>
                </a:solidFill>
                <a:effectLst/>
                <a:latin typeface="+mn-lt"/>
                <a:ea typeface="+mn-ea"/>
                <a:cs typeface="+mn-cs"/>
              </a:rPr>
              <a:t>第</a:t>
            </a:r>
            <a:r>
              <a:rPr lang="en-US" altLang="zh-CN" sz="1200" kern="1200" dirty="0">
                <a:solidFill>
                  <a:schemeClr val="tx1"/>
                </a:solidFill>
                <a:effectLst/>
                <a:latin typeface="+mn-lt"/>
                <a:ea typeface="+mn-ea"/>
                <a:cs typeface="+mn-cs"/>
              </a:rPr>
              <a:t>6</a:t>
            </a:r>
            <a:r>
              <a:rPr lang="zh-CN" altLang="zh-CN" sz="1200" kern="1200" dirty="0">
                <a:solidFill>
                  <a:schemeClr val="tx1"/>
                </a:solidFill>
                <a:effectLst/>
                <a:latin typeface="+mn-lt"/>
                <a:ea typeface="+mn-ea"/>
                <a:cs typeface="+mn-cs"/>
              </a:rPr>
              <a:t>条</a:t>
            </a:r>
            <a:r>
              <a:rPr lang="zh-CN" altLang="en-US" sz="1200" kern="1200" dirty="0">
                <a:solidFill>
                  <a:schemeClr val="tx1"/>
                </a:solidFill>
                <a:effectLst/>
                <a:latin typeface="+mn-lt"/>
                <a:ea typeface="+mn-ea"/>
                <a:cs typeface="+mn-cs"/>
              </a:rPr>
              <a:t>的</a:t>
            </a:r>
            <a:r>
              <a:rPr lang="zh-CN" altLang="zh-CN" sz="1200" kern="1200" dirty="0">
                <a:solidFill>
                  <a:schemeClr val="tx1"/>
                </a:solidFill>
                <a:effectLst/>
                <a:latin typeface="+mn-lt"/>
                <a:ea typeface="+mn-ea"/>
                <a:cs typeface="+mn-cs"/>
              </a:rPr>
              <a:t>要求。</a:t>
            </a:r>
            <a:endParaRPr lang="en-US" altLang="zh-CN" dirty="0"/>
          </a:p>
          <a:p>
            <a:r>
              <a:rPr lang="zh-CN" altLang="en-US" dirty="0"/>
              <a:t>第</a:t>
            </a:r>
            <a:r>
              <a:rPr lang="en-US" altLang="zh-CN" dirty="0"/>
              <a:t>2</a:t>
            </a:r>
            <a:r>
              <a:rPr lang="zh-CN" altLang="en-US" dirty="0"/>
              <a:t>小项：增加了“数据记录符合实际”；</a:t>
            </a:r>
            <a:r>
              <a:rPr lang="zh-CN" altLang="zh-CN" sz="1200" kern="1200" dirty="0">
                <a:solidFill>
                  <a:schemeClr val="tx1"/>
                </a:solidFill>
                <a:effectLst/>
                <a:latin typeface="+mn-lt"/>
                <a:ea typeface="+mn-ea"/>
                <a:cs typeface="+mn-cs"/>
              </a:rPr>
              <a:t>监测人员应如实记录，离层监测按照《煤矿安全规程》第</a:t>
            </a:r>
            <a:r>
              <a:rPr lang="en-US" altLang="zh-CN" sz="1200" kern="1200" dirty="0">
                <a:solidFill>
                  <a:schemeClr val="tx1"/>
                </a:solidFill>
                <a:effectLst/>
                <a:latin typeface="+mn-lt"/>
                <a:ea typeface="+mn-ea"/>
                <a:cs typeface="+mn-cs"/>
              </a:rPr>
              <a:t>102</a:t>
            </a:r>
            <a:r>
              <a:rPr lang="zh-CN" altLang="zh-CN" sz="1200" kern="1200" dirty="0">
                <a:solidFill>
                  <a:schemeClr val="tx1"/>
                </a:solidFill>
                <a:effectLst/>
                <a:latin typeface="+mn-lt"/>
                <a:ea typeface="+mn-ea"/>
                <a:cs typeface="+mn-cs"/>
              </a:rPr>
              <a:t>条规定</a:t>
            </a:r>
            <a:r>
              <a:rPr lang="zh-CN" altLang="en-US" sz="1200" kern="1200" dirty="0">
                <a:solidFill>
                  <a:schemeClr val="tx1"/>
                </a:solidFill>
                <a:effectLst/>
                <a:latin typeface="+mn-lt"/>
                <a:ea typeface="+mn-ea"/>
                <a:cs typeface="+mn-cs"/>
              </a:rPr>
              <a:t>执行。</a:t>
            </a:r>
            <a:endParaRPr lang="en-US" altLang="zh-CN" dirty="0"/>
          </a:p>
          <a:p>
            <a:r>
              <a:rPr lang="zh-CN" altLang="en-US" dirty="0"/>
              <a:t>第</a:t>
            </a:r>
            <a:r>
              <a:rPr lang="en-US" altLang="zh-CN" dirty="0"/>
              <a:t>3</a:t>
            </a:r>
            <a:r>
              <a:rPr lang="zh-CN" altLang="en-US" dirty="0"/>
              <a:t>小项：“异常情况处理并落实”；</a:t>
            </a:r>
            <a:r>
              <a:rPr lang="zh-CN" altLang="zh-CN" sz="1200" kern="1200" dirty="0">
                <a:solidFill>
                  <a:schemeClr val="tx1"/>
                </a:solidFill>
                <a:effectLst/>
                <a:latin typeface="+mn-lt"/>
                <a:ea typeface="+mn-ea"/>
                <a:cs typeface="+mn-cs"/>
              </a:rPr>
              <a:t>监测人员</a:t>
            </a:r>
            <a:r>
              <a:rPr lang="zh-CN" altLang="en-US" sz="1200" kern="1200" dirty="0">
                <a:solidFill>
                  <a:schemeClr val="tx1"/>
                </a:solidFill>
                <a:effectLst/>
                <a:latin typeface="+mn-lt"/>
                <a:ea typeface="+mn-ea"/>
                <a:cs typeface="+mn-cs"/>
              </a:rPr>
              <a:t>应按</a:t>
            </a:r>
            <a:r>
              <a:rPr lang="zh-CN" altLang="zh-CN" sz="1200" kern="1200" dirty="0">
                <a:solidFill>
                  <a:schemeClr val="tx1"/>
                </a:solidFill>
                <a:effectLst/>
                <a:latin typeface="+mn-lt"/>
                <a:ea typeface="+mn-ea"/>
                <a:cs typeface="+mn-cs"/>
              </a:rPr>
              <a:t>《煤矿巷道锚杆支护技术规范》</a:t>
            </a:r>
            <a:r>
              <a:rPr lang="en-US" altLang="zh-CN" sz="1200" kern="1200" dirty="0">
                <a:solidFill>
                  <a:schemeClr val="tx1"/>
                </a:solidFill>
                <a:effectLst/>
                <a:latin typeface="+mn-lt"/>
                <a:ea typeface="+mn-ea"/>
                <a:cs typeface="+mn-cs"/>
              </a:rPr>
              <a:t>6.9</a:t>
            </a:r>
            <a:r>
              <a:rPr lang="zh-CN" altLang="zh-CN" sz="1200" kern="1200" dirty="0">
                <a:solidFill>
                  <a:schemeClr val="tx1"/>
                </a:solidFill>
                <a:effectLst/>
                <a:latin typeface="+mn-lt"/>
                <a:ea typeface="+mn-ea"/>
                <a:cs typeface="+mn-cs"/>
              </a:rPr>
              <a:t>条等要求，汇报，分析</a:t>
            </a:r>
            <a:r>
              <a:rPr lang="zh-CN" altLang="en-US" sz="1200" kern="1200" dirty="0">
                <a:solidFill>
                  <a:schemeClr val="tx1"/>
                </a:solidFill>
                <a:effectLst/>
                <a:latin typeface="+mn-lt"/>
                <a:ea typeface="+mn-ea"/>
                <a:cs typeface="+mn-cs"/>
              </a:rPr>
              <a:t>并</a:t>
            </a:r>
            <a:r>
              <a:rPr lang="zh-CN" altLang="zh-CN" sz="1200" kern="1200" dirty="0">
                <a:solidFill>
                  <a:schemeClr val="tx1"/>
                </a:solidFill>
                <a:effectLst/>
                <a:latin typeface="+mn-lt"/>
                <a:ea typeface="+mn-ea"/>
                <a:cs typeface="+mn-cs"/>
              </a:rPr>
              <a:t>提出处理办法</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及时组织落实。</a:t>
            </a:r>
            <a:endParaRPr lang="en-US" altLang="zh-CN" dirty="0"/>
          </a:p>
          <a:p>
            <a:r>
              <a:rPr lang="zh-CN" altLang="en-US" dirty="0"/>
              <a:t>第</a:t>
            </a:r>
            <a:r>
              <a:rPr lang="en-US" altLang="zh-CN" dirty="0"/>
              <a:t>4</a:t>
            </a:r>
            <a:r>
              <a:rPr lang="zh-CN" altLang="en-US" dirty="0"/>
              <a:t>小项：增加了“矿压显现规律分析，并有结果”。</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2、规程措施：六项没变，但有增补。</a:t>
            </a:r>
          </a:p>
          <a:p>
            <a:r>
              <a:rPr lang="en-US" altLang="zh-CN" dirty="0"/>
              <a:t>第1小项：作业规程符合《煤矿安全规程》要求是指，内容和附图符合《煤矿安全规程执行说明》11条要求；符合《煤炭矿井制图标准》、《煤矿采矿技术文件用图形符号》的规定。符合《煤矿安全规程》第96条、第114条、第228条、第231条、第348条、第367条、第448条规定；其中台阶、柔性掩护支架、水采工作面符合《煤矿安全规程》第99条、第112条、第113条规定。</a:t>
            </a:r>
          </a:p>
          <a:p>
            <a:r>
              <a:rPr lang="en-US" altLang="zh-CN" dirty="0"/>
              <a:t>第2小项：增加了规程措施“至少两个月复审，且有复审意见”。</a:t>
            </a:r>
          </a:p>
          <a:p>
            <a:r>
              <a:rPr lang="en-US" altLang="zh-CN" dirty="0"/>
              <a:t>第3小项：增加了“过钻孔、过陷落柱”，应按照《关于进一步加强煤矿企业安全技术管理工作的指导意见》的要求，经矿总工程师审查批准后贯彻执行。符合《煤矿安全规程》第101条过断层、破碎带，第105条初放、收作的规定。</a:t>
            </a:r>
          </a:p>
          <a:p>
            <a:r>
              <a:rPr lang="en-US" altLang="zh-CN" dirty="0"/>
              <a:t>第4小项：支护强度应依据《煤炭工业矿井采掘设备配备标准》4.2.1条第5款的规定。支护强度应大于相似工作面顶底板最大矿山压力，计算有依据。计算方法可采用设计专家系统、理论计算法、工程类比法等。</a:t>
            </a:r>
          </a:p>
          <a:p>
            <a:r>
              <a:rPr lang="en-US" altLang="zh-CN" dirty="0"/>
              <a:t>第6小项：放顶煤开采：放顶煤工作面开采设计：按照《煤矿安全规程》第115条规定执行 ，第一次采用放顶煤开采，或者在煤层（瓦斯）赋存条件变化较大的区域采用放顶煤开采时，应按照《煤矿安全规程执行说明》13条规定组织行业专家论证。</a:t>
            </a:r>
          </a:p>
          <a:p>
            <a:r>
              <a:rPr lang="en-US" altLang="zh-CN" dirty="0"/>
              <a:t>3、管理制度：17年版4项，现减成3项；减去了原来的第1小项“岗位安全生产责任制；原第2小项现第1小项减去了“变化管理制度”。</a:t>
            </a:r>
          </a:p>
          <a:p>
            <a:r>
              <a:rPr lang="en-US" altLang="zh-CN" dirty="0"/>
              <a:t>采煤作业规程编制、审批、复审、贯彻、实施制度应按照《关于进一步加强煤矿企业安全技术管理工作的指导意见 》的要求制定。</a:t>
            </a:r>
          </a:p>
          <a:p>
            <a:r>
              <a:rPr lang="en-US" altLang="zh-CN" dirty="0"/>
              <a:t>4、支护材料：一大项没变。</a:t>
            </a:r>
          </a:p>
          <a:p>
            <a:r>
              <a:rPr lang="en-US" altLang="zh-CN" dirty="0"/>
              <a:t>台账记录齐全。</a:t>
            </a:r>
          </a:p>
          <a:p>
            <a:r>
              <a:rPr lang="en-US" altLang="zh-CN" dirty="0"/>
              <a:t>单体液压支柱完好：应符合《煤矿机电设备完好标准》，按照《煤矿安全规程》第100条规定，入井前逐根试压；压力试验应符合《矿用单体液压支柱》标准。</a:t>
            </a:r>
          </a:p>
          <a:p>
            <a:r>
              <a:rPr lang="en-US" altLang="zh-CN" dirty="0"/>
              <a:t>备用支护材料和备件：符合作业规程的要求。</a:t>
            </a:r>
          </a:p>
          <a:p>
            <a:r>
              <a:rPr lang="en-US" altLang="zh-CN" dirty="0"/>
              <a:t>5、采煤机械化程度：分值减0.5分。</a:t>
            </a:r>
          </a:p>
          <a:p>
            <a:r>
              <a:rPr lang="en-US" altLang="zh-CN" dirty="0"/>
              <a:t>6、系统优化：新增项，首次提出了“一井一面”、“一井两面”的生产模式，虽分值不高但考核较严，“不采用不得分”。工作面个数按照《煤矿安全规程执行说明》10条规定认定。</a:t>
            </a:r>
          </a:p>
          <a:p>
            <a:endParaRPr lang="en-US" altLang="zh-CN"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3、管理制度</a:t>
            </a:r>
          </a:p>
          <a:p>
            <a:r>
              <a:rPr lang="en-US" altLang="zh-CN" dirty="0"/>
              <a:t>17版4条，删除1条，现改为3条，主要内容来源于《煤矿安全规程》第4条。</a:t>
            </a:r>
          </a:p>
          <a:p>
            <a:r>
              <a:rPr lang="en-US" altLang="zh-CN" dirty="0"/>
              <a:t>原第1条，“岗位安全生产责任制”删除，放到“职工素质与岗位规范”中考核；</a:t>
            </a:r>
          </a:p>
          <a:p>
            <a:r>
              <a:rPr lang="en-US" altLang="zh-CN" dirty="0"/>
              <a:t>新第1条较原文删除了“有变化管理制度”，实际上规程措施的复查复审，随条件变化及时制订安全技术措施，就是针对条件变化的一种管理手段和方法‘；</a:t>
            </a:r>
          </a:p>
          <a:p>
            <a:r>
              <a:rPr lang="en-US" altLang="zh-CN" dirty="0"/>
              <a:t>采煤作业规程编制、审批、复审等应按照《关于进一步加强煤矿企业安全技术管理工作的指导意见 》等要求制定，并结合煤矿实际，对编制、审批、复审、贯彻时间做出具体要求；</a:t>
            </a:r>
          </a:p>
          <a:p>
            <a:r>
              <a:rPr lang="en-US" altLang="zh-CN" dirty="0"/>
              <a:t>各项制度是保障作业规程和操作规程落实兑现的强制约束，各煤矿企业需根据相关规定要求制定，制度应具可操作性，符合矿井实际，是企业行政性文书。</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4</a:t>
            </a:r>
            <a:r>
              <a:rPr lang="zh-CN" altLang="en-US" dirty="0"/>
              <a:t>、支护材料</a:t>
            </a:r>
            <a:endParaRPr lang="en-US" altLang="zh-CN" dirty="0"/>
          </a:p>
          <a:p>
            <a:r>
              <a:rPr lang="zh-CN" altLang="en-US" dirty="0"/>
              <a:t>与</a:t>
            </a:r>
            <a:r>
              <a:rPr lang="en-US" altLang="zh-CN" dirty="0"/>
              <a:t>17</a:t>
            </a:r>
            <a:r>
              <a:rPr lang="zh-CN" altLang="en-US" dirty="0"/>
              <a:t>版基本相同，仅对个别词进行了删改；</a:t>
            </a:r>
            <a:endParaRPr lang="en-US" altLang="zh-CN" dirty="0"/>
          </a:p>
          <a:p>
            <a:pPr marL="0" marR="0" lvl="0" indent="0" algn="just" defTabSz="914400" rtl="0" eaLnBrk="1" fontAlgn="auto" latinLnBrk="0" hangingPunct="1">
              <a:lnSpc>
                <a:spcPts val="2000"/>
              </a:lnSpc>
              <a:spcBef>
                <a:spcPts val="0"/>
              </a:spcBef>
              <a:spcAft>
                <a:spcPts val="0"/>
              </a:spcAft>
              <a:buClrTx/>
              <a:buSzTx/>
              <a:buFont typeface="Arial" panose="020B0604020202020204" pitchFamily="34" charset="0"/>
              <a:buChar char="•"/>
              <a:defRPr/>
            </a:pPr>
            <a:r>
              <a:rPr lang="zh-CN" altLang="en-US" dirty="0"/>
              <a:t>需注意的是：支护材料的管理要注意台账记录齐全；单体液压支柱应</a:t>
            </a:r>
            <a:r>
              <a:rPr lang="zh-CN" altLang="en-US" sz="1200" dirty="0">
                <a:solidFill>
                  <a:prstClr val="white"/>
                </a:solidFill>
                <a:latin typeface="华文中宋" panose="02010600040101010101" pitchFamily="2" charset="-122"/>
                <a:ea typeface="华文中宋" panose="02010600040101010101" pitchFamily="2" charset="-122"/>
              </a:rPr>
              <a:t>符合</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煤矿机电设备完好标准</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煤矿安全规程</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第一百条的规定；压力试验应符合</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矿用单体液压支柱</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标准；备用料现场按照作业规程要求的型号、规格、数量配足备用支护材料和备件。</a:t>
            </a:r>
          </a:p>
          <a:p>
            <a:pPr indent="0" algn="just" fontAlgn="auto">
              <a:lnSpc>
                <a:spcPts val="2000"/>
              </a:lnSpc>
              <a:buFont typeface="Arial" panose="020B0604020202020204" pitchFamily="34" charset="0"/>
              <a:buChar char="•"/>
            </a:pPr>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5、采煤机械化：</a:t>
            </a:r>
          </a:p>
          <a:p>
            <a:r>
              <a:rPr lang="en-US" altLang="zh-CN" dirty="0"/>
              <a:t>由17年版的2分降至1.5分；</a:t>
            </a:r>
            <a:r>
              <a:rPr lang="zh-CN" altLang="zh-CN" dirty="0"/>
              <a:t>采煤工作面机械 化开采程度直接反映了矿井的工艺水平、管理水平和安全可靠程度。机械 化开采具有安全系数高、机械化程度高、生产效率高、劳动强度低等特点，机械 化采煤工艺是煤矿的主要发展方向。</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6</a:t>
            </a:r>
            <a:r>
              <a:rPr lang="zh-CN" altLang="en-US" dirty="0"/>
              <a:t>、系统 优化</a:t>
            </a:r>
            <a:endParaRPr lang="en-US" altLang="zh-CN" dirty="0"/>
          </a:p>
          <a:p>
            <a:r>
              <a:rPr lang="zh-CN" altLang="en-US" dirty="0"/>
              <a:t>是本次新增项目，首次在标准化中提出了“一井一面”、“一进两面”的生产模式，虽然分值不多，但代表着煤炭行业的发展方向。采用</a:t>
            </a:r>
            <a:r>
              <a:rPr lang="en-US" altLang="zh-CN" dirty="0"/>
              <a:t>“</a:t>
            </a:r>
            <a:r>
              <a:rPr lang="zh-CN" altLang="en-US" dirty="0"/>
              <a:t>一井一面</a:t>
            </a:r>
            <a:r>
              <a:rPr lang="en-US" altLang="zh-CN" dirty="0"/>
              <a:t>”</a:t>
            </a:r>
            <a:r>
              <a:rPr lang="zh-CN" altLang="en-US" dirty="0"/>
              <a:t>或</a:t>
            </a:r>
            <a:r>
              <a:rPr lang="en-US" altLang="zh-CN" dirty="0"/>
              <a:t>“</a:t>
            </a:r>
            <a:r>
              <a:rPr lang="zh-CN" altLang="en-US" dirty="0"/>
              <a:t>一井两面</a:t>
            </a:r>
            <a:r>
              <a:rPr lang="en-US" altLang="zh-CN" dirty="0"/>
              <a:t>”</a:t>
            </a:r>
            <a:r>
              <a:rPr lang="zh-CN" altLang="en-US" dirty="0"/>
              <a:t>生产模式是通过优化矿井采（盘）区设计和各系统，大力推广高产高效采煤工作面，实现集约化生产，持续提高采煤机械化、自动化水平，减少工作面个数、从业人员数量和安全风险点，实现安全高效生产。同时《煤矿安全规程》第</a:t>
            </a:r>
            <a:r>
              <a:rPr lang="en-US" altLang="zh-CN" dirty="0"/>
              <a:t>95</a:t>
            </a:r>
            <a:r>
              <a:rPr lang="zh-CN" altLang="en-US" dirty="0"/>
              <a:t>条规定：一个采区内同一煤层的一翼最多只能布置</a:t>
            </a:r>
            <a:r>
              <a:rPr lang="en-US" altLang="zh-CN" dirty="0"/>
              <a:t>1</a:t>
            </a:r>
            <a:r>
              <a:rPr lang="zh-CN" altLang="en-US" dirty="0"/>
              <a:t>个采煤工作面和</a:t>
            </a:r>
            <a:r>
              <a:rPr lang="en-US" altLang="zh-CN" dirty="0"/>
              <a:t>2</a:t>
            </a:r>
            <a:r>
              <a:rPr lang="zh-CN" altLang="en-US" dirty="0"/>
              <a:t>个煤（半煤）巷掘进工作面同时作业。一个采（盘）区内同一煤层双翼一采或者多煤层开采的，该采（盘）区最多只能布置</a:t>
            </a:r>
            <a:r>
              <a:rPr lang="en-US" altLang="zh-CN" dirty="0"/>
              <a:t>2</a:t>
            </a:r>
            <a:r>
              <a:rPr lang="zh-CN" altLang="en-US" dirty="0"/>
              <a:t>个采煤工作面和</a:t>
            </a:r>
            <a:r>
              <a:rPr lang="en-US" altLang="zh-CN" dirty="0"/>
              <a:t>4</a:t>
            </a:r>
            <a:r>
              <a:rPr lang="zh-CN" altLang="en-US" dirty="0"/>
              <a:t>个煤（半煤）巷掘进工作面同时作业。本条限制煤矿企业同时生产的作业采煤工作面数量，实现煤矿向高产、高效、集约生产发展。</a:t>
            </a:r>
            <a:endParaRPr lang="en-US" altLang="zh-CN" dirty="0"/>
          </a:p>
          <a:p>
            <a:r>
              <a:rPr lang="zh-CN" altLang="en-US" dirty="0"/>
              <a:t>检查该条应注意，采煤工作面个数</a:t>
            </a:r>
            <a:r>
              <a:rPr lang="zh-CN" altLang="en-US" sz="1200" dirty="0">
                <a:solidFill>
                  <a:prstClr val="white"/>
                </a:solidFill>
                <a:latin typeface="微软雅黑" panose="020B0503020204020204" pitchFamily="34" charset="-122"/>
                <a:ea typeface="微软雅黑" panose="020B0503020204020204" pitchFamily="34" charset="-122"/>
              </a:rPr>
              <a:t>按照</a:t>
            </a:r>
            <a:r>
              <a:rPr lang="en-US" altLang="zh-CN" sz="1200" dirty="0">
                <a:solidFill>
                  <a:prstClr val="white"/>
                </a:solidFill>
                <a:latin typeface="微软雅黑" panose="020B0503020204020204" pitchFamily="34" charset="-122"/>
                <a:ea typeface="微软雅黑" panose="020B0503020204020204" pitchFamily="34" charset="-122"/>
              </a:rPr>
              <a:t>《</a:t>
            </a:r>
            <a:r>
              <a:rPr lang="zh-CN" altLang="en-US" sz="1200" dirty="0">
                <a:solidFill>
                  <a:prstClr val="white"/>
                </a:solidFill>
                <a:latin typeface="微软雅黑" panose="020B0503020204020204" pitchFamily="34" charset="-122"/>
                <a:ea typeface="微软雅黑" panose="020B0503020204020204" pitchFamily="34" charset="-122"/>
              </a:rPr>
              <a:t>煤矿安全规程执行说明</a:t>
            </a:r>
            <a:r>
              <a:rPr lang="en-US" altLang="zh-CN" sz="1200" dirty="0">
                <a:solidFill>
                  <a:prstClr val="white"/>
                </a:solidFill>
                <a:latin typeface="微软雅黑" panose="020B0503020204020204" pitchFamily="34" charset="-122"/>
                <a:ea typeface="微软雅黑" panose="020B0503020204020204" pitchFamily="34" charset="-122"/>
              </a:rPr>
              <a:t>》</a:t>
            </a:r>
            <a:r>
              <a:rPr lang="zh-CN" altLang="en-US" sz="1200" dirty="0">
                <a:solidFill>
                  <a:prstClr val="white"/>
                </a:solidFill>
                <a:latin typeface="微软雅黑" panose="020B0503020204020204" pitchFamily="34" charset="-122"/>
                <a:ea typeface="微软雅黑" panose="020B0503020204020204" pitchFamily="34" charset="-122"/>
              </a:rPr>
              <a:t>第</a:t>
            </a:r>
            <a:r>
              <a:rPr lang="en-US" altLang="zh-CN" sz="1200" dirty="0">
                <a:solidFill>
                  <a:prstClr val="white"/>
                </a:solidFill>
                <a:latin typeface="微软雅黑" panose="020B0503020204020204" pitchFamily="34" charset="-122"/>
                <a:ea typeface="微软雅黑" panose="020B0503020204020204" pitchFamily="34" charset="-122"/>
              </a:rPr>
              <a:t>10</a:t>
            </a:r>
            <a:r>
              <a:rPr lang="zh-CN" altLang="en-US" sz="1200" dirty="0">
                <a:solidFill>
                  <a:prstClr val="white"/>
                </a:solidFill>
                <a:latin typeface="微软雅黑" panose="020B0503020204020204" pitchFamily="34" charset="-122"/>
                <a:ea typeface="微软雅黑" panose="020B0503020204020204" pitchFamily="34" charset="-122"/>
              </a:rPr>
              <a:t>条规定认定；</a:t>
            </a:r>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质量与安全是采煤专业最核心的部分，在分值分配上也是最大项，计</a:t>
            </a:r>
            <a:r>
              <a:rPr lang="en-US" altLang="zh-CN" dirty="0"/>
              <a:t>50</a:t>
            </a:r>
            <a:r>
              <a:rPr lang="zh-CN" altLang="en-US" dirty="0"/>
              <a:t>分，与</a:t>
            </a:r>
            <a:r>
              <a:rPr lang="en-US" altLang="zh-CN" dirty="0"/>
              <a:t>17</a:t>
            </a:r>
            <a:r>
              <a:rPr lang="zh-CN" altLang="en-US" dirty="0"/>
              <a:t>版相两相同，</a:t>
            </a:r>
            <a:endParaRPr lang="en-US" altLang="zh-CN" dirty="0"/>
          </a:p>
          <a:p>
            <a:r>
              <a:rPr lang="en-US" altLang="zh-CN" dirty="0"/>
              <a:t>1</a:t>
            </a:r>
            <a:r>
              <a:rPr lang="zh-CN" altLang="en-US" dirty="0"/>
              <a:t>、顶板管理，又是“质量与安全”检查项的核心，也是该项的最大项，共</a:t>
            </a:r>
            <a:r>
              <a:rPr lang="en-US" altLang="zh-CN" dirty="0"/>
              <a:t>11</a:t>
            </a:r>
            <a:r>
              <a:rPr lang="zh-CN" altLang="en-US" dirty="0"/>
              <a:t>个小项，分配的分值也最大，为</a:t>
            </a:r>
            <a:r>
              <a:rPr lang="en-US" altLang="zh-CN" dirty="0"/>
              <a:t>28</a:t>
            </a:r>
            <a:r>
              <a:rPr lang="zh-CN" altLang="en-US" dirty="0"/>
              <a:t>分；</a:t>
            </a:r>
            <a:endParaRPr lang="en-US" altLang="zh-CN" dirty="0"/>
          </a:p>
          <a:p>
            <a:r>
              <a:rPr lang="zh-CN" altLang="en-US" dirty="0"/>
              <a:t>该项与</a:t>
            </a:r>
            <a:r>
              <a:rPr lang="en-US" altLang="zh-CN" dirty="0"/>
              <a:t>17</a:t>
            </a:r>
            <a:r>
              <a:rPr lang="zh-CN" altLang="en-US" dirty="0"/>
              <a:t>版相同，列出了</a:t>
            </a:r>
            <a:r>
              <a:rPr lang="en-US" altLang="zh-CN" dirty="0"/>
              <a:t>11</a:t>
            </a:r>
            <a:r>
              <a:rPr lang="zh-CN" altLang="en-US" dirty="0"/>
              <a:t>条，但修改了</a:t>
            </a:r>
            <a:r>
              <a:rPr lang="en-US" altLang="zh-CN" dirty="0"/>
              <a:t>2</a:t>
            </a:r>
            <a:r>
              <a:rPr lang="zh-CN" altLang="en-US" dirty="0"/>
              <a:t>条；</a:t>
            </a:r>
            <a:endParaRPr lang="en-US" altLang="zh-CN" dirty="0"/>
          </a:p>
          <a:p>
            <a:r>
              <a:rPr lang="zh-CN" altLang="en-US" dirty="0"/>
              <a:t>第</a:t>
            </a:r>
            <a:r>
              <a:rPr lang="en-US" altLang="zh-CN" dirty="0"/>
              <a:t>1</a:t>
            </a:r>
            <a:r>
              <a:rPr lang="zh-CN" altLang="en-US" dirty="0"/>
              <a:t>条：支架初撑力，但对支架初撑力的现场检查要求进行了修改；原仅要求“有现场检测手段”，随着自动化、信息化仍至智能化开采技术的进步，很明显原来的要求不符合生产实际，这次改为“</a:t>
            </a:r>
            <a:r>
              <a:rPr lang="zh-CN" altLang="zh-CN" dirty="0">
                <a:solidFill>
                  <a:srgbClr val="C00000"/>
                </a:solidFill>
                <a:latin typeface="微软雅黑" panose="020B0503020204020204" pitchFamily="34" charset="-122"/>
                <a:ea typeface="微软雅黑" panose="020B0503020204020204" pitchFamily="34" charset="-122"/>
              </a:rPr>
              <a:t>现场每台支架有检测仪表</a:t>
            </a:r>
            <a:r>
              <a:rPr lang="zh-CN" altLang="en-US" dirty="0"/>
              <a:t>”；采煤工作面顶板管理的基础是工作就是初撑力的管理，这也是顶板控制的关键。液压支架按《液压支架设计规范》中初撑力一般为工作阻力（额定值）的</a:t>
            </a:r>
            <a:r>
              <a:rPr lang="en-US" altLang="zh-CN" dirty="0"/>
              <a:t>60~85%</a:t>
            </a:r>
            <a:r>
              <a:rPr lang="zh-CN" altLang="en-US" dirty="0"/>
              <a:t>，同时考虑到与乳化泵站压和相匹配、管路损失，故液压支架初撑力规定不低于额定值的</a:t>
            </a:r>
            <a:r>
              <a:rPr lang="en-US" altLang="zh-CN" dirty="0"/>
              <a:t>80%</a:t>
            </a:r>
            <a:r>
              <a:rPr lang="zh-CN" altLang="en-US" dirty="0"/>
              <a:t>。单体液压支柱初撑力按《煤矿安全规程》第</a:t>
            </a:r>
            <a:r>
              <a:rPr lang="en-US" altLang="zh-CN" dirty="0"/>
              <a:t>101</a:t>
            </a:r>
            <a:r>
              <a:rPr lang="zh-CN" altLang="en-US" dirty="0"/>
              <a:t>条规定</a:t>
            </a:r>
            <a:r>
              <a:rPr lang="en-US" altLang="zh-CN" dirty="0"/>
              <a:t>“</a:t>
            </a:r>
            <a:r>
              <a:rPr lang="zh-CN" altLang="en-US" dirty="0"/>
              <a:t>单体液压支柱的初撑力，柱径为</a:t>
            </a:r>
            <a:r>
              <a:rPr lang="en-US" altLang="zh-CN" dirty="0"/>
              <a:t>100mm</a:t>
            </a:r>
            <a:r>
              <a:rPr lang="zh-CN" altLang="en-US" dirty="0"/>
              <a:t>的不得小于</a:t>
            </a:r>
            <a:r>
              <a:rPr lang="en-US" altLang="zh-CN" dirty="0"/>
              <a:t>90KN</a:t>
            </a:r>
            <a:r>
              <a:rPr lang="zh-CN" altLang="en-US" dirty="0"/>
              <a:t>，柱径为</a:t>
            </a:r>
            <a:r>
              <a:rPr lang="en-US" altLang="zh-CN" dirty="0"/>
              <a:t>80mm</a:t>
            </a:r>
            <a:r>
              <a:rPr lang="zh-CN" altLang="en-US" dirty="0"/>
              <a:t>的不得小于</a:t>
            </a:r>
            <a:r>
              <a:rPr lang="en-US" altLang="zh-CN" dirty="0"/>
              <a:t>60KN”</a:t>
            </a:r>
            <a:r>
              <a:rPr lang="zh-CN" altLang="en-US" dirty="0"/>
              <a:t>。不但要查支架设计，还要现场检查实际支护效果，如去年焦作赵固一矿采煤工作面顶板冒顶死亡</a:t>
            </a:r>
            <a:r>
              <a:rPr lang="en-US" altLang="zh-CN" dirty="0"/>
              <a:t>1</a:t>
            </a:r>
            <a:r>
              <a:rPr lang="zh-CN" altLang="en-US" dirty="0"/>
              <a:t>人事故。对液压支架初撑力的理解与灵活运用，如袁一矿</a:t>
            </a:r>
            <a:r>
              <a:rPr lang="en-US" altLang="zh-CN" dirty="0"/>
              <a:t>824</a:t>
            </a:r>
            <a:r>
              <a:rPr lang="zh-CN" altLang="en-US" dirty="0"/>
              <a:t>工作面不出煤的问题。</a:t>
            </a:r>
            <a:endParaRPr lang="en-US" altLang="zh-CN" dirty="0"/>
          </a:p>
          <a:p>
            <a:r>
              <a:rPr lang="zh-CN" altLang="en-US" dirty="0"/>
              <a:t>第</a:t>
            </a:r>
            <a:r>
              <a:rPr lang="en-US" altLang="zh-CN" dirty="0"/>
              <a:t>2</a:t>
            </a:r>
            <a:r>
              <a:rPr lang="zh-CN" altLang="en-US" dirty="0"/>
              <a:t>条：对支架使用高度、架间距作出了规定；支架的支护形态决定工作面的顶板支护质量。《煤矿安全规程》第</a:t>
            </a:r>
            <a:r>
              <a:rPr lang="en-US" altLang="zh-CN" dirty="0"/>
              <a:t>114</a:t>
            </a:r>
            <a:r>
              <a:rPr lang="zh-CN" altLang="en-US" dirty="0"/>
              <a:t>条第六款规定：严格控制采高，严禁采高大于支架的最大有效支搞高度。当煤层变薄时，采高不得小于支架的最小有效支搞高度。活柱行程不得小于</a:t>
            </a:r>
            <a:r>
              <a:rPr lang="en-US" altLang="zh-CN" dirty="0"/>
              <a:t>200mm</a:t>
            </a:r>
            <a:r>
              <a:rPr lang="zh-CN" altLang="en-US" dirty="0"/>
              <a:t>。</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第</a:t>
            </a:r>
            <a:r>
              <a:rPr lang="en-US" altLang="zh-CN" dirty="0"/>
              <a:t>3</a:t>
            </a:r>
            <a:r>
              <a:rPr lang="zh-CN" altLang="en-US" dirty="0"/>
              <a:t>条：主要是对顶板和煤壁的管理作出了规定，与</a:t>
            </a:r>
            <a:r>
              <a:rPr lang="en-US" altLang="zh-CN" dirty="0"/>
              <a:t>17</a:t>
            </a:r>
            <a:r>
              <a:rPr lang="zh-CN" altLang="en-US" dirty="0"/>
              <a:t>版相同；《煤矿安全规程》第</a:t>
            </a:r>
            <a:r>
              <a:rPr lang="en-US" altLang="zh-CN" dirty="0"/>
              <a:t>114</a:t>
            </a:r>
            <a:r>
              <a:rPr lang="zh-CN" altLang="en-US" dirty="0"/>
              <a:t>条第四款规定：液压支架必须接顶。《煤矿安全规程》第</a:t>
            </a:r>
            <a:r>
              <a:rPr lang="en-US" altLang="zh-CN" dirty="0"/>
              <a:t>114</a:t>
            </a:r>
            <a:r>
              <a:rPr lang="zh-CN" altLang="en-US" dirty="0"/>
              <a:t>条第七款规定：采高超过</a:t>
            </a:r>
            <a:r>
              <a:rPr lang="en-US" altLang="zh-CN" dirty="0"/>
              <a:t>3m</a:t>
            </a:r>
            <a:r>
              <a:rPr lang="zh-CN" altLang="en-US" dirty="0"/>
              <a:t>或煤壁片帮严重时，液压支架必须设护帮板。当采高超过</a:t>
            </a:r>
            <a:r>
              <a:rPr lang="en-US" altLang="zh-CN" dirty="0"/>
              <a:t>4.5m</a:t>
            </a:r>
            <a:r>
              <a:rPr lang="zh-CN" altLang="en-US" dirty="0"/>
              <a:t>时，必须采取防片帮伤人措施。同时对梁端顶板垮落高度进行了规定。要注意的是综采工作面必须依靠液压支架实现对顶板的控制，采取其它控制措施的规定仅对高档普采工作面有效。</a:t>
            </a:r>
            <a:endParaRPr lang="en-US" altLang="zh-CN" dirty="0"/>
          </a:p>
          <a:p>
            <a:r>
              <a:rPr lang="zh-CN" altLang="en-US" dirty="0"/>
              <a:t>第</a:t>
            </a:r>
            <a:r>
              <a:rPr lang="en-US" altLang="zh-CN" dirty="0"/>
              <a:t>4</a:t>
            </a:r>
            <a:r>
              <a:rPr lang="zh-CN" altLang="en-US" dirty="0"/>
              <a:t>条：主要规定的是支架与顶、底板支护状态的规定；根据液压支架的结构，当支架（单体液压支柱）处于垂直于顶底板时，支护效果最佳。较</a:t>
            </a:r>
            <a:r>
              <a:rPr lang="en-US" altLang="zh-CN" dirty="0"/>
              <a:t>17</a:t>
            </a:r>
            <a:r>
              <a:rPr lang="zh-CN" altLang="en-US" dirty="0"/>
              <a:t>年版相比作了修改；增加了</a:t>
            </a:r>
            <a:r>
              <a:rPr lang="zh-CN" altLang="en-US" dirty="0">
                <a:solidFill>
                  <a:srgbClr val="C00000"/>
                </a:solidFill>
                <a:latin typeface="微软雅黑" panose="020B0503020204020204" pitchFamily="34" charset="-122"/>
                <a:ea typeface="微软雅黑" panose="020B0503020204020204" pitchFamily="34" charset="-122"/>
              </a:rPr>
              <a:t>（遇断层、构造带、应力集中区在保证支护强度条件下，应满足作业规程或专项安全措施要求）</a:t>
            </a:r>
            <a:r>
              <a:rPr lang="zh-CN" altLang="en-US" dirty="0">
                <a:latin typeface="微软雅黑" panose="020B0503020204020204" pitchFamily="34" charset="-122"/>
                <a:ea typeface="微软雅黑" panose="020B0503020204020204" pitchFamily="34" charset="-122"/>
              </a:rPr>
              <a:t>；</a:t>
            </a:r>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在我们一起学习采掘安全生产标准化前，从采掘专业的角度，先谈谈为什么要持续地推进煤矿安全生产标准化工作。</a:t>
            </a:r>
            <a:endParaRPr lang="en-US" altLang="zh-CN" dirty="0"/>
          </a:p>
          <a:p>
            <a:r>
              <a:rPr lang="zh-CN" altLang="en-US" dirty="0"/>
              <a:t>我认为，可以从下面三个方面来理解。</a:t>
            </a:r>
            <a:endParaRPr lang="en-US" altLang="zh-CN" dirty="0"/>
          </a:p>
          <a:p>
            <a:r>
              <a:rPr lang="zh-CN" altLang="en-US" dirty="0"/>
              <a:t>一、标准化是实现煤矿安全生产的重要抓手。</a:t>
            </a:r>
            <a:endParaRPr lang="en-US" altLang="zh-CN" dirty="0"/>
          </a:p>
          <a:p>
            <a:r>
              <a:rPr lang="zh-CN" altLang="en-US" dirty="0"/>
              <a:t>回顾煤矿标准化的历史，</a:t>
            </a:r>
            <a:r>
              <a:rPr lang="en-US" altLang="zh-CN" dirty="0"/>
              <a:t>64</a:t>
            </a:r>
            <a:r>
              <a:rPr lang="zh-CN" altLang="en-US" dirty="0"/>
              <a:t>年，煤炭部就提出了“标准化”的概念，严把“毫米关”；</a:t>
            </a:r>
            <a:r>
              <a:rPr lang="en-US" altLang="zh-CN" dirty="0"/>
              <a:t>86</a:t>
            </a:r>
            <a:r>
              <a:rPr lang="zh-CN" altLang="en-US" dirty="0"/>
              <a:t>年在总结肥城经验的基础上，在全国开展了“质量标准化，安全创水平”活动；</a:t>
            </a:r>
            <a:r>
              <a:rPr lang="en-US" altLang="zh-CN" dirty="0"/>
              <a:t>03</a:t>
            </a:r>
            <a:r>
              <a:rPr lang="zh-CN" altLang="en-US" dirty="0"/>
              <a:t>年七台河会议后，首次提出了“安全质量标准化”的概念，全国兴起了“手指口述”、规范操作等安全活动，极大地提高了职工安全意识；</a:t>
            </a:r>
            <a:r>
              <a:rPr lang="en-US" altLang="zh-CN" dirty="0"/>
              <a:t>04</a:t>
            </a:r>
            <a:r>
              <a:rPr lang="zh-CN" altLang="en-US" dirty="0"/>
              <a:t>年国务院将煤矿安全质量标准化的理念，推广到其它行业，其中在建筑行业效果最好。经多次修订，直到现在的“煤矿安全生产标准化体系”。</a:t>
            </a:r>
          </a:p>
          <a:p>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第</a:t>
            </a:r>
            <a:r>
              <a:rPr lang="en-US" altLang="zh-CN" dirty="0"/>
              <a:t>5</a:t>
            </a:r>
            <a:r>
              <a:rPr lang="zh-CN" altLang="en-US" dirty="0"/>
              <a:t>条：工作面“三直一平”，对端面距、煤壁伞檐作出了具体规定；留设合理的端面距对工作面的回采起着至关重要的作用。端面距过大极易造成工作面煤的片帮事故，甚至造成冒顶；端面距过小会使采煤机滚筒在割煤时割到支架前梁，造成采煤机摇臂离合轴的损坏。《煤矿安全规程》第</a:t>
            </a:r>
            <a:r>
              <a:rPr lang="en-US" altLang="zh-CN" dirty="0"/>
              <a:t>98</a:t>
            </a:r>
            <a:r>
              <a:rPr lang="zh-CN" altLang="en-US" dirty="0"/>
              <a:t>条规定：有煤同不得任意留设顶煤或底煤，</a:t>
            </a:r>
            <a:r>
              <a:rPr lang="zh-CN" altLang="en-US" dirty="0">
                <a:latin typeface="微软雅黑" panose="020B0503020204020204" pitchFamily="34" charset="-122"/>
                <a:ea typeface="微软雅黑" panose="020B0503020204020204" pitchFamily="34" charset="-122"/>
                <a:sym typeface="+mn-ea"/>
              </a:rPr>
              <a:t>伞檐不得超过作业规程的规定。</a:t>
            </a:r>
            <a:endParaRPr lang="en-US" altLang="zh-CN" dirty="0"/>
          </a:p>
          <a:p>
            <a:r>
              <a:rPr lang="zh-CN" altLang="en-US" dirty="0"/>
              <a:t>第</a:t>
            </a:r>
            <a:r>
              <a:rPr lang="en-US" altLang="zh-CN" dirty="0"/>
              <a:t>6</a:t>
            </a:r>
            <a:r>
              <a:rPr lang="zh-CN" altLang="en-US" dirty="0"/>
              <a:t>条：说的是工作面支架的挂牌管理；</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t>第</a:t>
            </a:r>
            <a:r>
              <a:rPr lang="en-US" altLang="zh-CN" dirty="0"/>
              <a:t>7</a:t>
            </a:r>
            <a:r>
              <a:rPr lang="zh-CN" altLang="en-US" dirty="0"/>
              <a:t>条：这</a:t>
            </a:r>
            <a:r>
              <a:rPr lang="en-US" altLang="zh-CN" dirty="0"/>
              <a:t>1</a:t>
            </a:r>
            <a:r>
              <a:rPr lang="zh-CN" altLang="en-US" dirty="0"/>
              <a:t>条改动较大，内容是特殊支架和对悬顶的管理要求。增加了</a:t>
            </a:r>
            <a:r>
              <a:rPr lang="en-US" altLang="zh-CN" dirty="0"/>
              <a:t>“</a:t>
            </a:r>
            <a:r>
              <a:rPr lang="zh-CN" altLang="en-US" dirty="0"/>
              <a:t>进回风巷工作面端头处及时退锚</a:t>
            </a:r>
            <a:r>
              <a:rPr lang="en-US" altLang="zh-CN" dirty="0"/>
              <a:t>”</a:t>
            </a:r>
            <a:r>
              <a:rPr lang="zh-CN" altLang="en-US" dirty="0"/>
              <a:t>的规定。原“</a:t>
            </a:r>
            <a:r>
              <a:rPr lang="zh-CN" altLang="zh-CN" dirty="0">
                <a:solidFill>
                  <a:srgbClr val="002060"/>
                </a:solidFill>
                <a:latin typeface="微软雅黑" panose="020B0503020204020204" pitchFamily="34" charset="-122"/>
                <a:ea typeface="微软雅黑" panose="020B0503020204020204" pitchFamily="34" charset="-122"/>
              </a:rPr>
              <a:t>局部悬顶和冒落不充分的，悬顶面积小于</a:t>
            </a:r>
            <a:r>
              <a:rPr lang="en-US" altLang="zh-CN" dirty="0">
                <a:solidFill>
                  <a:srgbClr val="002060"/>
                </a:solidFill>
                <a:latin typeface="微软雅黑" panose="020B0503020204020204" pitchFamily="34" charset="-122"/>
                <a:ea typeface="微软雅黑" panose="020B0503020204020204" pitchFamily="34" charset="-122"/>
              </a:rPr>
              <a:t>10m</a:t>
            </a:r>
            <a:r>
              <a:rPr lang="en-US" altLang="zh-CN" baseline="30000" dirty="0">
                <a:solidFill>
                  <a:srgbClr val="002060"/>
                </a:solidFill>
                <a:latin typeface="微软雅黑" panose="020B0503020204020204" pitchFamily="34" charset="-122"/>
                <a:ea typeface="微软雅黑" panose="020B0503020204020204" pitchFamily="34" charset="-122"/>
              </a:rPr>
              <a:t>2</a:t>
            </a:r>
            <a:r>
              <a:rPr lang="zh-CN" altLang="zh-CN" dirty="0">
                <a:solidFill>
                  <a:srgbClr val="002060"/>
                </a:solidFill>
                <a:latin typeface="微软雅黑" panose="020B0503020204020204" pitchFamily="34" charset="-122"/>
                <a:ea typeface="微软雅黑" panose="020B0503020204020204" pitchFamily="34" charset="-122"/>
              </a:rPr>
              <a:t>时应采取措施，悬顶面积大于</a:t>
            </a:r>
            <a:r>
              <a:rPr lang="en-US" altLang="zh-CN" dirty="0">
                <a:solidFill>
                  <a:srgbClr val="002060"/>
                </a:solidFill>
                <a:latin typeface="微软雅黑" panose="020B0503020204020204" pitchFamily="34" charset="-122"/>
                <a:ea typeface="微软雅黑" panose="020B0503020204020204" pitchFamily="34" charset="-122"/>
              </a:rPr>
              <a:t>10m</a:t>
            </a:r>
            <a:r>
              <a:rPr lang="en-US" altLang="zh-CN" baseline="30000" dirty="0">
                <a:solidFill>
                  <a:srgbClr val="002060"/>
                </a:solidFill>
                <a:latin typeface="微软雅黑" panose="020B0503020204020204" pitchFamily="34" charset="-122"/>
                <a:ea typeface="微软雅黑" panose="020B0503020204020204" pitchFamily="34" charset="-122"/>
              </a:rPr>
              <a:t>2</a:t>
            </a:r>
            <a:r>
              <a:rPr lang="zh-CN" altLang="zh-CN" dirty="0">
                <a:solidFill>
                  <a:srgbClr val="002060"/>
                </a:solidFill>
                <a:latin typeface="微软雅黑" panose="020B0503020204020204" pitchFamily="34" charset="-122"/>
                <a:ea typeface="微软雅黑" panose="020B0503020204020204" pitchFamily="34" charset="-122"/>
              </a:rPr>
              <a:t>时应进行强制放顶。特殊情况下不能强制放顶时，应有加强支护的可靠措施和矿压观测监测手段</a:t>
            </a:r>
            <a:r>
              <a:rPr lang="zh-CN" altLang="en-US" dirty="0">
                <a:solidFill>
                  <a:srgbClr val="002060"/>
                </a:solidFill>
                <a:latin typeface="微软雅黑" panose="020B0503020204020204" pitchFamily="34" charset="-122"/>
                <a:ea typeface="微软雅黑" panose="020B0503020204020204" pitchFamily="34" charset="-122"/>
              </a:rPr>
              <a:t>”；现改为“</a:t>
            </a:r>
            <a:r>
              <a:rPr lang="zh-CN" altLang="en-US" dirty="0">
                <a:solidFill>
                  <a:srgbClr val="C00000"/>
                </a:solidFill>
                <a:latin typeface="微软雅黑" panose="020B0503020204020204" pitchFamily="34" charset="-122"/>
                <a:ea typeface="微软雅黑" panose="020B0503020204020204" pitchFamily="34" charset="-122"/>
              </a:rPr>
              <a:t>进回风巷工作面端头处及时退锚；顶板不垮落、悬顶距离超过作业规程规定的，停止采煤，采取人工强制放顶或者其他措施进行处理”，更易于执行，与《煤矿安全规程》第</a:t>
            </a:r>
            <a:r>
              <a:rPr lang="en-US" altLang="zh-CN" dirty="0">
                <a:solidFill>
                  <a:srgbClr val="C00000"/>
                </a:solidFill>
                <a:latin typeface="微软雅黑" panose="020B0503020204020204" pitchFamily="34" charset="-122"/>
                <a:ea typeface="微软雅黑" panose="020B0503020204020204" pitchFamily="34" charset="-122"/>
              </a:rPr>
              <a:t>105</a:t>
            </a:r>
            <a:r>
              <a:rPr lang="zh-CN" altLang="en-US" dirty="0">
                <a:solidFill>
                  <a:srgbClr val="C00000"/>
                </a:solidFill>
                <a:latin typeface="微软雅黑" panose="020B0503020204020204" pitchFamily="34" charset="-122"/>
                <a:ea typeface="微软雅黑" panose="020B0503020204020204" pitchFamily="34" charset="-122"/>
              </a:rPr>
              <a:t>条：</a:t>
            </a:r>
            <a:r>
              <a:rPr lang="en-US" altLang="zh-CN" dirty="0">
                <a:solidFill>
                  <a:srgbClr val="C00000"/>
                </a:solidFill>
                <a:latin typeface="微软雅黑" panose="020B0503020204020204" pitchFamily="34" charset="-122"/>
                <a:ea typeface="微软雅黑" panose="020B0503020204020204" pitchFamily="34" charset="-122"/>
              </a:rPr>
              <a:t>“</a:t>
            </a:r>
            <a:r>
              <a:rPr lang="zh-CN" altLang="en-US" dirty="0">
                <a:solidFill>
                  <a:srgbClr val="C00000"/>
                </a:solidFill>
                <a:latin typeface="微软雅黑" panose="020B0503020204020204" pitchFamily="34" charset="-122"/>
                <a:ea typeface="微软雅黑" panose="020B0503020204020204" pitchFamily="34" charset="-122"/>
              </a:rPr>
              <a:t>采煤工作面采用垮落法管理顶板时，必须及时放顶。顶板不垮落、悬顶距离超过作业规程规定的，必须停止采煤，采取人工强制放顶或其它措施进行处理</a:t>
            </a:r>
            <a:r>
              <a:rPr lang="en-US" altLang="zh-CN" dirty="0">
                <a:solidFill>
                  <a:srgbClr val="C00000"/>
                </a:solidFill>
                <a:latin typeface="微软雅黑" panose="020B0503020204020204" pitchFamily="34" charset="-122"/>
                <a:ea typeface="微软雅黑" panose="020B0503020204020204" pitchFamily="34" charset="-122"/>
              </a:rPr>
              <a:t>”</a:t>
            </a:r>
            <a:r>
              <a:rPr lang="zh-CN" altLang="en-US" dirty="0">
                <a:solidFill>
                  <a:srgbClr val="C00000"/>
                </a:solidFill>
                <a:latin typeface="微软雅黑" panose="020B0503020204020204" pitchFamily="34" charset="-122"/>
                <a:ea typeface="微软雅黑" panose="020B0503020204020204" pitchFamily="34" charset="-122"/>
              </a:rPr>
              <a:t>的规定相符；</a:t>
            </a:r>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20</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第</a:t>
            </a:r>
            <a:r>
              <a:rPr lang="en-US" altLang="zh-CN" dirty="0"/>
              <a:t>8</a:t>
            </a:r>
            <a:r>
              <a:rPr lang="zh-CN" altLang="en-US" dirty="0"/>
              <a:t>条：是顶、底煤的管理；《煤矿安全规程》第</a:t>
            </a:r>
            <a:r>
              <a:rPr lang="en-US" altLang="zh-CN" dirty="0"/>
              <a:t>98</a:t>
            </a:r>
            <a:r>
              <a:rPr lang="zh-CN" altLang="en-US" dirty="0"/>
              <a:t>条规定，采煤工作面不得任意留顶煤和底煤。《煤矿安全规程》第</a:t>
            </a:r>
            <a:r>
              <a:rPr lang="en-US" altLang="zh-CN" dirty="0"/>
              <a:t>101</a:t>
            </a:r>
            <a:r>
              <a:rPr lang="zh-CN" altLang="en-US" dirty="0"/>
              <a:t>条规定，采煤同遇顶底板松软或者破碎、过断层、过老空区、过煤柱或者冒顶区，以及托伪顶开采时，必须制定安全措施。</a:t>
            </a:r>
            <a:endParaRPr lang="en-US" altLang="zh-CN" dirty="0"/>
          </a:p>
          <a:p>
            <a:r>
              <a:rPr lang="zh-CN" altLang="en-US" dirty="0"/>
              <a:t>第</a:t>
            </a:r>
            <a:r>
              <a:rPr lang="en-US" altLang="zh-CN" dirty="0"/>
              <a:t>9</a:t>
            </a:r>
            <a:r>
              <a:rPr lang="zh-CN" altLang="en-US" dirty="0"/>
              <a:t>条：是铺设假顶的要求；《煤矿安全规程》第</a:t>
            </a:r>
            <a:r>
              <a:rPr lang="en-US" altLang="zh-CN" dirty="0"/>
              <a:t>107</a:t>
            </a:r>
            <a:r>
              <a:rPr lang="zh-CN" altLang="en-US" dirty="0"/>
              <a:t>条规定，采用人工假顶分层垮落法开采的采煤工作面，人工假顶必须铺设完好并搭接严密。</a:t>
            </a:r>
            <a:endParaRPr lang="en-US" altLang="zh-CN" dirty="0"/>
          </a:p>
          <a:p>
            <a:r>
              <a:rPr lang="zh-CN" altLang="en-US" dirty="0"/>
              <a:t>第</a:t>
            </a:r>
            <a:r>
              <a:rPr lang="en-US" altLang="zh-CN" dirty="0"/>
              <a:t>10</a:t>
            </a:r>
            <a:r>
              <a:rPr lang="zh-CN" altLang="en-US" dirty="0"/>
              <a:t>条：是对顶底板移近量的规定；工作面控顶距范围内的顶底板移近量可以评价采煤工作面顶板稳定程度、支架支护效果及适应性，是顶板管理的关键，为采煤工作面支护设计提供依据。移近量大反映工作面支护不足，可能引起钻底。台阶式下沉是因为顶板断裂下沉，顶板移近量大造成的，也是支护强度不足的表现，可能使工作面支护整体失稳，易造成推垮型或压垮型冒顶事故。通常出现在工作面初次来压或周期来压期间。</a:t>
            </a:r>
            <a:endParaRPr lang="en-US" altLang="zh-CN" dirty="0"/>
          </a:p>
          <a:p>
            <a:r>
              <a:rPr lang="zh-CN" altLang="en-US" dirty="0"/>
              <a:t>第</a:t>
            </a:r>
            <a:r>
              <a:rPr lang="en-US" altLang="zh-CN" dirty="0"/>
              <a:t>11</a:t>
            </a:r>
            <a:r>
              <a:rPr lang="zh-CN" altLang="en-US" dirty="0"/>
              <a:t>条：是相关的规章制度的要求；班评估是掌握采煤工作面安全生产动态的基础工作，能够反映采煤工作面顶板管理、规程措施落实情况、安全生产状况等，便于指导下一班次人员安全生产，班评估表内容齐全、记录完整真实、指定地点存放 ，方便查阅验证。班评估的内容包括安全管理、规程措施落实、</a:t>
            </a:r>
            <a:r>
              <a:rPr lang="en-US" altLang="zh-CN" dirty="0"/>
              <a:t>“</a:t>
            </a:r>
            <a:r>
              <a:rPr lang="zh-CN" altLang="en-US" dirty="0"/>
              <a:t>一通三防</a:t>
            </a:r>
            <a:r>
              <a:rPr lang="en-US" altLang="zh-CN" dirty="0"/>
              <a:t>”</a:t>
            </a:r>
            <a:r>
              <a:rPr lang="zh-CN" altLang="en-US" dirty="0"/>
              <a:t>、泵站及液压系统、两巷维护与文明生产、机电管理、顶板管理、支架初撑力和衡器处理等情况。</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21</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2</a:t>
            </a:r>
            <a:r>
              <a:rPr lang="zh-CN" altLang="en-US" dirty="0"/>
              <a:t>、安全出口与端头支护</a:t>
            </a:r>
            <a:endParaRPr lang="en-US" altLang="zh-CN" dirty="0"/>
          </a:p>
          <a:p>
            <a:r>
              <a:rPr lang="zh-CN" altLang="en-US" dirty="0"/>
              <a:t>与</a:t>
            </a:r>
            <a:r>
              <a:rPr lang="en-US" altLang="zh-CN" dirty="0"/>
              <a:t>17</a:t>
            </a:r>
            <a:r>
              <a:rPr lang="zh-CN" altLang="en-US" dirty="0"/>
              <a:t>版相比，仍为</a:t>
            </a:r>
            <a:r>
              <a:rPr lang="en-US" altLang="zh-CN" dirty="0"/>
              <a:t>4</a:t>
            </a:r>
            <a:r>
              <a:rPr lang="zh-CN" altLang="en-US" dirty="0"/>
              <a:t>条，修改</a:t>
            </a:r>
            <a:r>
              <a:rPr lang="en-US" altLang="zh-CN" dirty="0"/>
              <a:t>1</a:t>
            </a:r>
            <a:r>
              <a:rPr lang="zh-CN" altLang="en-US" dirty="0"/>
              <a:t>条；</a:t>
            </a:r>
            <a:endParaRPr lang="en-US" altLang="zh-CN" dirty="0"/>
          </a:p>
          <a:p>
            <a:r>
              <a:rPr lang="zh-CN" altLang="en-US" dirty="0"/>
              <a:t>第</a:t>
            </a:r>
            <a:r>
              <a:rPr lang="en-US" altLang="zh-CN" dirty="0"/>
              <a:t>1</a:t>
            </a:r>
            <a:r>
              <a:rPr lang="zh-CN" altLang="en-US" dirty="0"/>
              <a:t>条：与</a:t>
            </a:r>
            <a:r>
              <a:rPr lang="en-US" altLang="zh-CN" dirty="0"/>
              <a:t>17</a:t>
            </a:r>
            <a:r>
              <a:rPr lang="zh-CN" altLang="en-US" dirty="0"/>
              <a:t>版相同，规定了采煤工作面出口的最小尺寸；并对单体支柱工作面的初撑力作出了要求；本条是根据《煤矿安全规程》第</a:t>
            </a:r>
            <a:r>
              <a:rPr lang="en-US" altLang="zh-CN" dirty="0"/>
              <a:t>97</a:t>
            </a:r>
            <a:r>
              <a:rPr lang="zh-CN" altLang="en-US" dirty="0"/>
              <a:t>条制定的。工作面安全出口区域控顶面积大、矿压显现强烈、易发生顶板事故，或因机电设备、特殊支护及巷道围岩变形量大等原因造成安全出品堵塞或安全出吕不畅通的现象，所以必须设专人维护。</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t>第</a:t>
            </a:r>
            <a:r>
              <a:rPr lang="en-US" altLang="zh-CN" dirty="0"/>
              <a:t>2</a:t>
            </a:r>
            <a:r>
              <a:rPr lang="zh-CN" altLang="en-US" dirty="0"/>
              <a:t>条：与</a:t>
            </a:r>
            <a:r>
              <a:rPr lang="en-US" altLang="zh-CN" dirty="0"/>
              <a:t>17</a:t>
            </a:r>
            <a:r>
              <a:rPr lang="zh-CN" altLang="en-US" dirty="0"/>
              <a:t>版的变化较大；原“</a:t>
            </a:r>
            <a:r>
              <a:rPr lang="zh-CN" altLang="zh-CN" dirty="0">
                <a:solidFill>
                  <a:srgbClr val="002060"/>
                </a:solidFill>
                <a:latin typeface="微软雅黑" panose="020B0503020204020204" pitchFamily="34" charset="-122"/>
                <a:ea typeface="微软雅黑" panose="020B0503020204020204" pitchFamily="34" charset="-122"/>
              </a:rPr>
              <a:t>条件适宜时，使用工作面端头支架和两巷超前支护液压支架</a:t>
            </a:r>
            <a:r>
              <a:rPr lang="zh-CN" altLang="en-US" dirty="0"/>
              <a:t>”，这是</a:t>
            </a:r>
            <a:r>
              <a:rPr lang="en-US" altLang="zh-CN" dirty="0"/>
              <a:t>13</a:t>
            </a:r>
            <a:r>
              <a:rPr lang="zh-CN" altLang="en-US" dirty="0"/>
              <a:t>版写的，当时随着采煤综合机械化的发展，端头支护的形式较多，是安全管理的重点，推荐使用端头支架、超前支架；</a:t>
            </a:r>
            <a:r>
              <a:rPr lang="en-US" altLang="zh-CN" dirty="0"/>
              <a:t>17</a:t>
            </a:r>
            <a:r>
              <a:rPr lang="zh-CN" altLang="en-US" dirty="0"/>
              <a:t>版延用，目前端头支架、超前支架已得以广泛的采用，但冲击地压又成为当前面临的重要问题，冲击事故频发，这次改为对冲击地压工作面的要求，“</a:t>
            </a:r>
            <a:r>
              <a:rPr lang="zh-CN" altLang="en-US" dirty="0">
                <a:solidFill>
                  <a:srgbClr val="C00000"/>
                </a:solidFill>
                <a:latin typeface="微软雅黑" panose="020B0503020204020204" pitchFamily="34" charset="-122"/>
                <a:ea typeface="微软雅黑" panose="020B0503020204020204" pitchFamily="34" charset="-122"/>
              </a:rPr>
              <a:t>冲击地压矿井使用工作面端头支架、两巷超前支护液压支架和吸能装置</a:t>
            </a:r>
            <a:r>
              <a:rPr lang="zh-CN" altLang="en-US" dirty="0"/>
              <a:t>”；《防治煤矿冲击地压细则》第</a:t>
            </a:r>
            <a:r>
              <a:rPr lang="en-US" altLang="zh-CN" dirty="0"/>
              <a:t>80</a:t>
            </a:r>
            <a:r>
              <a:rPr lang="zh-CN" altLang="en-US" dirty="0"/>
              <a:t>条规定：冲击地压危险区域的巷道必须采取加强支护的措施，采煤同必须加大上下出口和巷道的超前支护范围与强度，并在作业规程或专项措施中规定，加强支护可使用单体液压支柱、门式支架、垛工支架、自移式支架等，采用单体液压支柱加强支护时，必须采取防倒措施。国家煤监局《关于加强煤矿冲击地压防治工作的通知》中要求：</a:t>
            </a:r>
            <a:r>
              <a:rPr lang="en-US" altLang="zh-CN" dirty="0"/>
              <a:t>“</a:t>
            </a:r>
            <a:r>
              <a:rPr lang="zh-CN" altLang="en-US" dirty="0"/>
              <a:t>加强采掘工作面支护，具有冲击危险的采煤工作面安全出口与巷道连接处超前支护范围不得小于</a:t>
            </a:r>
            <a:r>
              <a:rPr lang="en-US" altLang="zh-CN" dirty="0"/>
              <a:t>70m</a:t>
            </a:r>
            <a:r>
              <a:rPr lang="zh-CN" altLang="en-US" dirty="0"/>
              <a:t>，综采放顶煤工作面或具有中等及以上冲击危险区域的采煤同安全出口与巷道连接处超前支护范围得小于</a:t>
            </a:r>
            <a:r>
              <a:rPr lang="en-US" altLang="zh-CN" dirty="0"/>
              <a:t>120m</a:t>
            </a:r>
            <a:r>
              <a:rPr lang="zh-CN" altLang="en-US" dirty="0"/>
              <a:t>，超前支护优先采用液压支架、煤巷掘进工作面后方具有中等及以上冲击危险的区域应当于采用可缩支架加强支护</a:t>
            </a:r>
            <a:r>
              <a:rPr lang="en-US" altLang="zh-CN" dirty="0"/>
              <a:t>”</a:t>
            </a:r>
          </a:p>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t>第</a:t>
            </a:r>
            <a:r>
              <a:rPr lang="en-US" altLang="zh-CN" dirty="0"/>
              <a:t>3</a:t>
            </a:r>
            <a:r>
              <a:rPr lang="zh-CN" altLang="en-US" dirty="0"/>
              <a:t>条：对超前支护距距离、支护质量、放顶线和控顶距的要求；根据《煤矿安全规程》第</a:t>
            </a:r>
            <a:r>
              <a:rPr lang="en-US" altLang="zh-CN" dirty="0"/>
              <a:t>97</a:t>
            </a:r>
            <a:r>
              <a:rPr lang="zh-CN" altLang="en-US" dirty="0"/>
              <a:t>条制定；</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t>第</a:t>
            </a:r>
            <a:r>
              <a:rPr lang="en-US" altLang="zh-CN" dirty="0"/>
              <a:t>4</a:t>
            </a:r>
            <a:r>
              <a:rPr lang="zh-CN" altLang="en-US" dirty="0"/>
              <a:t>条：对超前替棚作出了规定；</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22</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3、安全设施</a:t>
            </a:r>
          </a:p>
          <a:p>
            <a:r>
              <a:rPr lang="en-US" altLang="zh-CN" dirty="0"/>
              <a:t>共5条，与17版相同；</a:t>
            </a:r>
          </a:p>
          <a:p>
            <a:r>
              <a:rPr lang="en-US" altLang="zh-CN" dirty="0"/>
              <a:t>第1小条：喷雾防尘应符合《煤矿安全规程》第652条和《煤矿井下粉尘综合防治技术规范》的规定。消防应符合《煤矿安全规程》第257条、第572条规定。</a:t>
            </a:r>
          </a:p>
          <a:p>
            <a:r>
              <a:rPr lang="en-US" altLang="zh-CN" dirty="0"/>
              <a:t>第2小条：应符合《煤矿安全规程》第374、第444条规定，防护罩或围栏必须能够覆盖外露的转动部位，且安装牢固。溜煤眼及煤仓上口等人员通过地点设置防护栏，防护栏重要牢固，高度不得低于1.2m。</a:t>
            </a:r>
          </a:p>
          <a:p>
            <a:r>
              <a:rPr lang="en-US" altLang="zh-CN" dirty="0"/>
              <a:t>第3小条：依据《煤矿安全规程》第101条、第114条制定。第101条规定采煤工作面及时支护，严禁空顶作业，所有支架必须架设牢固，并有防倒措施；第114条规定倾角大于15度时，液压支架采取防倒、防滑措施；倾角大于25度时，必须有防止煤（矸）窜出刮板输送机伤人的措施。</a:t>
            </a:r>
          </a:p>
          <a:p>
            <a:r>
              <a:rPr lang="en-US" altLang="zh-CN" dirty="0"/>
              <a:t>第4小条：《煤矿安全规程》第374条规定，行人跨越带式输送机处应当设过桥；第131条规定，刮板输送机机尾是转动外露部位，为防止人中误接触，要采用安设盖板方式将其隔离开，带式输送机人员需跨越时，需设置行人过桥。</a:t>
            </a:r>
          </a:p>
          <a:p>
            <a:r>
              <a:rPr lang="en-US" altLang="zh-CN" dirty="0"/>
              <a:t>第5小条：《煤矿安全规程》第114条第九款规定，工作面转载机配有破碎机时，必须有安全防护装置。破碎机安设地点空间狭小，作业人员较多，在检修或其他平等作业时，很容易造成人员不慎掉入破碎机或飞渣伤人等事故，因此必须有安全防护装置。</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23</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1、设备选型：</a:t>
            </a:r>
          </a:p>
          <a:p>
            <a:r>
              <a:rPr lang="en-US" altLang="zh-CN" dirty="0"/>
              <a:t>共3条，与17版相同；采煤工作面支护装备符合或满足工作面支护设计要求，是保障工作面支护质量的前提。生产装备选型、配套合理是完成工作面设计生产能力的基础。《煤矿安全规程》第437条规定“电气设备不应超过额定值运行”。根据采煤工作面设计生产能力，合理选择生产装备，减少不必要的生产环节和安全风险，是实现工作面安全高效生产的关键和保障。</a:t>
            </a:r>
          </a:p>
          <a:p>
            <a:r>
              <a:rPr lang="en-US" altLang="zh-CN" dirty="0"/>
              <a:t>第1条：支护装备写得很笼统，不低于《矿井初步设计》和支护设计的要求；现场检查中不但要查《矿井初步设计》和支护设计，还要查现场是否满足要求；</a:t>
            </a:r>
          </a:p>
          <a:p>
            <a:r>
              <a:rPr lang="en-US" altLang="zh-CN" dirty="0"/>
              <a:t>第2条：是对设备造型与配套的要求，生产装备选型、配套应符合设计或《煤炭工业矿井采掘设备配备标准》规定；</a:t>
            </a:r>
            <a:r>
              <a:rPr lang="zh-CN" altLang="en-US" dirty="0"/>
              <a:t>具体情况应有具体要求</a:t>
            </a:r>
            <a:r>
              <a:rPr lang="en-US" altLang="zh-CN" dirty="0"/>
              <a:t>1</a:t>
            </a:r>
          </a:p>
          <a:p>
            <a:r>
              <a:rPr lang="en-US" altLang="zh-CN" dirty="0"/>
              <a:t>第3条：是对电控系统提出的要求，工作面配置的移动变电站、组合开关、变频器、真空馈电开关、供电电缆应满足供电设计或《综采综放工作面常规供电系统设计规范》要求，在检查中也应结合现场检查成果加减分；</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24</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2、设备管理</a:t>
            </a:r>
          </a:p>
          <a:p>
            <a:r>
              <a:rPr lang="en-US" altLang="zh-CN" dirty="0"/>
              <a:t>共7条，与17版相同，但对个别条款进行了修改；</a:t>
            </a:r>
          </a:p>
          <a:p>
            <a:r>
              <a:rPr lang="en-US" altLang="zh-CN" dirty="0"/>
              <a:t>第1条：泵站，共4条，其中第2小条进行了修改，增加了“连接销使用规范”；乳化液泵站是液压支架的动力源，直接影响到液压支架的性能和使用效果。完成的液压系统是保证高压乳化液供给支护装备的必要条件。电液控可将少人工控制的随意性和不准确性，提高控制质量，便于升级智能化工作面，加快支架的动作速度，提高自动化程度，减少操作劳动量，提高效率。</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25</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第2条：采煤机，共8条，与17版相同；采煤机的完好是满足采煤工作面安全生产的必要条件，必须建立检查检修制度。应满足《煤矿安全规程》第117条、第118条、第501条、第647条的规定。第117条规定的采煤机与刮板机的闭锁，第118条是刨煤机的通讯装置，第501条规定的随机瓦斯监测与闭锁，第647条规定的是内外喷雾、冷却及各种保护。</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26</a:t>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第3条：对刮板输送机、转载机、破碎机的要求，因都是链式运输设备，所以放在一起考核，共6小条，与17版相同；应满足《煤矿安全规程》第118条第三款锚固、防滑的要求；第121条第一款通讯的要求；第121条第二款关于液力偶合器的要求。</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27</a:t>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第4条：带式输送机，共9小条，与17版相同，对个别条款进行了修改；</a:t>
            </a:r>
          </a:p>
          <a:p>
            <a:r>
              <a:rPr lang="zh-CN" altLang="en-US" dirty="0"/>
              <a:t>第6小条：对通信和信号装置的安设要求，进一步进行了规范；增加了“机头、机尾……，安设间距不超过200m”；带式输送机电气保护齐全，应符合《煤矿井下煤炭运输设计规范》9.6.1条等要求；以及《煤矿安全规程》第374条的规定，《煤矿安全规程》第571条第三款关于安全防护的要求，消防器材应符合《矿井防灭火规定》的规定。</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28</a:t>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第5条：辅助运输，该条写得较笼统，就全矿而言，辅助运输设备有多种多样，如有传统的轨道绞车运输系统 ，也有无轨胶轮车、单轨单、卡轨车、齿轨车、无极绳绞车等等，也很难写得太具体，各地、各企业在执行标准时，应根据本地主流运输方式加以细化；轨道铺设应符合《煤矿窄轨铁道维修质量标准及检查评级办法》等要求：钢丝绳及其使用符合《煤矿安全规程》第408条、第412条、第413条、第414条、第420条规定；</a:t>
            </a:r>
            <a:endParaRPr lang="en-US" altLang="zh-CN" dirty="0"/>
          </a:p>
          <a:p>
            <a:r>
              <a:rPr lang="zh-CN" altLang="en-US" dirty="0"/>
              <a:t>第</a:t>
            </a:r>
            <a:r>
              <a:rPr lang="en-US" altLang="zh-CN" dirty="0"/>
              <a:t>6</a:t>
            </a:r>
            <a:r>
              <a:rPr lang="zh-CN" altLang="en-US" dirty="0"/>
              <a:t>条：通讯系统中，刮板输送机应符合《煤矿安全规程》第121条第一款“发出信号的距离不大于15m”的要求；监测监控设备包括安全监控和人员位置监测设备。采煤工作面安全监控设备运行与安设位置应符合《煤矿安全监控系统及检测仪器使用管理规范》的规定；</a:t>
            </a:r>
          </a:p>
          <a:p>
            <a:r>
              <a:rPr lang="zh-CN" altLang="en-US" dirty="0"/>
              <a:t>第7条：小型电器的接地线安设规范，应符合《煤矿安全规程》第</a:t>
            </a:r>
            <a:r>
              <a:rPr lang="en-US" altLang="zh-CN" dirty="0"/>
              <a:t>478</a:t>
            </a:r>
            <a:r>
              <a:rPr lang="zh-CN" altLang="en-US" dirty="0"/>
              <a:t>条、第</a:t>
            </a:r>
            <a:r>
              <a:rPr lang="en-US" altLang="zh-CN" dirty="0"/>
              <a:t>480</a:t>
            </a:r>
            <a:r>
              <a:rPr lang="zh-CN" altLang="en-US" dirty="0"/>
              <a:t>条，小型电器应符合《煤矿安全规程》第</a:t>
            </a:r>
            <a:r>
              <a:rPr lang="en-US" altLang="zh-CN" dirty="0"/>
              <a:t>453</a:t>
            </a:r>
            <a:r>
              <a:rPr lang="zh-CN" altLang="en-US" dirty="0"/>
              <a:t>条及《煤矿井下保护接地装置的安装、检查、测定工作细则》等规定；</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29</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二、标准化是随着工艺和技术的进步而不断更新发展的。</a:t>
            </a:r>
            <a:endParaRPr lang="en-US" altLang="zh-CN" dirty="0"/>
          </a:p>
          <a:p>
            <a:r>
              <a:rPr lang="zh-CN" altLang="en-US" dirty="0"/>
              <a:t>从煤矿标准化发展的历史沿革看，标准化的考核内容，也是一个不断丰富、发展的过程，标准化的内涵和外延都随着煤矿的技术进步、装备水平的提高，和当期煤矿的管理难点、特点而在不断地改变。</a:t>
            </a:r>
            <a:endParaRPr lang="en-US" altLang="zh-CN" dirty="0"/>
          </a:p>
          <a:p>
            <a:r>
              <a:rPr lang="zh-CN" altLang="en-US" dirty="0"/>
              <a:t>八十年代标准化考核的重点是工程质量、工作质量和文明生产环境；</a:t>
            </a:r>
            <a:r>
              <a:rPr lang="en-US" altLang="zh-CN" dirty="0"/>
              <a:t>03</a:t>
            </a:r>
            <a:r>
              <a:rPr lang="zh-CN" altLang="en-US" dirty="0"/>
              <a:t>年后纳入了安全管理的内容；</a:t>
            </a:r>
            <a:r>
              <a:rPr lang="en-US" altLang="zh-CN" dirty="0"/>
              <a:t>13</a:t>
            </a:r>
            <a:r>
              <a:rPr lang="zh-CN" altLang="en-US" dirty="0"/>
              <a:t>年版的标准，面对当时小煤矿众多，技术力量薄弱，应对条件变化和重大隐患的能力不足问题，进行了重大修改，列入了“变化管理”和“重大隐患排查”的检查项。</a:t>
            </a:r>
            <a:endParaRPr lang="en-US" altLang="zh-CN" dirty="0"/>
          </a:p>
          <a:p>
            <a:r>
              <a:rPr lang="en-US" altLang="zh-CN" dirty="0"/>
              <a:t>17</a:t>
            </a:r>
            <a:r>
              <a:rPr lang="zh-CN" altLang="en-US" dirty="0"/>
              <a:t>年版在强调“事故隐患排查治理”的同时，引入了“安全风险分级管控”的理念，直到现在新版的“八位一体的”“煤矿安全生产标准化管理体系” 。</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3</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职业素质与岗位规范</a:t>
            </a:r>
          </a:p>
          <a:p>
            <a:r>
              <a:rPr lang="zh-CN" altLang="en-US" dirty="0"/>
              <a:t>17版2大条，现仍为2条，但写法上发生变化。17年按“专业技能、规范作业”分类写，这次按管理人员、作业人员分类；将“规范作业”合并为1条，同时增加了“岗位安全风险辨识”的要求；</a:t>
            </a:r>
          </a:p>
          <a:p>
            <a:r>
              <a:rPr lang="zh-CN" altLang="en-US" dirty="0"/>
              <a:t>第1小条：是依据《安全生产法》相关要求，安全管理和持论 员必须掌握相关的岗位职责、管理制度、技术措施，才能正确发行安全生产管理职责、指导安全生产，是发行职责的前提。</a:t>
            </a:r>
          </a:p>
          <a:p>
            <a:r>
              <a:rPr lang="zh-CN" altLang="en-US" dirty="0"/>
              <a:t>第2小条：岗位是现场安全生产的最基本单元，班组长、岗位作业人员严格执行本岗位安全生产岗位责任制，熟练掌握本岗位操作规程和相关安全措施，提高作业技能，培养熟练的作业人员是保障矿井安全生产的关键。零星工程是指作业规程以外的工作，不在主要工序中，是不连续的作业，在作业规程中没有明确，对于零星工程应制定针对 性和可操作性的安全技术措施，并要求管理人员跟班。</a:t>
            </a:r>
          </a:p>
          <a:p>
            <a:r>
              <a:rPr lang="zh-CN" altLang="en-US" dirty="0"/>
              <a:t>管理技术人员：随机抽考1名管理或技术人员2个问题；</a:t>
            </a:r>
          </a:p>
          <a:p>
            <a:r>
              <a:rPr lang="zh-CN" altLang="en-US" dirty="0"/>
              <a:t>作业人员：发现“三违”不得分，随机抽考2名特种作业人员和岗位人员各1个问题；</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30</a:t>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1。面外环境</a:t>
            </a:r>
          </a:p>
          <a:p>
            <a:r>
              <a:rPr lang="en-US" altLang="zh-CN" dirty="0"/>
              <a:t>17版3条，未发生变化；</a:t>
            </a:r>
          </a:p>
          <a:p>
            <a:r>
              <a:rPr lang="en-US" altLang="zh-CN" dirty="0"/>
              <a:t>第1条：对管线吊挂、牌板和里程标志的要求；电缆吊挂应符合《煤矿安全规程》第465条的规定；照明应符合《煤矿安全规程》第469条的规定；</a:t>
            </a:r>
          </a:p>
          <a:p>
            <a:r>
              <a:rPr lang="en-US" altLang="zh-CN" dirty="0"/>
              <a:t>第2条：是巷道支护、设备安全间隙的要求；两巷要保持正常维护，每天区队管理人员需对两巷支护、安全出口等进行日常检查，发现问题及时处理；设备、物料与输送带、轨道的安全间隙应符合《煤矿安全规程》第90条的规定。</a:t>
            </a:r>
          </a:p>
          <a:p>
            <a:r>
              <a:rPr lang="en-US" altLang="zh-CN" dirty="0"/>
              <a:t>第3条：是环境、物料码放的要求；无浮渣指直径不大于3cm的矸石，淤泥积水指和度超过５m，深度超过０.１m；积尘指厚度超过２mm</a:t>
            </a:r>
          </a:p>
          <a:p>
            <a:r>
              <a:rPr lang="en-US" altLang="zh-CN" dirty="0"/>
              <a:t>2。面内环境</a:t>
            </a:r>
          </a:p>
          <a:p>
            <a:r>
              <a:rPr lang="en-US" altLang="zh-CN" dirty="0"/>
              <a:t>共1条，是对工作面内的要求，其中照明应符合《煤矿安全规程》第469条规定；管线吊挂整齐无支架挤压。</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31</a:t>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附加项</a:t>
            </a:r>
          </a:p>
          <a:p>
            <a:r>
              <a:rPr lang="zh-CN" altLang="en-US" dirty="0"/>
              <a:t>技术进步，2分，不符合不扣分，是引导性、前瞻性的检查项；引导和推动煤矿企业加强机械化、自动化、信息化和智能化建设，优化劳动组织，减少井下同时作业人数、劳动强度和职业病危害，从源减小防控群死群伤事故风险。注意学习《关于印发&lt;关于加快煤矿智能化发展的指导意见&gt;的通知》（发改能源【2020】283号）文件的要求。</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32</a:t>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17</a:t>
            </a:r>
            <a:r>
              <a:rPr lang="zh-CN" altLang="en-US" dirty="0"/>
              <a:t>年版</a:t>
            </a:r>
            <a:r>
              <a:rPr lang="en-US" altLang="zh-CN" dirty="0"/>
              <a:t>6</a:t>
            </a:r>
            <a:r>
              <a:rPr lang="zh-CN" altLang="en-US" dirty="0"/>
              <a:t>条，新增</a:t>
            </a:r>
            <a:r>
              <a:rPr lang="en-US" altLang="zh-CN" dirty="0"/>
              <a:t>1</a:t>
            </a:r>
            <a:r>
              <a:rPr lang="zh-CN" altLang="en-US" dirty="0"/>
              <a:t>条。</a:t>
            </a:r>
            <a:endParaRPr lang="en-US" altLang="zh-CN" dirty="0"/>
          </a:p>
          <a:p>
            <a:r>
              <a:rPr lang="en-US" altLang="zh-CN" dirty="0"/>
              <a:t>5.</a:t>
            </a:r>
            <a:r>
              <a:rPr lang="zh-CN" altLang="en-US" dirty="0"/>
              <a:t>职工素质及岗位规范：</a:t>
            </a:r>
            <a:r>
              <a:rPr lang="en-US" altLang="zh-CN" dirty="0"/>
              <a:t>17</a:t>
            </a:r>
            <a:r>
              <a:rPr lang="zh-CN" altLang="en-US" dirty="0"/>
              <a:t>年版共</a:t>
            </a:r>
            <a:r>
              <a:rPr lang="en-US" altLang="zh-CN" dirty="0"/>
              <a:t>4</a:t>
            </a:r>
            <a:r>
              <a:rPr lang="zh-CN" altLang="en-US" dirty="0"/>
              <a:t>条，现改为</a:t>
            </a:r>
            <a:r>
              <a:rPr lang="en-US" altLang="zh-CN" dirty="0"/>
              <a:t>3</a:t>
            </a:r>
            <a:r>
              <a:rPr lang="zh-CN" altLang="en-US" dirty="0"/>
              <a:t>条，将原第</a:t>
            </a:r>
            <a:r>
              <a:rPr lang="en-US" altLang="zh-CN" dirty="0"/>
              <a:t>4</a:t>
            </a:r>
            <a:r>
              <a:rPr lang="zh-CN" altLang="en-US" dirty="0"/>
              <a:t>小条“</a:t>
            </a:r>
            <a:r>
              <a:rPr lang="zh-CN" altLang="zh-CN" sz="1200" kern="1200" dirty="0">
                <a:solidFill>
                  <a:schemeClr val="tx1"/>
                </a:solidFill>
                <a:effectLst/>
                <a:latin typeface="+mn-lt"/>
                <a:ea typeface="+mn-ea"/>
                <a:cs typeface="+mn-cs"/>
              </a:rPr>
              <a:t>作业前进行安全确认</a:t>
            </a:r>
            <a:r>
              <a:rPr lang="zh-CN" altLang="en-US" dirty="0"/>
              <a:t>”，纳入本次的第</a:t>
            </a:r>
            <a:r>
              <a:rPr lang="en-US" altLang="zh-CN" dirty="0"/>
              <a:t>3</a:t>
            </a:r>
            <a:r>
              <a:rPr lang="zh-CN" altLang="en-US" dirty="0"/>
              <a:t>小条中。要注意的是随着掘进机机械化、自动化和智能化的发展，将会对职工素质的要求越来越高，现在的劳务用工、劳务派遣的用工形成，将很难适应下一步掘进的发展方向。</a:t>
            </a:r>
            <a:endParaRPr lang="en-US" altLang="zh-CN" dirty="0"/>
          </a:p>
          <a:p>
            <a:r>
              <a:rPr lang="en-US" altLang="zh-CN" dirty="0"/>
              <a:t>7.</a:t>
            </a:r>
            <a:r>
              <a:rPr lang="zh-CN" altLang="en-US" dirty="0"/>
              <a:t>“发展提升”是新增附加项。</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1.生产组织</a:t>
            </a:r>
          </a:p>
          <a:p>
            <a:r>
              <a:rPr lang="en-US" altLang="zh-CN" dirty="0"/>
              <a:t>共4条，与17版相同；本条鼓励煤矿采用机械化施工，并进行合理的劳动配置，通过少人化、无人化减少安全生产隐患，达到安全生产的目的。</a:t>
            </a:r>
          </a:p>
          <a:p>
            <a:r>
              <a:rPr lang="en-US" altLang="zh-CN" dirty="0"/>
              <a:t>第1条：煤巷、半煤巷按照《煤矿巷道锚杆支护技术规范》）中第3部分术语和定义执行。鼓励采用掘进机或耙装机、扒渣机等，配套使用带式输送机、桥式输送机等运矸方案，减少人工运输。</a:t>
            </a:r>
          </a:p>
          <a:p>
            <a:r>
              <a:rPr lang="en-US" altLang="zh-CN" dirty="0"/>
              <a:t>第2条：根据施工工序、施工时间和施工进度等组织正规循环作业，并严格执行。月正规循环率不低于90%。</a:t>
            </a:r>
          </a:p>
          <a:p>
            <a:r>
              <a:rPr lang="en-US" altLang="zh-CN" dirty="0"/>
              <a:t>第3条：掘进工作面建立固定料场，所有材料采用单轨吊、有轨机车等运输到料场内统一标准码放，料场距掘进迎头不超过300m，减少人工运料强度。</a:t>
            </a:r>
          </a:p>
          <a:p>
            <a:r>
              <a:rPr lang="en-US" altLang="zh-CN" dirty="0"/>
              <a:t>第4条：根据掘进作业方式，配备特殊工种作业人员。如：机械化工作面，配备掘进机司机、支护工、机电维护工、运输机司机；炮掘工作面配备爆破工等特种作业人员，并持证上岗。需要注意的是，随着机械化程度的提高，掘进装备的种类越来越多，也越来越复杂，所需的特种作业人员也越来越多，我们在生产组织中应引起重视。</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共</a:t>
            </a:r>
            <a:r>
              <a:rPr lang="en-US" altLang="zh-CN" dirty="0"/>
              <a:t>5</a:t>
            </a:r>
            <a:r>
              <a:rPr lang="zh-CN" altLang="en-US" dirty="0"/>
              <a:t>项，未变。</a:t>
            </a:r>
            <a:endParaRPr lang="en-US" altLang="zh-CN" dirty="0"/>
          </a:p>
          <a:p>
            <a:r>
              <a:rPr lang="zh-CN" altLang="en-US" dirty="0"/>
              <a:t>第</a:t>
            </a:r>
            <a:r>
              <a:rPr lang="en-US" altLang="zh-CN" dirty="0"/>
              <a:t>1</a:t>
            </a:r>
            <a:r>
              <a:rPr lang="zh-CN" altLang="en-US" dirty="0"/>
              <a:t>小条：</a:t>
            </a:r>
            <a:endParaRPr lang="en-US" altLang="zh-CN" dirty="0"/>
          </a:p>
          <a:p>
            <a:r>
              <a:rPr lang="zh-CN" altLang="zh-CN" sz="1200" kern="1200" dirty="0">
                <a:solidFill>
                  <a:schemeClr val="tx1"/>
                </a:solidFill>
                <a:effectLst/>
                <a:latin typeface="+mn-lt"/>
                <a:ea typeface="+mn-ea"/>
                <a:cs typeface="+mn-cs"/>
              </a:rPr>
              <a:t>掘进机械设备指综掘机、连续采煤机、掘锚一体机、锚杆机组、装煤机、耙装机等机械设备。</a:t>
            </a:r>
            <a:endParaRPr lang="en-US"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使用抓岩机、耙装机、挖掘机</a:t>
            </a:r>
            <a:r>
              <a:rPr lang="zh-CN" altLang="en-US" sz="1200" kern="1200" dirty="0">
                <a:solidFill>
                  <a:schemeClr val="tx1"/>
                </a:solidFill>
                <a:effectLst/>
                <a:latin typeface="+mn-lt"/>
                <a:ea typeface="+mn-ea"/>
                <a:cs typeface="+mn-cs"/>
              </a:rPr>
              <a:t>时，</a:t>
            </a:r>
            <a:r>
              <a:rPr lang="zh-CN" altLang="zh-CN" sz="1200" kern="1200" dirty="0">
                <a:solidFill>
                  <a:schemeClr val="tx1"/>
                </a:solidFill>
                <a:effectLst/>
                <a:latin typeface="+mn-lt"/>
                <a:ea typeface="+mn-ea"/>
                <a:cs typeface="+mn-cs"/>
              </a:rPr>
              <a:t>按照《煤矿安全规程》第</a:t>
            </a:r>
            <a:r>
              <a:rPr lang="en-US" altLang="zh-CN" sz="1200" kern="1200" dirty="0">
                <a:solidFill>
                  <a:schemeClr val="tx1"/>
                </a:solidFill>
                <a:effectLst/>
                <a:latin typeface="+mn-lt"/>
                <a:ea typeface="+mn-ea"/>
                <a:cs typeface="+mn-cs"/>
              </a:rPr>
              <a:t>60</a:t>
            </a:r>
            <a:r>
              <a:rPr lang="zh-CN" altLang="zh-CN"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61</a:t>
            </a:r>
            <a:r>
              <a:rPr lang="zh-CN" altLang="zh-CN"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62</a:t>
            </a:r>
            <a:r>
              <a:rPr lang="zh-CN" altLang="zh-CN" sz="1200" kern="1200" dirty="0">
                <a:solidFill>
                  <a:schemeClr val="tx1"/>
                </a:solidFill>
                <a:effectLst/>
                <a:latin typeface="+mn-lt"/>
                <a:ea typeface="+mn-ea"/>
                <a:cs typeface="+mn-cs"/>
              </a:rPr>
              <a:t>条规定执行；</a:t>
            </a:r>
            <a:endParaRPr lang="en-US"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使用掘进机、掘锚一体机、连续采煤机时</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按照《煤矿安全规程》第</a:t>
            </a:r>
            <a:r>
              <a:rPr lang="en-US" altLang="zh-CN" sz="1200" kern="1200" dirty="0">
                <a:solidFill>
                  <a:schemeClr val="tx1"/>
                </a:solidFill>
                <a:effectLst/>
                <a:latin typeface="+mn-lt"/>
                <a:ea typeface="+mn-ea"/>
                <a:cs typeface="+mn-cs"/>
              </a:rPr>
              <a:t>119</a:t>
            </a:r>
            <a:r>
              <a:rPr lang="zh-CN" altLang="zh-CN" sz="1200" kern="1200" dirty="0">
                <a:solidFill>
                  <a:schemeClr val="tx1"/>
                </a:solidFill>
                <a:effectLst/>
                <a:latin typeface="+mn-lt"/>
                <a:ea typeface="+mn-ea"/>
                <a:cs typeface="+mn-cs"/>
              </a:rPr>
              <a:t>条执行；</a:t>
            </a:r>
            <a:endParaRPr lang="en-US"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使用锚杆钻车时</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按照《煤矿安全规程》第</a:t>
            </a:r>
            <a:r>
              <a:rPr lang="en-US" altLang="zh-CN" sz="1200" kern="1200" dirty="0">
                <a:solidFill>
                  <a:schemeClr val="tx1"/>
                </a:solidFill>
                <a:effectLst/>
                <a:latin typeface="+mn-lt"/>
                <a:ea typeface="+mn-ea"/>
                <a:cs typeface="+mn-cs"/>
              </a:rPr>
              <a:t>120</a:t>
            </a:r>
            <a:r>
              <a:rPr lang="zh-CN" altLang="zh-CN" sz="1200" kern="1200" dirty="0">
                <a:solidFill>
                  <a:schemeClr val="tx1"/>
                </a:solidFill>
                <a:effectLst/>
                <a:latin typeface="+mn-lt"/>
                <a:ea typeface="+mn-ea"/>
                <a:cs typeface="+mn-cs"/>
              </a:rPr>
              <a:t>条规定执行</a:t>
            </a:r>
            <a:r>
              <a:rPr lang="zh-CN" altLang="en-US" sz="1200" kern="1200" dirty="0">
                <a:solidFill>
                  <a:schemeClr val="tx1"/>
                </a:solidFill>
                <a:effectLst/>
                <a:latin typeface="+mn-lt"/>
                <a:ea typeface="+mn-ea"/>
                <a:cs typeface="+mn-cs"/>
              </a:rPr>
              <a:t>。</a:t>
            </a:r>
            <a:endParaRPr lang="en-US" altLang="zh-CN" dirty="0"/>
          </a:p>
          <a:p>
            <a:r>
              <a:rPr lang="zh-CN" altLang="en-US" dirty="0"/>
              <a:t>第</a:t>
            </a:r>
            <a:r>
              <a:rPr lang="en-US" altLang="zh-CN" dirty="0"/>
              <a:t>2</a:t>
            </a:r>
            <a:r>
              <a:rPr lang="zh-CN" altLang="en-US" dirty="0"/>
              <a:t>小条：</a:t>
            </a:r>
            <a:endParaRPr lang="en-US" altLang="zh-CN" dirty="0"/>
          </a:p>
          <a:p>
            <a:r>
              <a:rPr lang="zh-CN" altLang="en-US" dirty="0"/>
              <a:t>“运输系统设备配置合理，无制约因素”，从实际看，“重采轻掘”的现象普遍存在，特别是掘进后运系统，为提高掘进效率，专门列入这一条，以引起基层管理人员的重视。</a:t>
            </a:r>
            <a:endParaRPr lang="en-US" altLang="zh-CN" dirty="0"/>
          </a:p>
          <a:p>
            <a:r>
              <a:rPr lang="zh-CN" altLang="en-US" dirty="0"/>
              <a:t>第</a:t>
            </a:r>
            <a:r>
              <a:rPr lang="en-US" altLang="zh-CN" dirty="0"/>
              <a:t>5</a:t>
            </a:r>
            <a:r>
              <a:rPr lang="zh-CN" altLang="en-US" dirty="0"/>
              <a:t>小条：</a:t>
            </a:r>
            <a:endParaRPr lang="en-US" altLang="zh-CN" dirty="0"/>
          </a:p>
          <a:p>
            <a:r>
              <a:rPr lang="zh-CN" altLang="zh-CN" sz="1200" kern="1200" dirty="0">
                <a:solidFill>
                  <a:schemeClr val="tx1"/>
                </a:solidFill>
                <a:effectLst/>
                <a:latin typeface="+mn-lt"/>
                <a:ea typeface="+mn-ea"/>
                <a:cs typeface="+mn-cs"/>
              </a:rPr>
              <a:t>按照《煤矿安全规程》中第</a:t>
            </a:r>
            <a:r>
              <a:rPr lang="en-US" altLang="zh-CN" sz="1200" kern="1200" dirty="0">
                <a:solidFill>
                  <a:schemeClr val="tx1"/>
                </a:solidFill>
                <a:effectLst/>
                <a:latin typeface="+mn-lt"/>
                <a:ea typeface="+mn-ea"/>
                <a:cs typeface="+mn-cs"/>
              </a:rPr>
              <a:t>376</a:t>
            </a:r>
            <a:r>
              <a:rPr lang="zh-CN" altLang="zh-CN" sz="1200" kern="1200" dirty="0">
                <a:solidFill>
                  <a:schemeClr val="tx1"/>
                </a:solidFill>
                <a:effectLst/>
                <a:latin typeface="+mn-lt"/>
                <a:ea typeface="+mn-ea"/>
                <a:cs typeface="+mn-cs"/>
              </a:rPr>
              <a:t>条、第</a:t>
            </a:r>
            <a:r>
              <a:rPr lang="en-US" altLang="zh-CN" sz="1200" kern="1200" dirty="0">
                <a:solidFill>
                  <a:schemeClr val="tx1"/>
                </a:solidFill>
                <a:effectLst/>
                <a:latin typeface="+mn-lt"/>
                <a:ea typeface="+mn-ea"/>
                <a:cs typeface="+mn-cs"/>
              </a:rPr>
              <a:t>377</a:t>
            </a:r>
            <a:r>
              <a:rPr lang="zh-CN" altLang="zh-CN" sz="1200" kern="1200" dirty="0">
                <a:solidFill>
                  <a:schemeClr val="tx1"/>
                </a:solidFill>
                <a:effectLst/>
                <a:latin typeface="+mn-lt"/>
                <a:ea typeface="+mn-ea"/>
                <a:cs typeface="+mn-cs"/>
              </a:rPr>
              <a:t>条中规定执行</a:t>
            </a:r>
            <a:r>
              <a:rPr lang="zh-CN" altLang="en-US" sz="1200" kern="1200" dirty="0">
                <a:solidFill>
                  <a:schemeClr val="tx1"/>
                </a:solidFill>
                <a:effectLst/>
                <a:latin typeface="+mn-lt"/>
                <a:ea typeface="+mn-ea"/>
                <a:cs typeface="+mn-cs"/>
              </a:rPr>
              <a:t>。</a:t>
            </a:r>
            <a:endParaRPr lang="zh-CN"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共</a:t>
            </a:r>
            <a:r>
              <a:rPr lang="en-US" altLang="zh-CN" dirty="0"/>
              <a:t>5</a:t>
            </a:r>
            <a:r>
              <a:rPr lang="zh-CN" altLang="en-US" dirty="0"/>
              <a:t>项，未变。</a:t>
            </a:r>
            <a:endParaRPr lang="en-US" altLang="zh-CN" dirty="0"/>
          </a:p>
          <a:p>
            <a:r>
              <a:rPr lang="zh-CN" altLang="en-US" dirty="0"/>
              <a:t>第</a:t>
            </a:r>
            <a:r>
              <a:rPr lang="en-US" altLang="zh-CN" dirty="0"/>
              <a:t>2</a:t>
            </a:r>
            <a:r>
              <a:rPr lang="zh-CN" altLang="en-US" dirty="0"/>
              <a:t>条：水害防治往往不被掘进基层干部所重视，而引发事故。掘进施工过程中直接面临水害威胁，希望认真学习</a:t>
            </a:r>
            <a:r>
              <a:rPr lang="en-US" altLang="zh-CN" dirty="0"/>
              <a:t>《</a:t>
            </a:r>
            <a:r>
              <a:rPr lang="zh-CN" altLang="en-US" dirty="0"/>
              <a:t>煤矿防治水细则</a:t>
            </a:r>
            <a:r>
              <a:rPr lang="en-US" altLang="zh-CN" dirty="0"/>
              <a:t>》</a:t>
            </a:r>
            <a:r>
              <a:rPr lang="zh-CN" altLang="en-US" dirty="0"/>
              <a:t>，增加水害防治意识，特别列入这一条。如</a:t>
            </a:r>
            <a:r>
              <a:rPr lang="en-US" altLang="zh-CN" dirty="0"/>
              <a:t>18</a:t>
            </a:r>
            <a:r>
              <a:rPr lang="zh-CN" altLang="en-US" dirty="0"/>
              <a:t>年朱庄矿</a:t>
            </a:r>
            <a:r>
              <a:rPr lang="en-US" altLang="zh-CN" dirty="0"/>
              <a:t>7.6</a:t>
            </a:r>
            <a:r>
              <a:rPr lang="zh-CN" altLang="en-US"/>
              <a:t>事故。</a:t>
            </a:r>
            <a:endParaRPr lang="en-US" altLang="zh-CN" dirty="0"/>
          </a:p>
          <a:p>
            <a:r>
              <a:rPr lang="zh-CN" altLang="en-US" dirty="0"/>
              <a:t>第</a:t>
            </a:r>
            <a:r>
              <a:rPr lang="en-US" altLang="zh-CN" dirty="0"/>
              <a:t>3</a:t>
            </a:r>
            <a:r>
              <a:rPr lang="zh-CN" altLang="en-US" dirty="0"/>
              <a:t>条：</a:t>
            </a:r>
            <a:r>
              <a:rPr lang="en-US" altLang="zh-CN" dirty="0"/>
              <a:t>”</a:t>
            </a:r>
            <a:r>
              <a:rPr lang="zh-CN" altLang="en-US" dirty="0"/>
              <a:t>有疑必探</a:t>
            </a:r>
            <a:r>
              <a:rPr lang="en-US" altLang="zh-CN" dirty="0"/>
              <a:t>“</a:t>
            </a:r>
            <a:r>
              <a:rPr lang="zh-CN" altLang="en-US" dirty="0"/>
              <a:t>是根据水害预测预报评价结论，对可能构成水害威胁的区域，采用物探、化探和钻探综合探测手段，查明或排除水害。</a:t>
            </a:r>
            <a:r>
              <a:rPr lang="en-US" altLang="zh-CN" dirty="0"/>
              <a:t>”</a:t>
            </a:r>
            <a:r>
              <a:rPr lang="zh-CN" altLang="en-US" dirty="0"/>
              <a:t>先探后掘</a:t>
            </a:r>
            <a:r>
              <a:rPr lang="en-US" altLang="zh-CN" dirty="0"/>
              <a:t>“</a:t>
            </a:r>
            <a:r>
              <a:rPr lang="zh-CN" altLang="en-US" dirty="0"/>
              <a:t>是综合探查，确定巷道掘进作业没有水害威胁后再掘进施工。</a:t>
            </a:r>
          </a:p>
          <a:p>
            <a:r>
              <a:rPr lang="zh-CN" altLang="en-US" dirty="0"/>
              <a:t>第</a:t>
            </a:r>
            <a:r>
              <a:rPr lang="en-US" altLang="zh-CN" dirty="0"/>
              <a:t>4</a:t>
            </a:r>
            <a:r>
              <a:rPr lang="zh-CN" altLang="en-US" dirty="0"/>
              <a:t>条：</a:t>
            </a:r>
            <a:r>
              <a:rPr lang="zh-CN" altLang="zh-CN" sz="1200" kern="1200" dirty="0">
                <a:solidFill>
                  <a:schemeClr val="tx1"/>
                </a:solidFill>
                <a:effectLst/>
                <a:latin typeface="+mn-lt"/>
                <a:ea typeface="+mn-ea"/>
                <a:cs typeface="+mn-cs"/>
              </a:rPr>
              <a:t>设计、作业规程编制审批符合《煤矿安全规程中》第</a:t>
            </a:r>
            <a:r>
              <a:rPr lang="en-US" altLang="zh-CN" sz="1200" kern="1200" dirty="0">
                <a:solidFill>
                  <a:schemeClr val="tx1"/>
                </a:solidFill>
                <a:effectLst/>
                <a:latin typeface="+mn-lt"/>
                <a:ea typeface="+mn-ea"/>
                <a:cs typeface="+mn-cs"/>
              </a:rPr>
              <a:t>95</a:t>
            </a:r>
            <a:r>
              <a:rPr lang="zh-CN" altLang="zh-CN" sz="1200" kern="1200" dirty="0">
                <a:solidFill>
                  <a:schemeClr val="tx1"/>
                </a:solidFill>
                <a:effectLst/>
                <a:latin typeface="+mn-lt"/>
                <a:ea typeface="+mn-ea"/>
                <a:cs typeface="+mn-cs"/>
              </a:rPr>
              <a:t>条、第</a:t>
            </a:r>
            <a:r>
              <a:rPr lang="en-US" altLang="zh-CN" sz="1200" kern="1200" dirty="0">
                <a:solidFill>
                  <a:schemeClr val="tx1"/>
                </a:solidFill>
                <a:effectLst/>
                <a:latin typeface="+mn-lt"/>
                <a:ea typeface="+mn-ea"/>
                <a:cs typeface="+mn-cs"/>
              </a:rPr>
              <a:t>194</a:t>
            </a:r>
            <a:r>
              <a:rPr lang="zh-CN" altLang="zh-CN" sz="1200" kern="1200" dirty="0">
                <a:solidFill>
                  <a:schemeClr val="tx1"/>
                </a:solidFill>
                <a:effectLst/>
                <a:latin typeface="+mn-lt"/>
                <a:ea typeface="+mn-ea"/>
                <a:cs typeface="+mn-cs"/>
              </a:rPr>
              <a:t>条、第</a:t>
            </a:r>
            <a:r>
              <a:rPr lang="en-US" altLang="zh-CN" sz="1200" kern="1200" dirty="0">
                <a:solidFill>
                  <a:schemeClr val="tx1"/>
                </a:solidFill>
                <a:effectLst/>
                <a:latin typeface="+mn-lt"/>
                <a:ea typeface="+mn-ea"/>
                <a:cs typeface="+mn-cs"/>
              </a:rPr>
              <a:t>231</a:t>
            </a:r>
            <a:r>
              <a:rPr lang="zh-CN" altLang="zh-CN" sz="1200" kern="1200" dirty="0">
                <a:solidFill>
                  <a:schemeClr val="tx1"/>
                </a:solidFill>
                <a:effectLst/>
                <a:latin typeface="+mn-lt"/>
                <a:ea typeface="+mn-ea"/>
                <a:cs typeface="+mn-cs"/>
              </a:rPr>
              <a:t>条、第</a:t>
            </a:r>
            <a:r>
              <a:rPr lang="en-US" altLang="zh-CN" sz="1200" kern="1200" dirty="0">
                <a:solidFill>
                  <a:schemeClr val="tx1"/>
                </a:solidFill>
                <a:effectLst/>
                <a:latin typeface="+mn-lt"/>
                <a:ea typeface="+mn-ea"/>
                <a:cs typeface="+mn-cs"/>
              </a:rPr>
              <a:t>233</a:t>
            </a:r>
            <a:r>
              <a:rPr lang="zh-CN" altLang="zh-CN" sz="1200" kern="1200" dirty="0">
                <a:solidFill>
                  <a:schemeClr val="tx1"/>
                </a:solidFill>
                <a:effectLst/>
                <a:latin typeface="+mn-lt"/>
                <a:ea typeface="+mn-ea"/>
                <a:cs typeface="+mn-cs"/>
              </a:rPr>
              <a:t>条、第</a:t>
            </a:r>
            <a:r>
              <a:rPr lang="en-US" altLang="zh-CN" sz="1200" kern="1200" dirty="0">
                <a:solidFill>
                  <a:schemeClr val="tx1"/>
                </a:solidFill>
                <a:effectLst/>
                <a:latin typeface="+mn-lt"/>
                <a:ea typeface="+mn-ea"/>
                <a:cs typeface="+mn-cs"/>
              </a:rPr>
              <a:t>305</a:t>
            </a:r>
            <a:r>
              <a:rPr lang="zh-CN" altLang="zh-CN" sz="1200" kern="1200" dirty="0">
                <a:solidFill>
                  <a:schemeClr val="tx1"/>
                </a:solidFill>
                <a:effectLst/>
                <a:latin typeface="+mn-lt"/>
                <a:ea typeface="+mn-ea"/>
                <a:cs typeface="+mn-cs"/>
              </a:rPr>
              <a:t>条、第</a:t>
            </a:r>
            <a:r>
              <a:rPr lang="en-US" altLang="zh-CN" sz="1200" kern="1200" dirty="0">
                <a:solidFill>
                  <a:schemeClr val="tx1"/>
                </a:solidFill>
                <a:effectLst/>
                <a:latin typeface="+mn-lt"/>
                <a:ea typeface="+mn-ea"/>
                <a:cs typeface="+mn-cs"/>
              </a:rPr>
              <a:t>307</a:t>
            </a:r>
            <a:r>
              <a:rPr lang="zh-CN" altLang="zh-CN" sz="1200" kern="1200" dirty="0">
                <a:solidFill>
                  <a:schemeClr val="tx1"/>
                </a:solidFill>
                <a:effectLst/>
                <a:latin typeface="+mn-lt"/>
                <a:ea typeface="+mn-ea"/>
                <a:cs typeface="+mn-cs"/>
              </a:rPr>
              <a:t>条相关规定。</a:t>
            </a:r>
          </a:p>
          <a:p>
            <a:r>
              <a:rPr lang="zh-CN" altLang="zh-CN" sz="1200" kern="1200" dirty="0">
                <a:solidFill>
                  <a:schemeClr val="tx1"/>
                </a:solidFill>
                <a:effectLst/>
                <a:latin typeface="+mn-lt"/>
                <a:ea typeface="+mn-ea"/>
                <a:cs typeface="+mn-cs"/>
              </a:rPr>
              <a:t>作业规程</a:t>
            </a:r>
            <a:r>
              <a:rPr lang="zh-CN" altLang="en-US" sz="1200" kern="1200" dirty="0">
                <a:solidFill>
                  <a:schemeClr val="tx1"/>
                </a:solidFill>
                <a:effectLst/>
                <a:latin typeface="+mn-lt"/>
                <a:ea typeface="+mn-ea"/>
                <a:cs typeface="+mn-cs"/>
              </a:rPr>
              <a:t>的</a:t>
            </a:r>
            <a:r>
              <a:rPr lang="zh-CN" altLang="zh-CN" sz="1200" kern="1200" dirty="0">
                <a:solidFill>
                  <a:schemeClr val="tx1"/>
                </a:solidFill>
                <a:effectLst/>
                <a:latin typeface="+mn-lt"/>
                <a:ea typeface="+mn-ea"/>
                <a:cs typeface="+mn-cs"/>
              </a:rPr>
              <a:t>学习，符合《煤矿安全规程中》第</a:t>
            </a:r>
            <a:r>
              <a:rPr lang="en-US" altLang="zh-CN" sz="1200" kern="1200" dirty="0">
                <a:solidFill>
                  <a:schemeClr val="tx1"/>
                </a:solidFill>
                <a:effectLst/>
                <a:latin typeface="+mn-lt"/>
                <a:ea typeface="+mn-ea"/>
                <a:cs typeface="+mn-cs"/>
              </a:rPr>
              <a:t>38</a:t>
            </a:r>
            <a:r>
              <a:rPr lang="zh-CN" altLang="zh-CN" sz="1200" kern="1200" dirty="0">
                <a:solidFill>
                  <a:schemeClr val="tx1"/>
                </a:solidFill>
                <a:effectLst/>
                <a:latin typeface="+mn-lt"/>
                <a:ea typeface="+mn-ea"/>
                <a:cs typeface="+mn-cs"/>
              </a:rPr>
              <a:t>条规定。</a:t>
            </a:r>
            <a:endParaRPr lang="zh-CN"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工程质量与安全</a:t>
            </a:r>
            <a:endParaRPr lang="en-US" altLang="zh-CN" dirty="0"/>
          </a:p>
          <a:p>
            <a:r>
              <a:rPr lang="en-US" altLang="zh-CN" dirty="0"/>
              <a:t>17</a:t>
            </a:r>
            <a:r>
              <a:rPr lang="zh-CN" altLang="en-US" dirty="0"/>
              <a:t>版</a:t>
            </a:r>
            <a:r>
              <a:rPr lang="en-US" altLang="zh-CN" dirty="0"/>
              <a:t>5</a:t>
            </a:r>
            <a:r>
              <a:rPr lang="zh-CN" altLang="en-US" dirty="0"/>
              <a:t>条，现仍为</a:t>
            </a:r>
            <a:r>
              <a:rPr lang="en-US" altLang="zh-CN" dirty="0"/>
              <a:t>5</a:t>
            </a:r>
            <a:r>
              <a:rPr lang="zh-CN" altLang="en-US" dirty="0"/>
              <a:t>条，但修改</a:t>
            </a:r>
            <a:r>
              <a:rPr lang="en-US" altLang="zh-CN" dirty="0"/>
              <a:t>1</a:t>
            </a:r>
            <a:r>
              <a:rPr lang="zh-CN" altLang="en-US" dirty="0"/>
              <a:t>条；</a:t>
            </a:r>
            <a:endParaRPr lang="en-US" altLang="zh-CN" dirty="0"/>
          </a:p>
          <a:p>
            <a:r>
              <a:rPr lang="zh-CN" altLang="en-US" dirty="0"/>
              <a:t>第</a:t>
            </a:r>
            <a:r>
              <a:rPr lang="en-US" altLang="zh-CN" dirty="0"/>
              <a:t>2</a:t>
            </a:r>
            <a:r>
              <a:rPr lang="zh-CN" altLang="en-US" dirty="0"/>
              <a:t>条，删除了“</a:t>
            </a:r>
            <a:r>
              <a:rPr lang="zh-CN" altLang="zh-CN" dirty="0">
                <a:solidFill>
                  <a:schemeClr val="accent1">
                    <a:lumMod val="50000"/>
                  </a:schemeClr>
                </a:solidFill>
                <a:latin typeface="微软雅黑" panose="020B0503020204020204" pitchFamily="34" charset="-122"/>
                <a:ea typeface="微软雅黑" panose="020B0503020204020204" pitchFamily="34" charset="-122"/>
              </a:rPr>
              <a:t>未明确规定的支护方式或施工形式参照执行</a:t>
            </a:r>
            <a:r>
              <a:rPr lang="zh-CN" altLang="en-US" dirty="0"/>
              <a:t>”；</a:t>
            </a:r>
            <a:endParaRPr lang="en-US" altLang="zh-CN" dirty="0"/>
          </a:p>
          <a:p>
            <a:r>
              <a:rPr lang="zh-CN" altLang="en-US" dirty="0"/>
              <a:t>第</a:t>
            </a:r>
            <a:r>
              <a:rPr lang="en-US" altLang="zh-CN" dirty="0"/>
              <a:t>5</a:t>
            </a:r>
            <a:r>
              <a:rPr lang="zh-CN" altLang="en-US" dirty="0"/>
              <a:t>条：</a:t>
            </a:r>
            <a:r>
              <a:rPr lang="zh-CN" altLang="en-US" sz="1200" kern="1200" dirty="0">
                <a:solidFill>
                  <a:schemeClr val="tx1"/>
                </a:solidFill>
                <a:effectLst/>
                <a:latin typeface="+mn-lt"/>
                <a:ea typeface="+mn-ea"/>
                <a:cs typeface="+mn-cs"/>
              </a:rPr>
              <a:t>失修巷道：</a:t>
            </a:r>
            <a:r>
              <a:rPr lang="zh-CN" altLang="zh-CN" sz="1200" kern="1200" dirty="0">
                <a:solidFill>
                  <a:schemeClr val="tx1"/>
                </a:solidFill>
                <a:effectLst/>
                <a:latin typeface="+mn-lt"/>
                <a:ea typeface="+mn-ea"/>
                <a:cs typeface="+mn-cs"/>
              </a:rPr>
              <a:t>按照《煤矿安全规程》第</a:t>
            </a:r>
            <a:r>
              <a:rPr lang="en-US" altLang="zh-CN" sz="1200" kern="1200" dirty="0">
                <a:solidFill>
                  <a:schemeClr val="tx1"/>
                </a:solidFill>
                <a:effectLst/>
                <a:latin typeface="+mn-lt"/>
                <a:ea typeface="+mn-ea"/>
                <a:cs typeface="+mn-cs"/>
              </a:rPr>
              <a:t>90</a:t>
            </a:r>
            <a:r>
              <a:rPr lang="zh-CN" altLang="zh-CN" sz="1200" kern="1200" dirty="0">
                <a:solidFill>
                  <a:schemeClr val="tx1"/>
                </a:solidFill>
                <a:effectLst/>
                <a:latin typeface="+mn-lt"/>
                <a:ea typeface="+mn-ea"/>
                <a:cs typeface="+mn-cs"/>
              </a:rPr>
              <a:t>条、第</a:t>
            </a:r>
            <a:r>
              <a:rPr lang="en-US" altLang="zh-CN" sz="1200" kern="1200" dirty="0">
                <a:solidFill>
                  <a:schemeClr val="tx1"/>
                </a:solidFill>
                <a:effectLst/>
                <a:latin typeface="+mn-lt"/>
                <a:ea typeface="+mn-ea"/>
                <a:cs typeface="+mn-cs"/>
              </a:rPr>
              <a:t>125</a:t>
            </a:r>
            <a:r>
              <a:rPr lang="zh-CN" altLang="zh-CN" sz="1200" kern="1200" dirty="0">
                <a:solidFill>
                  <a:schemeClr val="tx1"/>
                </a:solidFill>
                <a:effectLst/>
                <a:latin typeface="+mn-lt"/>
                <a:ea typeface="+mn-ea"/>
                <a:cs typeface="+mn-cs"/>
              </a:rPr>
              <a:t>条规定执行，巷道净断面必须满足行人、运输、通风和安全设施及设备安装、检修、施工的需要；矿井必须制定井巷维修制度，加强井巷维修，保证通风、运输畅通和行人安全。</a:t>
            </a:r>
          </a:p>
          <a:p>
            <a:endParaRPr lang="zh-CN"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5</a:t>
            </a:r>
            <a:r>
              <a:rPr lang="zh-CN" altLang="en-US" dirty="0"/>
              <a:t>、职工素质脏话岗位规范</a:t>
            </a:r>
            <a:endParaRPr lang="en-US" altLang="zh-CN" dirty="0"/>
          </a:p>
          <a:p>
            <a:r>
              <a:rPr lang="en-US" altLang="zh-CN" dirty="0"/>
              <a:t>17</a:t>
            </a:r>
            <a:r>
              <a:rPr lang="zh-CN" altLang="en-US" dirty="0"/>
              <a:t>年版</a:t>
            </a:r>
            <a:r>
              <a:rPr lang="en-US" altLang="zh-CN" dirty="0"/>
              <a:t>4</a:t>
            </a:r>
            <a:r>
              <a:rPr lang="zh-CN" altLang="en-US" dirty="0"/>
              <a:t>条，本次修改成</a:t>
            </a:r>
            <a:r>
              <a:rPr lang="en-US" altLang="zh-CN" dirty="0"/>
              <a:t>4</a:t>
            </a:r>
            <a:r>
              <a:rPr lang="zh-CN" altLang="en-US" dirty="0"/>
              <a:t>条，将原第</a:t>
            </a:r>
            <a:r>
              <a:rPr lang="en-US" altLang="zh-CN" dirty="0"/>
              <a:t>4</a:t>
            </a:r>
            <a:r>
              <a:rPr lang="zh-CN" altLang="en-US" dirty="0"/>
              <a:t>条“安全确认”合并，同时增加了“</a:t>
            </a:r>
            <a:r>
              <a:rPr lang="zh-CN" altLang="zh-CN" sz="1200" kern="1200" dirty="0">
                <a:solidFill>
                  <a:schemeClr val="tx1"/>
                </a:solidFill>
                <a:effectLst/>
                <a:latin typeface="+mn-lt"/>
                <a:ea typeface="+mn-ea"/>
                <a:cs typeface="+mn-cs"/>
              </a:rPr>
              <a:t>岗位安全风险辨识</a:t>
            </a:r>
            <a:r>
              <a:rPr lang="zh-CN" altLang="en-US" dirty="0"/>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三、煤矿标准化的考核内容，总是随着当期煤矿开采技术与装备水平不断进步而在不断地调整。</a:t>
            </a:r>
          </a:p>
          <a:p>
            <a:r>
              <a:rPr lang="zh-CN" altLang="en-US" dirty="0"/>
              <a:t>在讨论1</a:t>
            </a:r>
            <a:r>
              <a:rPr lang="en-US" altLang="zh-CN" dirty="0"/>
              <a:t>4</a:t>
            </a:r>
            <a:r>
              <a:rPr lang="zh-CN" altLang="en-US" dirty="0"/>
              <a:t>年版采掘标准化修改稿时，争议很大。1</a:t>
            </a:r>
            <a:r>
              <a:rPr lang="en-US" altLang="zh-CN" dirty="0"/>
              <a:t>4</a:t>
            </a:r>
            <a:r>
              <a:rPr lang="zh-CN" altLang="en-US" dirty="0"/>
              <a:t>年版的标准化，首次对从业人员的资质提出了要求，采掘专业首次将机械化、设备选型纳入考核内容。首次提出了掘进辅助运输问题。</a:t>
            </a:r>
          </a:p>
          <a:p>
            <a:r>
              <a:rPr lang="zh-CN" altLang="en-US" dirty="0"/>
              <a:t>中国煤炭开采大概分为云贵川、华北型煤田和晋陕蒙、辽吉黑四个区域，开采技术条件各不相同，考核从业人员素质基本没意见，但把采掘机械化程度列入考核有些同志持不同意见，当时采掘机械化程度仅列了75%、30%，更不要说设备选型；也有很多同志把掘进后运列入考核内容也感到不理解。</a:t>
            </a:r>
          </a:p>
          <a:p>
            <a:r>
              <a:rPr lang="zh-CN" altLang="en-US" dirty="0"/>
              <a:t>可以看到的是，随着煤矿十年黄金期的资金积累，我国煤机制造业的发展，和国家对煤矿安全生产重视，促使煤炭企业必须走采掘机械化发展之路。而当时除了国有大矿外，很多地方煤矿、小煤矿对采掘机械化、设备配套一无所知；对国有大矿而言，又面临着综采技术的发展与掘进工艺的相对滞后的矛盾，加上开采条件复杂程度的增加，造成采掘接替紧张，迫使我们必须解决制约掘进单进的关键环节，提出了“掘进后运机械化，人工运料不大于300m”要求；</a:t>
            </a:r>
          </a:p>
          <a:p>
            <a:r>
              <a:rPr lang="zh-CN" altLang="en-US" dirty="0"/>
              <a:t>17年版标准化大幅增加了采掘机械化的考核内容，采煤必须机械化开采，掘进煤巷、半煤巷机械化程度50%，并提出了岩巷宜采用综掘的要求；同时大幅增加了对采掘设备管理的考核内容。</a:t>
            </a:r>
          </a:p>
          <a:p>
            <a:r>
              <a:rPr lang="zh-CN" altLang="en-US" dirty="0"/>
              <a:t>当前煤炭开采开始从机械化向自动化、智能化方向发展，这次新版中提出了“一井一面”、“一井两面”的生产模式；针对近年来冲击地压事故频发的现状，这次新版的标准在工作面出口管理中增加了防冲的新要求；特别是新增了“发展提升”附加考核项，指明了煤炭工业下一步的发展方向，煤矿标准化是常抓常新的工作，是实现安全生产的有力抓手，起到了引领、前瞻行业的作用。</a:t>
            </a:r>
          </a:p>
          <a:p>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4</a:t>
            </a:fld>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6</a:t>
            </a:r>
            <a:r>
              <a:rPr lang="zh-CN" altLang="en-US" dirty="0"/>
              <a:t>、文明生产</a:t>
            </a:r>
            <a:endParaRPr lang="en-US" altLang="zh-CN" dirty="0"/>
          </a:p>
          <a:p>
            <a:r>
              <a:rPr lang="en-US" altLang="zh-CN" dirty="0"/>
              <a:t>17</a:t>
            </a:r>
            <a:r>
              <a:rPr lang="zh-CN" altLang="en-US" dirty="0"/>
              <a:t>年版</a:t>
            </a:r>
            <a:r>
              <a:rPr lang="en-US" altLang="zh-CN" dirty="0"/>
              <a:t>4</a:t>
            </a:r>
            <a:r>
              <a:rPr lang="zh-CN" altLang="en-US" dirty="0"/>
              <a:t>条，本次未修改；</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7、发展提升</a:t>
            </a:r>
          </a:p>
          <a:p>
            <a:r>
              <a:rPr lang="en-US" altLang="zh-CN" dirty="0"/>
              <a:t>为本次新增的附加项，无损检测和智能化掘进；目前国家大力推行智慧矿山建设、鼓励装备智能化综合掘进系统，从少人化向智能化迈进，实现矿井本质安全。遵照”少人则安、无人则安“的理念，综掘工作面应用远距离操控掘进技术，实现掘进机远程遥控、自动切割，实现人机分离作业；综掘工作面后运”破碎机+带式输送机“等，采用集中控制技术。</a:t>
            </a:r>
          </a:p>
          <a:p>
            <a:r>
              <a:rPr lang="en-US" altLang="zh-CN" dirty="0"/>
              <a:t>锚杆无损检测按《锚杆质量无损检测技术规程》执行。试验涉及安全生产的新技术、新工艺必须经过论证并制定安全措施，新设备、新材料必须经过安全性能检验，取得产品工业性试验安全标志。</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评分办法</a:t>
            </a:r>
            <a:endParaRPr lang="en-US" altLang="zh-CN" dirty="0"/>
          </a:p>
          <a:p>
            <a:r>
              <a:rPr lang="en-US" altLang="zh-CN" dirty="0"/>
              <a:t>17</a:t>
            </a:r>
            <a:r>
              <a:rPr lang="zh-CN" altLang="en-US" dirty="0"/>
              <a:t>版</a:t>
            </a:r>
            <a:r>
              <a:rPr lang="en-US" altLang="zh-CN" dirty="0"/>
              <a:t>2</a:t>
            </a:r>
            <a:r>
              <a:rPr lang="zh-CN" altLang="en-US" dirty="0"/>
              <a:t>项，现改为</a:t>
            </a:r>
            <a:r>
              <a:rPr lang="en-US" altLang="zh-CN" dirty="0"/>
              <a:t>4</a:t>
            </a:r>
            <a:r>
              <a:rPr lang="zh-CN" altLang="en-US" dirty="0"/>
              <a:t>项，增加了“重大事故隐患”否决项、附加项评分办法。</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1、机械化程度</a:t>
            </a:r>
          </a:p>
          <a:p>
            <a:r>
              <a:rPr lang="en-US" altLang="zh-CN" dirty="0"/>
              <a:t>第1小条：按照《煤矿井巷工程施工规范》第8.1.1、8.2.2、8.2.3执行，条件适宜的巷道采用耙斗装岩机装岩、电机车运输、带式输送机、掘进机等。</a:t>
            </a:r>
          </a:p>
          <a:p>
            <a:r>
              <a:rPr lang="en-US" altLang="zh-CN" dirty="0"/>
              <a:t>第2小条：条件适宜指岩石硬度系数6以下，巷道坡度小于16度；综合机械化指掘进机、连续采煤机、掘锚一体机等；</a:t>
            </a:r>
          </a:p>
          <a:p>
            <a:r>
              <a:rPr lang="en-US" altLang="zh-CN" dirty="0"/>
              <a:t>第4小条：特别要注意，辅助运输问题往往不被重视，这一条是13年修改时单列出来的，现在我们不但面临材料运输问题，长距离掘进时的人员运输也是一大问题，特别是采用倾斜条带布置工作面，高差大，距离长，在生产组织中应予重视。</a:t>
            </a:r>
          </a:p>
          <a:p>
            <a:r>
              <a:rPr lang="en-US" altLang="zh-CN" dirty="0"/>
              <a:t>2、劳动组织</a:t>
            </a:r>
          </a:p>
          <a:p>
            <a:r>
              <a:rPr lang="en-US" altLang="zh-CN" dirty="0"/>
              <a:t>第1条：正规循环指主要工序无剩余工作量，月正规循环率不低于90%。</a:t>
            </a:r>
          </a:p>
          <a:p>
            <a:r>
              <a:rPr lang="en-US" altLang="zh-CN" dirty="0"/>
              <a:t>第3条：随着掘进机械化程度的提高，掘进装备越来越多，也越来越复杂，现在又面临招工难的问题，在掘进人员配置、培训上应给予关注。特种作业人员按照《国家安全生产监督管理总局令》第92号第21条、第24条执行。</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a:t>
            </a:r>
            <a:r>
              <a:rPr lang="zh-CN" altLang="en-US" dirty="0"/>
              <a:t>、掘进机械：</a:t>
            </a:r>
            <a:endParaRPr lang="en-US" altLang="zh-CN" dirty="0"/>
          </a:p>
          <a:p>
            <a:r>
              <a:rPr lang="zh-CN" altLang="en-US" dirty="0"/>
              <a:t>共</a:t>
            </a:r>
            <a:r>
              <a:rPr lang="en-US" altLang="zh-CN" dirty="0"/>
              <a:t>6</a:t>
            </a:r>
            <a:r>
              <a:rPr lang="zh-CN" altLang="en-US" dirty="0"/>
              <a:t>条，较</a:t>
            </a:r>
            <a:r>
              <a:rPr lang="en-US" altLang="zh-CN" dirty="0"/>
              <a:t>17</a:t>
            </a:r>
            <a:r>
              <a:rPr lang="zh-CN" altLang="en-US" dirty="0"/>
              <a:t>年版修改</a:t>
            </a:r>
            <a:r>
              <a:rPr lang="en-US" altLang="zh-CN" dirty="0"/>
              <a:t>2</a:t>
            </a:r>
            <a:r>
              <a:rPr lang="zh-CN" altLang="en-US" dirty="0"/>
              <a:t>条，增加</a:t>
            </a:r>
            <a:r>
              <a:rPr lang="en-US" altLang="zh-CN" dirty="0"/>
              <a:t>1</a:t>
            </a:r>
            <a:r>
              <a:rPr lang="zh-CN" altLang="en-US" dirty="0"/>
              <a:t>条。</a:t>
            </a:r>
            <a:endParaRPr lang="en-US" altLang="zh-CN" dirty="0"/>
          </a:p>
          <a:p>
            <a:r>
              <a:rPr lang="zh-CN" altLang="en-US" dirty="0"/>
              <a:t>第</a:t>
            </a:r>
            <a:r>
              <a:rPr lang="en-US" altLang="zh-CN" dirty="0"/>
              <a:t>1</a:t>
            </a:r>
            <a:r>
              <a:rPr lang="zh-CN" altLang="en-US" dirty="0"/>
              <a:t>条：增“</a:t>
            </a:r>
            <a:r>
              <a:rPr lang="zh-CN" altLang="zh-CN" sz="1200" kern="1200" dirty="0">
                <a:solidFill>
                  <a:schemeClr val="tx1"/>
                </a:solidFill>
                <a:effectLst/>
                <a:latin typeface="+mn-lt"/>
                <a:ea typeface="+mn-ea"/>
                <a:cs typeface="+mn-cs"/>
              </a:rPr>
              <a:t>激光指向仪、工程质量验收使用的器具（仪表）完好精准</a:t>
            </a:r>
            <a:r>
              <a:rPr lang="zh-CN" altLang="en-US" dirty="0"/>
              <a:t>”。</a:t>
            </a:r>
            <a:r>
              <a:rPr lang="zh-CN" altLang="zh-CN" sz="1200" kern="1200" dirty="0">
                <a:solidFill>
                  <a:schemeClr val="tx1"/>
                </a:solidFill>
                <a:effectLst/>
                <a:latin typeface="+mn-lt"/>
                <a:ea typeface="+mn-ea"/>
                <a:cs typeface="+mn-cs"/>
              </a:rPr>
              <a:t>掘进施工机（工）具是指锚杆钻机、煤电钻、风煤钻、凿岩台车、风镐等</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工程质量验收使用的器具（仪表）</a:t>
            </a:r>
            <a:r>
              <a:rPr lang="zh-CN" altLang="en-US" sz="1200" kern="1200" dirty="0">
                <a:solidFill>
                  <a:schemeClr val="tx1"/>
                </a:solidFill>
                <a:effectLst/>
                <a:latin typeface="+mn-lt"/>
                <a:ea typeface="+mn-ea"/>
                <a:cs typeface="+mn-cs"/>
              </a:rPr>
              <a:t>按</a:t>
            </a:r>
            <a:r>
              <a:rPr lang="zh-CN" altLang="zh-CN" sz="1200" kern="1200" dirty="0">
                <a:solidFill>
                  <a:schemeClr val="tx1"/>
                </a:solidFill>
                <a:effectLst/>
                <a:latin typeface="+mn-lt"/>
                <a:ea typeface="+mn-ea"/>
                <a:cs typeface="+mn-cs"/>
              </a:rPr>
              <a:t>《煤矿巷道锚杆支护技术规范》</a:t>
            </a:r>
            <a:r>
              <a:rPr lang="zh-CN" altLang="en-US" sz="1200" kern="1200" dirty="0">
                <a:solidFill>
                  <a:schemeClr val="tx1"/>
                </a:solidFill>
                <a:effectLst/>
                <a:latin typeface="+mn-lt"/>
                <a:ea typeface="+mn-ea"/>
                <a:cs typeface="+mn-cs"/>
              </a:rPr>
              <a:t>执行，</a:t>
            </a:r>
            <a:r>
              <a:rPr lang="zh-CN" altLang="zh-CN" sz="1200" kern="1200" dirty="0">
                <a:solidFill>
                  <a:schemeClr val="tx1"/>
                </a:solidFill>
                <a:effectLst/>
                <a:latin typeface="+mn-lt"/>
                <a:ea typeface="+mn-ea"/>
                <a:cs typeface="+mn-cs"/>
              </a:rPr>
              <a:t>有锚杆拉力计、直读式压力表、力矩扳手、钢卷尺、半圆仪等</a:t>
            </a:r>
            <a:r>
              <a:rPr lang="zh-CN" altLang="en-US" sz="1200" kern="1200" dirty="0">
                <a:solidFill>
                  <a:schemeClr val="tx1"/>
                </a:solidFill>
                <a:effectLst/>
                <a:latin typeface="+mn-lt"/>
                <a:ea typeface="+mn-ea"/>
                <a:cs typeface="+mn-cs"/>
              </a:rPr>
              <a:t>。</a:t>
            </a:r>
            <a:endParaRPr lang="en-US" altLang="zh-CN" dirty="0"/>
          </a:p>
          <a:p>
            <a:r>
              <a:rPr lang="zh-CN" altLang="en-US" dirty="0"/>
              <a:t>第</a:t>
            </a:r>
            <a:r>
              <a:rPr lang="en-US" altLang="zh-CN" dirty="0"/>
              <a:t>5</a:t>
            </a:r>
            <a:r>
              <a:rPr lang="zh-CN" altLang="en-US" dirty="0"/>
              <a:t>条：原有“</a:t>
            </a:r>
            <a:r>
              <a:rPr lang="zh-CN" altLang="zh-CN" sz="1200" kern="1200" dirty="0">
                <a:solidFill>
                  <a:schemeClr val="tx1"/>
                </a:solidFill>
                <a:effectLst/>
                <a:latin typeface="+mn-lt"/>
                <a:ea typeface="+mn-ea"/>
                <a:cs typeface="+mn-cs"/>
              </a:rPr>
              <a:t>高瓦斯、煤与瓦斯突出和有煤尘爆炸危险性的矿井煤巷、半煤岩巷掘进工作面和石门揭煤工作面，不使用钢丝绳牵引的耙装机</a:t>
            </a:r>
            <a:r>
              <a:rPr lang="zh-CN" altLang="en-US" dirty="0"/>
              <a:t>”，现删除。</a:t>
            </a:r>
            <a:endParaRPr lang="en-US" altLang="zh-CN" dirty="0"/>
          </a:p>
          <a:p>
            <a:r>
              <a:rPr lang="zh-CN" altLang="en-US" dirty="0"/>
              <a:t>第</a:t>
            </a:r>
            <a:r>
              <a:rPr lang="en-US" altLang="zh-CN" dirty="0"/>
              <a:t>6</a:t>
            </a:r>
            <a:r>
              <a:rPr lang="zh-CN" altLang="en-US" dirty="0"/>
              <a:t>条：新增“</a:t>
            </a:r>
            <a:r>
              <a:rPr lang="zh-CN" altLang="zh-CN" sz="1200" kern="1200" dirty="0">
                <a:solidFill>
                  <a:schemeClr val="tx1"/>
                </a:solidFill>
                <a:effectLst/>
                <a:latin typeface="+mn-lt"/>
                <a:ea typeface="+mn-ea"/>
                <a:cs typeface="+mn-cs"/>
              </a:rPr>
              <a:t>掘进机械设备有管理台账和检修维修记录</a:t>
            </a:r>
            <a:r>
              <a:rPr lang="zh-CN" altLang="en-US" dirty="0"/>
              <a:t>”。</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运输系统：</a:t>
            </a:r>
          </a:p>
          <a:p>
            <a:r>
              <a:rPr lang="zh-CN" altLang="en-US" dirty="0"/>
              <a:t>共5条，与17版相同，修改2条。</a:t>
            </a:r>
          </a:p>
          <a:p>
            <a:r>
              <a:rPr lang="zh-CN" altLang="en-US" dirty="0"/>
              <a:t>第2条：新增“行人跨越处应设过桥”。</a:t>
            </a:r>
          </a:p>
          <a:p>
            <a:r>
              <a:rPr lang="zh-CN" altLang="en-US" dirty="0"/>
              <a:t>第4条：原“沿线安设有通信和信号装置”，现改为“机头、机尾及全线安设通信和信号装置，安设间距不超过200m”。</a:t>
            </a:r>
          </a:p>
          <a:p>
            <a:r>
              <a:rPr lang="zh-CN" altLang="en-US" dirty="0"/>
              <a:t>第5条：掘进运输方式、运输设备多种多样，仅对轨道运输提出了要求，煤矿企业在执行本条款时，应根据本矿区、本矿井主流运输设备，制定符合本地区、本矿井主流辅助运输方式的检查标准。</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1、监测监控：</a:t>
            </a:r>
          </a:p>
          <a:p>
            <a:r>
              <a:rPr lang="en-US" altLang="zh-CN" dirty="0"/>
              <a:t>共3条，未变，但有增改。</a:t>
            </a:r>
          </a:p>
          <a:p>
            <a:r>
              <a:rPr lang="en-US" altLang="zh-CN" dirty="0"/>
              <a:t>第1条：新增“根据预报调整支护设计并实施”。煤巷、半煤巷依据《煤矿巷道锚杆支护技术规范》执行。锚杆支护监测分日常监测和综合监测。日常监测主要内容为顶板离层；综合监测主要内容为巷道表面位移、围岩深部位移、顶板离层、锚杆锚索工作载荷及喷层受力等。顶板离层、围岩移近量为必测项目，其余为选择项目，矿井应根据实际确定。煤巷、半煤巷回棚巷道、锚喷巷道以围岩变形观测为主，锚杆支护巷道不但要进行围岩变形观测，还需要顶板离层监测。围岩变形重点为巷道的表面位移，包含顶底板和两帮相对位移量、顶板下沉量和底臌量。</a:t>
            </a:r>
          </a:p>
          <a:p>
            <a:r>
              <a:rPr lang="en-US" altLang="zh-CN" dirty="0"/>
              <a:t>第2条：防治水措施落实到位应引起重视，切不可大意，如淮北15年的朱庄7.6事故。</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2、现场图版板：</a:t>
            </a:r>
          </a:p>
          <a:p>
            <a:r>
              <a:rPr lang="en-US" altLang="zh-CN" dirty="0"/>
              <a:t>未变。岩巷距迎头不大于200m，煤巷、半煤巷距迎头不大于300m。</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3</a:t>
            </a:r>
            <a:r>
              <a:rPr lang="zh-CN" altLang="en-US" dirty="0"/>
              <a:t>、规程措施：</a:t>
            </a:r>
            <a:endParaRPr lang="en-US" altLang="zh-CN" dirty="0"/>
          </a:p>
          <a:p>
            <a:r>
              <a:rPr lang="zh-CN" altLang="en-US" dirty="0"/>
              <a:t>共</a:t>
            </a:r>
            <a:r>
              <a:rPr lang="en-US" altLang="zh-CN" dirty="0"/>
              <a:t>4</a:t>
            </a:r>
            <a:r>
              <a:rPr lang="zh-CN" altLang="en-US" dirty="0"/>
              <a:t>条，条目未变，修改</a:t>
            </a:r>
            <a:r>
              <a:rPr lang="en-US" altLang="zh-CN" dirty="0"/>
              <a:t>4</a:t>
            </a:r>
            <a:r>
              <a:rPr lang="zh-CN" altLang="en-US" dirty="0"/>
              <a:t>条。</a:t>
            </a:r>
            <a:endParaRPr lang="en-US" altLang="zh-CN" dirty="0"/>
          </a:p>
          <a:p>
            <a:r>
              <a:rPr lang="zh-CN" altLang="en-US" dirty="0"/>
              <a:t>第</a:t>
            </a:r>
            <a:r>
              <a:rPr lang="en-US" altLang="zh-CN" dirty="0"/>
              <a:t>1</a:t>
            </a:r>
            <a:r>
              <a:rPr lang="zh-CN" altLang="en-US" dirty="0"/>
              <a:t>条：新增“</a:t>
            </a:r>
            <a:r>
              <a:rPr lang="zh-CN" altLang="zh-CN" sz="1200" kern="1200" dirty="0">
                <a:solidFill>
                  <a:schemeClr val="tx1"/>
                </a:solidFill>
                <a:effectLst/>
                <a:latin typeface="+mn-lt"/>
                <a:ea typeface="+mn-ea"/>
                <a:cs typeface="+mn-cs"/>
              </a:rPr>
              <a:t>矿总工程师至少每两个月组织对作业规程及贯彻实施情况进行复审，且有复审意见；当设计、工艺、支护参数、地质及水文地质条件等发生较大变化时，</a:t>
            </a:r>
            <a:r>
              <a:rPr lang="en-US" altLang="zh-CN" sz="1200" kern="1200" dirty="0">
                <a:solidFill>
                  <a:schemeClr val="tx1"/>
                </a:solidFill>
                <a:effectLst/>
                <a:latin typeface="+mn-lt"/>
                <a:ea typeface="+mn-ea"/>
                <a:cs typeface="+mn-cs"/>
              </a:rPr>
              <a:t>……</a:t>
            </a:r>
            <a:r>
              <a:rPr lang="zh-CN" altLang="en-US" dirty="0"/>
              <a:t>”。</a:t>
            </a:r>
            <a:endParaRPr lang="en-US" altLang="zh-CN" dirty="0"/>
          </a:p>
          <a:p>
            <a:r>
              <a:rPr lang="zh-CN" altLang="en-US" dirty="0"/>
              <a:t>第</a:t>
            </a:r>
            <a:r>
              <a:rPr lang="en-US" altLang="zh-CN" dirty="0"/>
              <a:t>2</a:t>
            </a:r>
            <a:r>
              <a:rPr lang="zh-CN" altLang="en-US" dirty="0"/>
              <a:t>条：新增“</a:t>
            </a:r>
            <a:r>
              <a:rPr lang="zh-CN" altLang="zh-CN" sz="1200" kern="1200" dirty="0">
                <a:solidFill>
                  <a:schemeClr val="tx1"/>
                </a:solidFill>
                <a:effectLst/>
                <a:latin typeface="+mn-lt"/>
                <a:ea typeface="+mn-ea"/>
                <a:cs typeface="+mn-cs"/>
              </a:rPr>
              <a:t>掘进循环进尺、</a:t>
            </a:r>
            <a:r>
              <a:rPr lang="en-US" altLang="zh-CN" sz="1200" kern="1200" dirty="0">
                <a:solidFill>
                  <a:schemeClr val="tx1"/>
                </a:solidFill>
                <a:effectLst/>
                <a:latin typeface="+mn-lt"/>
                <a:ea typeface="+mn-ea"/>
                <a:cs typeface="+mn-cs"/>
              </a:rPr>
              <a:t>……</a:t>
            </a:r>
            <a:r>
              <a:rPr lang="zh-CN" altLang="en-US" dirty="0"/>
              <a:t>”。</a:t>
            </a:r>
            <a:endParaRPr lang="en-US" altLang="zh-CN" dirty="0"/>
          </a:p>
          <a:p>
            <a:r>
              <a:rPr lang="zh-CN" altLang="en-US" dirty="0"/>
              <a:t>第</a:t>
            </a:r>
            <a:r>
              <a:rPr lang="en-US" altLang="zh-CN" dirty="0"/>
              <a:t>3</a:t>
            </a:r>
            <a:r>
              <a:rPr lang="zh-CN" altLang="en-US" dirty="0"/>
              <a:t>条：新增“</a:t>
            </a:r>
            <a:r>
              <a:rPr lang="zh-CN" altLang="zh-CN" sz="1200" kern="1200" dirty="0">
                <a:solidFill>
                  <a:schemeClr val="tx1"/>
                </a:solidFill>
                <a:effectLst/>
                <a:latin typeface="+mn-lt"/>
                <a:ea typeface="+mn-ea"/>
                <a:cs typeface="+mn-cs"/>
              </a:rPr>
              <a:t>巷道有经审批符合要求的设计</a:t>
            </a:r>
            <a:r>
              <a:rPr lang="en-US" altLang="zh-CN" sz="1200" kern="1200" dirty="0">
                <a:solidFill>
                  <a:schemeClr val="tx1"/>
                </a:solidFill>
                <a:effectLst/>
                <a:latin typeface="+mn-lt"/>
                <a:ea typeface="+mn-ea"/>
                <a:cs typeface="+mn-cs"/>
              </a:rPr>
              <a:t>……</a:t>
            </a:r>
            <a:r>
              <a:rPr lang="zh-CN" altLang="en-US" dirty="0"/>
              <a:t>”。</a:t>
            </a:r>
            <a:endParaRPr lang="en-US" altLang="zh-CN" dirty="0"/>
          </a:p>
          <a:p>
            <a:r>
              <a:rPr lang="zh-CN" altLang="en-US" dirty="0"/>
              <a:t>第</a:t>
            </a:r>
            <a:r>
              <a:rPr lang="en-US" altLang="zh-CN" dirty="0"/>
              <a:t>4</a:t>
            </a:r>
            <a:r>
              <a:rPr lang="zh-CN" altLang="en-US" dirty="0"/>
              <a:t>条：新增“</a:t>
            </a:r>
            <a:r>
              <a:rPr lang="zh-CN" altLang="zh-CN" sz="1200" kern="1200" dirty="0">
                <a:solidFill>
                  <a:schemeClr val="tx1"/>
                </a:solidFill>
                <a:effectLst/>
                <a:latin typeface="+mn-lt"/>
                <a:ea typeface="+mn-ea"/>
                <a:cs typeface="+mn-cs"/>
              </a:rPr>
              <a:t>加强支护</a:t>
            </a:r>
            <a:r>
              <a:rPr lang="zh-CN" altLang="en-US" dirty="0"/>
              <a:t>”。</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1、保障机制：</a:t>
            </a:r>
          </a:p>
          <a:p>
            <a:r>
              <a:rPr lang="en-US" altLang="zh-CN" dirty="0"/>
              <a:t>共2条，未变。</a:t>
            </a:r>
          </a:p>
          <a:p>
            <a:r>
              <a:rPr lang="en-US" altLang="zh-CN" dirty="0"/>
              <a:t>第1条：矿井必须建立工程质量检查、考核、验收制度，对巷道全部质量进行检查、验收和考核，对存在的质量问题制定整改措施，整改后再次验收，实现闭合管理。</a:t>
            </a:r>
          </a:p>
          <a:p>
            <a:r>
              <a:rPr lang="en-US" altLang="zh-CN" dirty="0"/>
              <a:t>第2条：掘进区队必须建立班级验收制度，按《煤矿井巷工程质量验收规范》细化到每道工序，并填写验收单，验收合格方可进入下一道工序。</a:t>
            </a:r>
          </a:p>
          <a:p>
            <a:r>
              <a:rPr lang="en-US" altLang="zh-CN" dirty="0"/>
              <a:t>2、安全管控：</a:t>
            </a:r>
          </a:p>
          <a:p>
            <a:r>
              <a:rPr lang="en-US" altLang="zh-CN" dirty="0"/>
              <a:t>17年版6条，现7条，修改1项，新增1条。</a:t>
            </a:r>
          </a:p>
          <a:p>
            <a:r>
              <a:rPr lang="en-US" altLang="zh-CN" dirty="0"/>
              <a:t>第5条：失修巷道是指被查掘进工作面及构成该掘进工作面系统的巷道（包括行人联络巷、运输及回风巷等）主体支护朋失效的情形，检查时正在维修的巷道不算失修巷道；有失修巷道时，掘进工作面应立即停止生产，待消除隐患、验收合格后方可恢复生产。</a:t>
            </a:r>
          </a:p>
          <a:p>
            <a:r>
              <a:rPr lang="en-US" altLang="zh-CN" dirty="0"/>
              <a:t>第6条：压风、供水系统压力值应在作业规程中明确，实时显示符合要求。</a:t>
            </a:r>
          </a:p>
          <a:p>
            <a:r>
              <a:rPr lang="en-US" altLang="zh-CN" dirty="0"/>
              <a:t>3.  规格质量</a:t>
            </a:r>
          </a:p>
          <a:p>
            <a:r>
              <a:rPr lang="en-US" altLang="zh-CN" dirty="0"/>
              <a:t>共4条，从《煤矿井巷工程质量验收规范》中摘录，未涉及的支护方式或施工形式可参照执行。</a:t>
            </a:r>
          </a:p>
          <a:p>
            <a:r>
              <a:rPr lang="en-US" altLang="zh-CN" dirty="0"/>
              <a:t>4.工程质量与安全是掘进化的核心部分，也是分值占比最大项。</a:t>
            </a:r>
          </a:p>
          <a:p>
            <a:r>
              <a:rPr lang="en-US" altLang="zh-CN" dirty="0"/>
              <a:t>第5条：减“运输设备完好”。</a:t>
            </a:r>
          </a:p>
          <a:p>
            <a:r>
              <a:rPr lang="en-US" altLang="zh-CN" dirty="0"/>
              <a:t>第7条：新增“掘进机装备机载支护装置”。</a:t>
            </a:r>
          </a:p>
          <a:p>
            <a:r>
              <a:rPr lang="en-US" altLang="zh-CN" dirty="0"/>
              <a:t>3、规格质量：</a:t>
            </a:r>
          </a:p>
          <a:p>
            <a:r>
              <a:rPr lang="en-US" altLang="zh-CN" dirty="0"/>
              <a:t>共4条，未变。主要内容是从《煤矿井巷工程质量验收规范》摘录过来的。</a:t>
            </a:r>
          </a:p>
          <a:p>
            <a:endParaRPr lang="en-US" altLang="zh-C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下面，我们首先学习采煤专业的安全生产标准化内容。</a:t>
            </a:r>
          </a:p>
        </p:txBody>
      </p:sp>
      <p:sp>
        <p:nvSpPr>
          <p:cNvPr id="4" name="灯片编号占位符 3"/>
          <p:cNvSpPr>
            <a:spLocks noGrp="1"/>
          </p:cNvSpPr>
          <p:nvPr>
            <p:ph type="sldNum" sz="quarter" idx="5"/>
          </p:nvPr>
        </p:nvSpPr>
        <p:spPr/>
        <p:txBody>
          <a:bodyPr/>
          <a:lstStyle/>
          <a:p>
            <a:fld id="{AB9E561F-3AEC-42D7-A311-0C6B8AC411CF}" type="slidenum">
              <a:rPr lang="zh-CN" altLang="en-US" smtClean="0"/>
              <a:t>5</a:t>
            </a:fld>
            <a:endParaRPr lang="zh-CN"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4、内在质量</a:t>
            </a:r>
          </a:p>
          <a:p>
            <a:r>
              <a:rPr lang="en-US" altLang="zh-CN" dirty="0"/>
              <a:t>共4条，未变。主要内容是从《煤矿井巷工程质量验收规范》摘录过来的。</a:t>
            </a:r>
          </a:p>
          <a:p>
            <a:r>
              <a:rPr lang="en-US" altLang="zh-CN" dirty="0"/>
              <a:t>第1条：锚喷巷道喷射混凝土强度、检测数量在作业规程中明确规定。</a:t>
            </a:r>
          </a:p>
          <a:p>
            <a:r>
              <a:rPr lang="en-US" altLang="zh-CN" dirty="0"/>
              <a:t>第2条：按照《煤矿井巷工程质量验收规范》规定，眼痕率指光面爆破后，可见眼痕的炮眼个数与不包括底板的周边眼总数之比；大于炮眼长度的70%的炮眼眼痕长度算作一个可见的炮眼眼痕。围岩分类按照《采矿工程设计手册》中表1-4-37普式岩石分类中规定，软岩f≤2，中硬岩石f＝3-4,硬岩f≥5。锚喷巷道有检查眼痕率记录。</a:t>
            </a:r>
          </a:p>
          <a:p>
            <a:r>
              <a:rPr lang="en-US" altLang="zh-CN" dirty="0"/>
              <a:t>第3条：锚杆预应力、拉拔力设计值在作业规程中应有明确规定。</a:t>
            </a:r>
          </a:p>
          <a:p>
            <a:r>
              <a:rPr lang="en-US" altLang="zh-CN" dirty="0"/>
              <a:t>第4条：关于架棚巷道的支架架设要求。</a:t>
            </a:r>
          </a:p>
          <a:p>
            <a:r>
              <a:rPr lang="en-US" altLang="zh-CN" dirty="0"/>
              <a:t>5、材料质量：</a:t>
            </a:r>
          </a:p>
          <a:p>
            <a:r>
              <a:rPr lang="en-US" altLang="zh-CN" dirty="0"/>
              <a:t>共2条，未变。要注意掘进和采煤的材料质量的分值不同，采煤仅2分，掘进给了10分，因掘进工程大部分都是永久、半永久工程，所以对材料的要求比采煤更为严格。支护材料必须留存生产企业提供的产品合格证及抽检报告备查。</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17</a:t>
            </a:r>
            <a:r>
              <a:rPr lang="zh-CN" altLang="en-US" dirty="0"/>
              <a:t>年版为“专业技能、规范作业”，现改为“管理技术人员、作业人员”，但总的内容大体没变，新增了“岗位安全风险辨识”。</a:t>
            </a:r>
            <a:endParaRPr lang="en-US" altLang="zh-CN" dirty="0"/>
          </a:p>
          <a:p>
            <a:r>
              <a:rPr lang="zh-CN" altLang="en-US" dirty="0"/>
              <a:t>第</a:t>
            </a:r>
            <a:r>
              <a:rPr lang="en-US" altLang="zh-CN" dirty="0"/>
              <a:t>1</a:t>
            </a:r>
            <a:r>
              <a:rPr lang="zh-CN" altLang="en-US" dirty="0"/>
              <a:t>条：</a:t>
            </a:r>
            <a:r>
              <a:rPr lang="zh-CN" altLang="zh-CN" sz="1200" kern="1200" dirty="0">
                <a:solidFill>
                  <a:schemeClr val="tx1"/>
                </a:solidFill>
                <a:effectLst/>
                <a:latin typeface="+mn-lt"/>
                <a:ea typeface="+mn-ea"/>
                <a:cs typeface="+mn-cs"/>
              </a:rPr>
              <a:t>对照岗位职责、管理制度和技术措施，随机抽考</a:t>
            </a:r>
            <a:r>
              <a:rPr lang="en-US" altLang="zh-CN" sz="1200" kern="1200" dirty="0">
                <a:solidFill>
                  <a:schemeClr val="tx1"/>
                </a:solidFill>
                <a:effectLst/>
                <a:latin typeface="+mn-lt"/>
                <a:ea typeface="+mn-ea"/>
                <a:cs typeface="+mn-cs"/>
              </a:rPr>
              <a:t>1</a:t>
            </a:r>
            <a:r>
              <a:rPr lang="zh-CN" altLang="zh-CN" sz="1200" kern="1200" dirty="0">
                <a:solidFill>
                  <a:schemeClr val="tx1"/>
                </a:solidFill>
                <a:effectLst/>
                <a:latin typeface="+mn-lt"/>
                <a:ea typeface="+mn-ea"/>
                <a:cs typeface="+mn-cs"/>
              </a:rPr>
              <a:t>名管理或技术人员</a:t>
            </a:r>
            <a:r>
              <a:rPr lang="en-US" altLang="zh-CN" sz="1200" kern="1200" dirty="0">
                <a:solidFill>
                  <a:schemeClr val="tx1"/>
                </a:solidFill>
                <a:effectLst/>
                <a:latin typeface="+mn-lt"/>
                <a:ea typeface="+mn-ea"/>
                <a:cs typeface="+mn-cs"/>
              </a:rPr>
              <a:t>2</a:t>
            </a:r>
            <a:r>
              <a:rPr lang="zh-CN" altLang="zh-CN" sz="1200" kern="1200" dirty="0">
                <a:solidFill>
                  <a:schemeClr val="tx1"/>
                </a:solidFill>
                <a:effectLst/>
                <a:latin typeface="+mn-lt"/>
                <a:ea typeface="+mn-ea"/>
                <a:cs typeface="+mn-cs"/>
              </a:rPr>
              <a:t>个问题</a:t>
            </a:r>
            <a:r>
              <a:rPr lang="zh-CN" altLang="en-US" sz="1200" kern="1200" dirty="0">
                <a:solidFill>
                  <a:schemeClr val="tx1"/>
                </a:solidFill>
                <a:effectLst/>
                <a:latin typeface="+mn-lt"/>
                <a:ea typeface="+mn-ea"/>
                <a:cs typeface="+mn-cs"/>
              </a:rPr>
              <a:t>。</a:t>
            </a:r>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第</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条：</a:t>
            </a:r>
            <a:r>
              <a:rPr lang="zh-CN" altLang="zh-CN" sz="1200" kern="1200" dirty="0">
                <a:solidFill>
                  <a:schemeClr val="tx1"/>
                </a:solidFill>
                <a:effectLst/>
                <a:latin typeface="+mn-lt"/>
                <a:ea typeface="+mn-ea"/>
                <a:cs typeface="+mn-cs"/>
              </a:rPr>
              <a:t>发现“三违”不得分</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对照岗位安全生产责任制、操作规程和安全措施</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随机抽考</a:t>
            </a:r>
            <a:r>
              <a:rPr lang="en-US" altLang="zh-CN" sz="1200" kern="1200" dirty="0">
                <a:solidFill>
                  <a:schemeClr val="tx1"/>
                </a:solidFill>
                <a:effectLst/>
                <a:latin typeface="+mn-lt"/>
                <a:ea typeface="+mn-ea"/>
                <a:cs typeface="+mn-cs"/>
              </a:rPr>
              <a:t>2</a:t>
            </a:r>
            <a:r>
              <a:rPr lang="zh-CN" altLang="zh-CN" sz="1200" kern="1200" dirty="0">
                <a:solidFill>
                  <a:schemeClr val="tx1"/>
                </a:solidFill>
                <a:effectLst/>
                <a:latin typeface="+mn-lt"/>
                <a:ea typeface="+mn-ea"/>
                <a:cs typeface="+mn-cs"/>
              </a:rPr>
              <a:t>名岗位人员各</a:t>
            </a:r>
            <a:r>
              <a:rPr lang="en-US" altLang="zh-CN" sz="1200" kern="1200" dirty="0">
                <a:solidFill>
                  <a:schemeClr val="tx1"/>
                </a:solidFill>
                <a:effectLst/>
                <a:latin typeface="+mn-lt"/>
                <a:ea typeface="+mn-ea"/>
                <a:cs typeface="+mn-cs"/>
              </a:rPr>
              <a:t>1</a:t>
            </a:r>
            <a:r>
              <a:rPr lang="zh-CN" altLang="zh-CN" sz="1200" kern="1200" dirty="0">
                <a:solidFill>
                  <a:schemeClr val="tx1"/>
                </a:solidFill>
                <a:effectLst/>
                <a:latin typeface="+mn-lt"/>
                <a:ea typeface="+mn-ea"/>
                <a:cs typeface="+mn-cs"/>
              </a:rPr>
              <a:t>个问题</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零星工程是指不在生产的主要过程或工序中，可不连续、零散、应急、单独作业的工程</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施工单位应编制零星工程管理制度。</a:t>
            </a:r>
            <a:endParaRPr lang="zh-CN" alt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a:t>
            </a:r>
            <a:r>
              <a:rPr lang="zh-CN" altLang="en-US" dirty="0"/>
              <a:t>、灯光照明</a:t>
            </a:r>
            <a:endParaRPr lang="en-US" altLang="zh-CN" dirty="0"/>
          </a:p>
          <a:p>
            <a:r>
              <a:rPr lang="zh-CN" altLang="en-US" dirty="0"/>
              <a:t>与采煤相比，掘进灯光照明单独列项考核，主要是掘进工序复杂，平行作业多，但又不被现场管理所重视，为保证安全环境，所以单列考核。</a:t>
            </a:r>
            <a:endParaRPr lang="en-US" altLang="zh-CN" dirty="0"/>
          </a:p>
          <a:p>
            <a:r>
              <a:rPr lang="zh-CN" altLang="zh-CN" sz="1200" kern="1200" dirty="0">
                <a:solidFill>
                  <a:schemeClr val="tx1"/>
                </a:solidFill>
                <a:effectLst/>
                <a:latin typeface="+mn-lt"/>
                <a:ea typeface="+mn-ea"/>
                <a:cs typeface="+mn-cs"/>
              </a:rPr>
              <a:t>硐室是指主要硐室，按照《煤炭工业矿井设计规范》中</a:t>
            </a:r>
            <a:r>
              <a:rPr lang="en-US" altLang="zh-CN" sz="1200" kern="1200" dirty="0">
                <a:solidFill>
                  <a:schemeClr val="tx1"/>
                </a:solidFill>
                <a:effectLst/>
                <a:latin typeface="+mn-lt"/>
                <a:ea typeface="+mn-ea"/>
                <a:cs typeface="+mn-cs"/>
              </a:rPr>
              <a:t>4.3.3</a:t>
            </a:r>
            <a:r>
              <a:rPr lang="zh-CN" altLang="zh-CN" sz="1200" kern="1200" dirty="0">
                <a:solidFill>
                  <a:schemeClr val="tx1"/>
                </a:solidFill>
                <a:effectLst/>
                <a:latin typeface="+mn-lt"/>
                <a:ea typeface="+mn-ea"/>
                <a:cs typeface="+mn-cs"/>
              </a:rPr>
              <a:t>规定执行</a:t>
            </a:r>
            <a:r>
              <a:rPr lang="zh-CN" altLang="en-US" sz="1200" kern="1200" dirty="0">
                <a:solidFill>
                  <a:schemeClr val="tx1"/>
                </a:solidFill>
                <a:effectLst/>
                <a:latin typeface="+mn-lt"/>
                <a:ea typeface="+mn-ea"/>
                <a:cs typeface="+mn-cs"/>
              </a:rPr>
              <a:t>。</a:t>
            </a:r>
            <a:endParaRPr lang="en-US" altLang="zh-CN" dirty="0"/>
          </a:p>
          <a:p>
            <a:r>
              <a:rPr lang="en-US" altLang="zh-CN" dirty="0"/>
              <a:t>2</a:t>
            </a:r>
            <a:r>
              <a:rPr lang="zh-CN" altLang="en-US" dirty="0"/>
              <a:t>、作业环境</a:t>
            </a:r>
            <a:endParaRPr lang="en-US" altLang="zh-CN" dirty="0"/>
          </a:p>
          <a:p>
            <a:r>
              <a:rPr lang="zh-CN" altLang="en-US" dirty="0"/>
              <a:t>第</a:t>
            </a:r>
            <a:r>
              <a:rPr lang="en-US" altLang="zh-CN" dirty="0"/>
              <a:t>3</a:t>
            </a:r>
            <a:r>
              <a:rPr lang="zh-CN" altLang="en-US" dirty="0"/>
              <a:t>小条，特别要求“</a:t>
            </a:r>
            <a:r>
              <a:rPr lang="zh-CN" altLang="zh-CN" dirty="0">
                <a:sym typeface="+mn-ea"/>
              </a:rPr>
              <a:t>巷道至少每100m设置醒目的里程标志</a:t>
            </a:r>
            <a:r>
              <a:rPr lang="zh-CN" altLang="en-US" dirty="0"/>
              <a:t>”，因为掘进的独头作业，且作业线长，设立里程标志一是方便管理，二是在灾变条件下便于抢险。</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zh-CN" sz="1200" kern="1200" dirty="0">
                <a:solidFill>
                  <a:schemeClr val="tx1"/>
                </a:solidFill>
                <a:effectLst/>
                <a:latin typeface="+mn-lt"/>
                <a:ea typeface="+mn-ea"/>
                <a:cs typeface="+mn-cs"/>
              </a:rPr>
              <a:t>现场检测和质量评价</a:t>
            </a:r>
            <a:r>
              <a:rPr lang="zh-CN" altLang="en-US" sz="1200" kern="1200" dirty="0">
                <a:solidFill>
                  <a:schemeClr val="tx1"/>
                </a:solidFill>
                <a:effectLst/>
                <a:latin typeface="+mn-lt"/>
                <a:ea typeface="+mn-ea"/>
                <a:cs typeface="+mn-cs"/>
              </a:rPr>
              <a:t>，按</a:t>
            </a:r>
            <a:r>
              <a:rPr lang="zh-CN" altLang="zh-CN" sz="1200" kern="1200" dirty="0">
                <a:solidFill>
                  <a:schemeClr val="tx1"/>
                </a:solidFill>
                <a:effectLst/>
                <a:latin typeface="+mn-lt"/>
                <a:ea typeface="+mn-ea"/>
                <a:cs typeface="+mn-cs"/>
              </a:rPr>
              <a:t>照《锚杆锚固质量无损检测技术规程》执行。</a:t>
            </a:r>
            <a:endParaRPr lang="zh-CN"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采煤专业标准化的考核办法，总体上分为三个部分，工作要求、评分办法和检查标准。</a:t>
            </a:r>
            <a:endParaRPr lang="en-US" altLang="zh-CN" dirty="0"/>
          </a:p>
          <a:p>
            <a:r>
              <a:rPr lang="zh-CN" altLang="en-US" dirty="0"/>
              <a:t>工作要求的</a:t>
            </a:r>
            <a:r>
              <a:rPr lang="en-US" altLang="zh-CN" dirty="0"/>
              <a:t>17</a:t>
            </a:r>
            <a:r>
              <a:rPr lang="zh-CN" altLang="en-US" dirty="0"/>
              <a:t>年版</a:t>
            </a:r>
            <a:r>
              <a:rPr lang="en-US" altLang="zh-CN" dirty="0"/>
              <a:t>5</a:t>
            </a:r>
            <a:r>
              <a:rPr lang="zh-CN" altLang="en-US" dirty="0"/>
              <a:t>条，新增</a:t>
            </a:r>
            <a:r>
              <a:rPr lang="en-US" altLang="zh-CN" dirty="0"/>
              <a:t>1</a:t>
            </a:r>
            <a:r>
              <a:rPr lang="zh-CN" altLang="en-US" dirty="0"/>
              <a:t>条。</a:t>
            </a:r>
            <a:endParaRPr lang="en-US" altLang="zh-CN" dirty="0"/>
          </a:p>
          <a:p>
            <a:r>
              <a:rPr lang="zh-CN" altLang="en-US" dirty="0"/>
              <a:t>其中第</a:t>
            </a:r>
            <a:r>
              <a:rPr lang="en-US" altLang="zh-CN" dirty="0"/>
              <a:t>4</a:t>
            </a:r>
            <a:r>
              <a:rPr lang="zh-CN" altLang="en-US" dirty="0"/>
              <a:t>条将原“岗位规范”更改为“职工素质及岗位规范”，随着采掘自动化、智能化的发展，必然会对操作人中提出更高的要求，在不远的将来，再采用劳务用工、派遣用工的形式，已远远不能驾驭现代化的采掘设备的要求，虽然未对考核内容提出更多的要求，但可能想象，在下一版标准化的修编中，将会增加更多的内容。</a:t>
            </a:r>
            <a:endParaRPr lang="en-US" altLang="zh-CN" dirty="0"/>
          </a:p>
          <a:p>
            <a:r>
              <a:rPr lang="zh-CN" altLang="en-US" dirty="0"/>
              <a:t>新增“发展提升”。</a:t>
            </a:r>
            <a:endParaRPr lang="en-US" altLang="zh-CN" dirty="0"/>
          </a:p>
          <a:p>
            <a:r>
              <a:rPr lang="zh-CN" altLang="en-US" dirty="0"/>
              <a:t>第</a:t>
            </a:r>
            <a:r>
              <a:rPr lang="en-US" altLang="zh-CN" dirty="0"/>
              <a:t>1</a:t>
            </a:r>
            <a:r>
              <a:rPr lang="zh-CN" altLang="en-US" dirty="0"/>
              <a:t>条：基础管理修改</a:t>
            </a:r>
            <a:r>
              <a:rPr lang="en-US" altLang="zh-CN" dirty="0"/>
              <a:t>1</a:t>
            </a:r>
            <a:r>
              <a:rPr lang="zh-CN" altLang="en-US" dirty="0"/>
              <a:t>条，新增</a:t>
            </a:r>
            <a:r>
              <a:rPr lang="en-US" altLang="zh-CN" dirty="0"/>
              <a:t>1</a:t>
            </a:r>
            <a:r>
              <a:rPr lang="zh-CN" altLang="en-US" dirty="0"/>
              <a:t>条“一井一面、一井两面”。</a:t>
            </a:r>
            <a:endParaRPr lang="en-US" altLang="zh-CN" dirty="0"/>
          </a:p>
          <a:p>
            <a:r>
              <a:rPr lang="zh-CN" altLang="en-US" dirty="0"/>
              <a:t>第</a:t>
            </a:r>
            <a:r>
              <a:rPr lang="en-US" altLang="zh-CN" dirty="0"/>
              <a:t>4</a:t>
            </a:r>
            <a:r>
              <a:rPr lang="zh-CN" altLang="en-US" dirty="0"/>
              <a:t>条：合并</a:t>
            </a:r>
            <a:r>
              <a:rPr lang="en-US" altLang="zh-CN" dirty="0"/>
              <a:t>1</a:t>
            </a:r>
            <a:r>
              <a:rPr lang="zh-CN" altLang="en-US" dirty="0"/>
              <a:t>条，由</a:t>
            </a:r>
            <a:r>
              <a:rPr lang="en-US" altLang="zh-CN" dirty="0"/>
              <a:t>4</a:t>
            </a:r>
            <a:r>
              <a:rPr lang="zh-CN" altLang="en-US" dirty="0"/>
              <a:t>条变为</a:t>
            </a:r>
            <a:r>
              <a:rPr lang="en-US" altLang="zh-CN" dirty="0"/>
              <a:t>3</a:t>
            </a:r>
            <a:r>
              <a:rPr lang="zh-CN" altLang="en-US" dirty="0"/>
              <a:t>条。</a:t>
            </a:r>
            <a:endParaRPr lang="en-US" altLang="zh-CN" dirty="0"/>
          </a:p>
          <a:p>
            <a:r>
              <a:rPr lang="zh-CN" altLang="en-US" dirty="0"/>
              <a:t>第</a:t>
            </a:r>
            <a:r>
              <a:rPr lang="en-US" altLang="zh-CN" dirty="0"/>
              <a:t>6</a:t>
            </a:r>
            <a:r>
              <a:rPr lang="zh-CN" altLang="en-US" dirty="0"/>
              <a:t>条：新增</a:t>
            </a:r>
            <a:endParaRPr lang="en-US" altLang="zh-CN" dirty="0"/>
          </a:p>
          <a:p>
            <a:r>
              <a:rPr lang="en-US" altLang="zh-CN" dirty="0"/>
              <a:t>2</a:t>
            </a:r>
            <a:r>
              <a:rPr lang="zh-CN" altLang="en-US" dirty="0"/>
              <a:t>、评分办法</a:t>
            </a:r>
            <a:endParaRPr lang="en-US" altLang="zh-CN" dirty="0"/>
          </a:p>
          <a:p>
            <a:r>
              <a:rPr lang="en-US" altLang="zh-CN" dirty="0"/>
              <a:t>17</a:t>
            </a:r>
            <a:r>
              <a:rPr lang="zh-CN" altLang="en-US" dirty="0"/>
              <a:t>年版两条，</a:t>
            </a:r>
            <a:endParaRPr lang="en-US" altLang="zh-CN" dirty="0"/>
          </a:p>
          <a:p>
            <a:r>
              <a:rPr lang="zh-CN" altLang="en-US" dirty="0"/>
              <a:t>本次将“重大事故隐患”作为否决项作为前提，纳入评分办法。</a:t>
            </a:r>
            <a:endParaRPr lang="en-US" altLang="zh-CN" dirty="0"/>
          </a:p>
          <a:p>
            <a:r>
              <a:rPr lang="zh-CN" altLang="en-US" dirty="0"/>
              <a:t>新增了附加项的评分方法。</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我们看看工作要求的内容：</a:t>
            </a:r>
            <a:endParaRPr lang="en-US" altLang="zh-CN" dirty="0"/>
          </a:p>
          <a:p>
            <a:r>
              <a:rPr lang="zh-CN" altLang="en-US" dirty="0"/>
              <a:t>与</a:t>
            </a:r>
            <a:r>
              <a:rPr lang="en-US" altLang="zh-CN" dirty="0"/>
              <a:t>17</a:t>
            </a:r>
            <a:r>
              <a:rPr lang="zh-CN" altLang="en-US" dirty="0"/>
              <a:t>年版相比，修改一条，新增一条。</a:t>
            </a:r>
            <a:endParaRPr lang="en-US" altLang="zh-CN" dirty="0"/>
          </a:p>
          <a:p>
            <a:r>
              <a:rPr lang="zh-CN" altLang="en-US" dirty="0"/>
              <a:t>第</a:t>
            </a:r>
            <a:r>
              <a:rPr lang="en-US" altLang="zh-CN" dirty="0"/>
              <a:t>1</a:t>
            </a:r>
            <a:r>
              <a:rPr lang="zh-CN" altLang="en-US" dirty="0"/>
              <a:t>条：</a:t>
            </a:r>
            <a:r>
              <a:rPr lang="zh-CN" altLang="zh-CN" sz="1200" kern="1200" dirty="0">
                <a:solidFill>
                  <a:schemeClr val="tx1"/>
                </a:solidFill>
                <a:effectLst/>
                <a:latin typeface="+mn-lt"/>
                <a:ea typeface="+mn-ea"/>
                <a:cs typeface="+mn-cs"/>
              </a:rPr>
              <a:t>采煤工作面个数应符合《煤矿规程》第</a:t>
            </a:r>
            <a:r>
              <a:rPr lang="en-US" altLang="zh-CN" sz="1200" kern="1200" dirty="0">
                <a:solidFill>
                  <a:schemeClr val="tx1"/>
                </a:solidFill>
                <a:effectLst/>
                <a:latin typeface="+mn-lt"/>
                <a:ea typeface="+mn-ea"/>
                <a:cs typeface="+mn-cs"/>
              </a:rPr>
              <a:t>95</a:t>
            </a:r>
            <a:r>
              <a:rPr lang="zh-CN" altLang="zh-CN" sz="1200" kern="1200" dirty="0">
                <a:solidFill>
                  <a:schemeClr val="tx1"/>
                </a:solidFill>
                <a:effectLst/>
                <a:latin typeface="+mn-lt"/>
                <a:ea typeface="+mn-ea"/>
                <a:cs typeface="+mn-cs"/>
              </a:rPr>
              <a:t>条</a:t>
            </a:r>
            <a:r>
              <a:rPr lang="zh-CN" altLang="en-US" sz="1200" kern="1200" dirty="0">
                <a:solidFill>
                  <a:schemeClr val="tx1"/>
                </a:solidFill>
                <a:effectLst/>
                <a:latin typeface="+mn-lt"/>
                <a:ea typeface="+mn-ea"/>
                <a:cs typeface="+mn-cs"/>
              </a:rPr>
              <a:t>的</a:t>
            </a:r>
            <a:r>
              <a:rPr lang="zh-CN" altLang="zh-CN" sz="1200" kern="1200" dirty="0">
                <a:solidFill>
                  <a:schemeClr val="tx1"/>
                </a:solidFill>
                <a:effectLst/>
                <a:latin typeface="+mn-lt"/>
                <a:ea typeface="+mn-ea"/>
                <a:cs typeface="+mn-cs"/>
              </a:rPr>
              <a:t>规定</a:t>
            </a:r>
            <a:r>
              <a:rPr lang="zh-CN" altLang="en-US" sz="1200" kern="1200" dirty="0">
                <a:solidFill>
                  <a:schemeClr val="tx1"/>
                </a:solidFill>
                <a:effectLst/>
                <a:latin typeface="+mn-lt"/>
                <a:ea typeface="+mn-ea"/>
                <a:cs typeface="+mn-cs"/>
              </a:rPr>
              <a:t>。必须执行，如淮南潘三矿</a:t>
            </a:r>
            <a:r>
              <a:rPr lang="en-US" altLang="zh-CN" sz="1200" kern="1200" dirty="0">
                <a:solidFill>
                  <a:schemeClr val="tx1"/>
                </a:solidFill>
                <a:effectLst/>
                <a:latin typeface="+mn-lt"/>
                <a:ea typeface="+mn-ea"/>
                <a:cs typeface="+mn-cs"/>
              </a:rPr>
              <a:t>6.28</a:t>
            </a:r>
            <a:r>
              <a:rPr lang="zh-CN" altLang="en-US" sz="1200" kern="1200" dirty="0">
                <a:solidFill>
                  <a:schemeClr val="tx1"/>
                </a:solidFill>
                <a:effectLst/>
                <a:latin typeface="+mn-lt"/>
                <a:ea typeface="+mn-ea"/>
                <a:cs typeface="+mn-cs"/>
              </a:rPr>
              <a:t>冒顶堵</a:t>
            </a:r>
            <a:r>
              <a:rPr lang="en-US" altLang="zh-CN" sz="1200" kern="1200" dirty="0">
                <a:solidFill>
                  <a:schemeClr val="tx1"/>
                </a:solidFill>
                <a:effectLst/>
                <a:latin typeface="+mn-lt"/>
                <a:ea typeface="+mn-ea"/>
                <a:cs typeface="+mn-cs"/>
              </a:rPr>
              <a:t>19</a:t>
            </a:r>
            <a:r>
              <a:rPr lang="zh-CN" altLang="en-US" sz="1200" kern="1200" dirty="0">
                <a:solidFill>
                  <a:schemeClr val="tx1"/>
                </a:solidFill>
                <a:effectLst/>
                <a:latin typeface="+mn-lt"/>
                <a:ea typeface="+mn-ea"/>
                <a:cs typeface="+mn-cs"/>
              </a:rPr>
              <a:t>人、死亡</a:t>
            </a:r>
            <a:r>
              <a:rPr lang="en-US" altLang="zh-CN" sz="1200" kern="1200" dirty="0">
                <a:solidFill>
                  <a:schemeClr val="tx1"/>
                </a:solidFill>
                <a:effectLst/>
                <a:latin typeface="+mn-lt"/>
                <a:ea typeface="+mn-ea"/>
                <a:cs typeface="+mn-cs"/>
              </a:rPr>
              <a:t>2</a:t>
            </a:r>
            <a:r>
              <a:rPr lang="zh-CN" altLang="en-US" sz="1200" kern="1200" dirty="0">
                <a:solidFill>
                  <a:schemeClr val="tx1"/>
                </a:solidFill>
                <a:effectLst/>
                <a:latin typeface="+mn-lt"/>
                <a:ea typeface="+mn-ea"/>
                <a:cs typeface="+mn-cs"/>
              </a:rPr>
              <a:t>人事故。</a:t>
            </a:r>
            <a:endParaRPr lang="en-US" altLang="zh-CN" dirty="0"/>
          </a:p>
          <a:p>
            <a:r>
              <a:rPr lang="zh-CN" altLang="en-US" dirty="0"/>
              <a:t>第</a:t>
            </a:r>
            <a:r>
              <a:rPr lang="en-US" altLang="zh-CN" dirty="0"/>
              <a:t>2</a:t>
            </a:r>
            <a:r>
              <a:rPr lang="zh-CN" altLang="en-US" dirty="0"/>
              <a:t>条：</a:t>
            </a:r>
            <a:r>
              <a:rPr lang="en-US" altLang="zh-CN" dirty="0"/>
              <a:t>17</a:t>
            </a:r>
            <a:r>
              <a:rPr lang="zh-CN" altLang="en-US" dirty="0"/>
              <a:t>版是“持续提高采煤机械化水平”，现增加了“自动化、智能化”的要求，参照</a:t>
            </a:r>
            <a:r>
              <a:rPr lang="zh-CN" altLang="zh-CN" sz="1200" kern="1200" dirty="0">
                <a:solidFill>
                  <a:schemeClr val="tx1"/>
                </a:solidFill>
                <a:effectLst/>
                <a:latin typeface="+mn-lt"/>
                <a:ea typeface="+mn-ea"/>
                <a:cs typeface="+mn-cs"/>
              </a:rPr>
              <a:t>《关于加强煤矿井下生产布局管理</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控制超强度生产的意见》</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《关于加快煤矿智能化发展的指导意见》</a:t>
            </a:r>
            <a:r>
              <a:rPr lang="zh-CN" altLang="en-US" sz="1200" kern="1200" dirty="0">
                <a:solidFill>
                  <a:schemeClr val="tx1"/>
                </a:solidFill>
                <a:effectLst/>
                <a:latin typeface="+mn-lt"/>
                <a:ea typeface="+mn-ea"/>
                <a:cs typeface="+mn-cs"/>
              </a:rPr>
              <a:t>的</a:t>
            </a:r>
            <a:r>
              <a:rPr lang="zh-CN" altLang="zh-CN" sz="1200" kern="1200" dirty="0">
                <a:solidFill>
                  <a:schemeClr val="tx1"/>
                </a:solidFill>
                <a:effectLst/>
                <a:latin typeface="+mn-lt"/>
                <a:ea typeface="+mn-ea"/>
                <a:cs typeface="+mn-cs"/>
              </a:rPr>
              <a:t>要求</a:t>
            </a:r>
            <a:r>
              <a:rPr lang="zh-CN" altLang="en-US" sz="1200" kern="1200" dirty="0">
                <a:solidFill>
                  <a:schemeClr val="tx1"/>
                </a:solidFill>
                <a:effectLst/>
                <a:latin typeface="+mn-lt"/>
                <a:ea typeface="+mn-ea"/>
                <a:cs typeface="+mn-cs"/>
              </a:rPr>
              <a:t>执行</a:t>
            </a:r>
            <a:r>
              <a:rPr lang="zh-CN" altLang="en-US" dirty="0"/>
              <a:t>。</a:t>
            </a:r>
            <a:endParaRPr lang="en-US" altLang="zh-CN" dirty="0"/>
          </a:p>
          <a:p>
            <a:r>
              <a:rPr lang="zh-CN" altLang="en-US" dirty="0"/>
              <a:t>第</a:t>
            </a:r>
            <a:r>
              <a:rPr lang="en-US" altLang="zh-CN" dirty="0"/>
              <a:t>3</a:t>
            </a:r>
            <a:r>
              <a:rPr lang="zh-CN" altLang="en-US" dirty="0"/>
              <a:t>条：新增“采用一井一面、一井两面的生产模式”。</a:t>
            </a:r>
            <a:endParaRPr lang="en-US" altLang="zh-CN" dirty="0"/>
          </a:p>
          <a:p>
            <a:r>
              <a:rPr lang="zh-CN" altLang="en-US" dirty="0"/>
              <a:t>第</a:t>
            </a:r>
            <a:r>
              <a:rPr lang="en-US" altLang="zh-CN" dirty="0"/>
              <a:t>4</a:t>
            </a:r>
            <a:r>
              <a:rPr lang="zh-CN" altLang="en-US" dirty="0"/>
              <a:t>条：参照</a:t>
            </a:r>
            <a:r>
              <a:rPr lang="zh-CN" altLang="zh-CN" sz="1200" kern="1200" dirty="0">
                <a:solidFill>
                  <a:schemeClr val="tx1"/>
                </a:solidFill>
                <a:effectLst/>
                <a:latin typeface="+mn-lt"/>
                <a:ea typeface="+mn-ea"/>
                <a:cs typeface="+mn-cs"/>
              </a:rPr>
              <a:t>《关于进一步加强煤矿企业安全技术管理工作的指导意见</a:t>
            </a:r>
            <a:r>
              <a:rPr lang="en-US" altLang="zh-CN" sz="1200" kern="1200" dirty="0">
                <a:solidFill>
                  <a:schemeClr val="tx1"/>
                </a:solidFill>
                <a:effectLst/>
                <a:latin typeface="+mn-lt"/>
                <a:ea typeface="+mn-ea"/>
                <a:cs typeface="+mn-cs"/>
              </a:rPr>
              <a:t> </a:t>
            </a:r>
            <a:r>
              <a:rPr lang="zh-CN" altLang="zh-CN" sz="1200" kern="1200" dirty="0">
                <a:solidFill>
                  <a:schemeClr val="tx1"/>
                </a:solidFill>
                <a:effectLst/>
                <a:latin typeface="+mn-lt"/>
                <a:ea typeface="+mn-ea"/>
                <a:cs typeface="+mn-cs"/>
              </a:rPr>
              <a:t>》，建立健全以总工程师（技术负责人）为首的安全技术管理体系。</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第</a:t>
            </a:r>
            <a:r>
              <a:rPr lang="en-US" altLang="zh-CN" dirty="0"/>
              <a:t>4</a:t>
            </a:r>
            <a:r>
              <a:rPr lang="zh-CN" altLang="en-US" dirty="0"/>
              <a:t>条：</a:t>
            </a:r>
            <a:endParaRPr lang="en-US" altLang="zh-CN" dirty="0"/>
          </a:p>
          <a:p>
            <a:r>
              <a:rPr lang="zh-CN" altLang="en-US" sz="1200" kern="1200" dirty="0">
                <a:solidFill>
                  <a:schemeClr val="tx1"/>
                </a:solidFill>
                <a:effectLst/>
                <a:latin typeface="+mn-lt"/>
                <a:ea typeface="+mn-ea"/>
                <a:cs typeface="+mn-cs"/>
              </a:rPr>
              <a:t>与</a:t>
            </a:r>
            <a:r>
              <a:rPr lang="en-US" altLang="zh-CN" sz="1200" kern="1200" dirty="0">
                <a:solidFill>
                  <a:schemeClr val="tx1"/>
                </a:solidFill>
                <a:effectLst/>
                <a:latin typeface="+mn-lt"/>
                <a:ea typeface="+mn-ea"/>
                <a:cs typeface="+mn-cs"/>
              </a:rPr>
              <a:t>17</a:t>
            </a:r>
            <a:r>
              <a:rPr lang="zh-CN" altLang="en-US" sz="1200" kern="1200" dirty="0">
                <a:solidFill>
                  <a:schemeClr val="tx1"/>
                </a:solidFill>
                <a:effectLst/>
                <a:latin typeface="+mn-lt"/>
                <a:ea typeface="+mn-ea"/>
                <a:cs typeface="+mn-cs"/>
              </a:rPr>
              <a:t>版相同，仍为</a:t>
            </a:r>
            <a:r>
              <a:rPr lang="en-US" altLang="zh-CN" sz="1200" kern="1200" dirty="0">
                <a:solidFill>
                  <a:schemeClr val="tx1"/>
                </a:solidFill>
                <a:effectLst/>
                <a:latin typeface="+mn-lt"/>
                <a:ea typeface="+mn-ea"/>
                <a:cs typeface="+mn-cs"/>
              </a:rPr>
              <a:t>4</a:t>
            </a:r>
            <a:r>
              <a:rPr lang="zh-CN" altLang="en-US" sz="1200" kern="1200" dirty="0">
                <a:solidFill>
                  <a:schemeClr val="tx1"/>
                </a:solidFill>
                <a:effectLst/>
                <a:latin typeface="+mn-lt"/>
                <a:ea typeface="+mn-ea"/>
                <a:cs typeface="+mn-cs"/>
              </a:rPr>
              <a:t>条</a:t>
            </a:r>
            <a:endParaRPr lang="en-US"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安全防护设施</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符合《煤矿安全规程》第</a:t>
            </a:r>
            <a:r>
              <a:rPr lang="en-US" altLang="zh-CN" sz="1200" kern="1200" dirty="0">
                <a:solidFill>
                  <a:schemeClr val="tx1"/>
                </a:solidFill>
                <a:effectLst/>
                <a:latin typeface="+mn-lt"/>
                <a:ea typeface="+mn-ea"/>
                <a:cs typeface="+mn-cs"/>
              </a:rPr>
              <a:t>114</a:t>
            </a:r>
            <a:r>
              <a:rPr lang="zh-CN" altLang="zh-CN" sz="1200" kern="1200" dirty="0">
                <a:solidFill>
                  <a:schemeClr val="tx1"/>
                </a:solidFill>
                <a:effectLst/>
                <a:latin typeface="+mn-lt"/>
                <a:ea typeface="+mn-ea"/>
                <a:cs typeface="+mn-cs"/>
              </a:rPr>
              <a:t>条</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第</a:t>
            </a:r>
            <a:r>
              <a:rPr lang="en-US" altLang="zh-CN" sz="1200" kern="1200" dirty="0">
                <a:solidFill>
                  <a:schemeClr val="tx1"/>
                </a:solidFill>
                <a:effectLst/>
                <a:latin typeface="+mn-lt"/>
                <a:ea typeface="+mn-ea"/>
                <a:cs typeface="+mn-cs"/>
              </a:rPr>
              <a:t>133</a:t>
            </a:r>
            <a:r>
              <a:rPr lang="zh-CN" altLang="zh-CN" sz="1200" kern="1200" dirty="0">
                <a:solidFill>
                  <a:schemeClr val="tx1"/>
                </a:solidFill>
                <a:effectLst/>
                <a:latin typeface="+mn-lt"/>
                <a:ea typeface="+mn-ea"/>
                <a:cs typeface="+mn-cs"/>
              </a:rPr>
              <a:t>条</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第</a:t>
            </a:r>
            <a:r>
              <a:rPr lang="en-US" altLang="zh-CN" sz="1200" kern="1200" dirty="0">
                <a:solidFill>
                  <a:schemeClr val="tx1"/>
                </a:solidFill>
                <a:effectLst/>
                <a:latin typeface="+mn-lt"/>
                <a:ea typeface="+mn-ea"/>
                <a:cs typeface="+mn-cs"/>
              </a:rPr>
              <a:t>374</a:t>
            </a:r>
            <a:r>
              <a:rPr lang="zh-CN" altLang="zh-CN" sz="1200" kern="1200" dirty="0">
                <a:solidFill>
                  <a:schemeClr val="tx1"/>
                </a:solidFill>
                <a:effectLst/>
                <a:latin typeface="+mn-lt"/>
                <a:ea typeface="+mn-ea"/>
                <a:cs typeface="+mn-cs"/>
              </a:rPr>
              <a:t>条</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第</a:t>
            </a:r>
            <a:r>
              <a:rPr lang="en-US" altLang="zh-CN" sz="1200" kern="1200" dirty="0">
                <a:solidFill>
                  <a:schemeClr val="tx1"/>
                </a:solidFill>
                <a:effectLst/>
                <a:latin typeface="+mn-lt"/>
                <a:ea typeface="+mn-ea"/>
                <a:cs typeface="+mn-cs"/>
              </a:rPr>
              <a:t>444</a:t>
            </a:r>
            <a:r>
              <a:rPr lang="zh-CN" altLang="zh-CN" sz="1200" kern="1200" dirty="0">
                <a:solidFill>
                  <a:schemeClr val="tx1"/>
                </a:solidFill>
                <a:effectLst/>
                <a:latin typeface="+mn-lt"/>
                <a:ea typeface="+mn-ea"/>
                <a:cs typeface="+mn-cs"/>
              </a:rPr>
              <a:t>条</a:t>
            </a:r>
            <a:r>
              <a:rPr lang="zh-CN" altLang="en-US" sz="1200" kern="1200" dirty="0">
                <a:solidFill>
                  <a:schemeClr val="tx1"/>
                </a:solidFill>
                <a:effectLst/>
                <a:latin typeface="+mn-lt"/>
                <a:ea typeface="+mn-ea"/>
                <a:cs typeface="+mn-cs"/>
              </a:rPr>
              <a:t>的规定。</a:t>
            </a:r>
            <a:endParaRPr lang="en-US"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安全措施</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符合《煤矿安全规程》第</a:t>
            </a:r>
            <a:r>
              <a:rPr lang="en-US" altLang="zh-CN" sz="1200" kern="1200" dirty="0">
                <a:solidFill>
                  <a:schemeClr val="tx1"/>
                </a:solidFill>
                <a:effectLst/>
                <a:latin typeface="+mn-lt"/>
                <a:ea typeface="+mn-ea"/>
                <a:cs typeface="+mn-cs"/>
              </a:rPr>
              <a:t>101</a:t>
            </a:r>
            <a:r>
              <a:rPr lang="zh-CN" altLang="zh-CN" sz="1200" kern="1200" dirty="0">
                <a:solidFill>
                  <a:schemeClr val="tx1"/>
                </a:solidFill>
                <a:effectLst/>
                <a:latin typeface="+mn-lt"/>
                <a:ea typeface="+mn-ea"/>
                <a:cs typeface="+mn-cs"/>
              </a:rPr>
              <a:t>条</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第</a:t>
            </a:r>
            <a:r>
              <a:rPr lang="en-US" altLang="zh-CN" sz="1200" kern="1200" dirty="0">
                <a:solidFill>
                  <a:schemeClr val="tx1"/>
                </a:solidFill>
                <a:effectLst/>
                <a:latin typeface="+mn-lt"/>
                <a:ea typeface="+mn-ea"/>
                <a:cs typeface="+mn-cs"/>
              </a:rPr>
              <a:t>114</a:t>
            </a:r>
            <a:r>
              <a:rPr lang="zh-CN" altLang="zh-CN" sz="1200" kern="1200" dirty="0">
                <a:solidFill>
                  <a:schemeClr val="tx1"/>
                </a:solidFill>
                <a:effectLst/>
                <a:latin typeface="+mn-lt"/>
                <a:ea typeface="+mn-ea"/>
                <a:cs typeface="+mn-cs"/>
              </a:rPr>
              <a:t>条</a:t>
            </a:r>
            <a:r>
              <a:rPr lang="zh-CN" altLang="en-US" sz="1200" kern="1200" dirty="0">
                <a:solidFill>
                  <a:schemeClr val="tx1"/>
                </a:solidFill>
                <a:effectLst/>
                <a:latin typeface="+mn-lt"/>
                <a:ea typeface="+mn-ea"/>
                <a:cs typeface="+mn-cs"/>
              </a:rPr>
              <a:t>规定。</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共</a:t>
            </a:r>
            <a:r>
              <a:rPr lang="en-US" altLang="zh-CN" dirty="0"/>
              <a:t>3</a:t>
            </a:r>
            <a:r>
              <a:rPr lang="zh-CN" altLang="en-US" dirty="0"/>
              <a:t>条，未变。</a:t>
            </a:r>
            <a:endParaRPr lang="en-US" altLang="zh-CN" dirty="0"/>
          </a:p>
          <a:p>
            <a:r>
              <a:rPr lang="zh-CN" altLang="en-US" dirty="0"/>
              <a:t>第</a:t>
            </a:r>
            <a:r>
              <a:rPr lang="en-US" altLang="zh-CN" dirty="0"/>
              <a:t>2</a:t>
            </a:r>
            <a:r>
              <a:rPr lang="zh-CN" altLang="en-US" dirty="0"/>
              <a:t>条：</a:t>
            </a:r>
            <a:endParaRPr lang="en-US" altLang="zh-CN" dirty="0"/>
          </a:p>
          <a:p>
            <a:r>
              <a:rPr lang="zh-CN" altLang="zh-CN" sz="1200" kern="1200" dirty="0">
                <a:solidFill>
                  <a:schemeClr val="tx1"/>
                </a:solidFill>
                <a:effectLst/>
                <a:latin typeface="+mn-lt"/>
                <a:ea typeface="+mn-ea"/>
                <a:cs typeface="+mn-cs"/>
              </a:rPr>
              <a:t>设备完好：采煤</a:t>
            </a:r>
            <a:r>
              <a:rPr lang="zh-CN" altLang="en-US" sz="1200" kern="1200" dirty="0">
                <a:solidFill>
                  <a:schemeClr val="tx1"/>
                </a:solidFill>
                <a:effectLst/>
                <a:latin typeface="+mn-lt"/>
                <a:ea typeface="+mn-ea"/>
                <a:cs typeface="+mn-cs"/>
              </a:rPr>
              <a:t>设备</a:t>
            </a:r>
            <a:r>
              <a:rPr lang="zh-CN" altLang="zh-CN" sz="1200" kern="1200" dirty="0">
                <a:solidFill>
                  <a:schemeClr val="tx1"/>
                </a:solidFill>
                <a:effectLst/>
                <a:latin typeface="+mn-lt"/>
                <a:ea typeface="+mn-ea"/>
                <a:cs typeface="+mn-cs"/>
              </a:rPr>
              <a:t>符合《煤矿矿井机电设备完好标准》</a:t>
            </a:r>
            <a:r>
              <a:rPr lang="zh-CN" altLang="en-US" sz="1200" kern="1200" dirty="0">
                <a:solidFill>
                  <a:schemeClr val="tx1"/>
                </a:solidFill>
                <a:effectLst/>
                <a:latin typeface="+mn-lt"/>
                <a:ea typeface="+mn-ea"/>
                <a:cs typeface="+mn-cs"/>
              </a:rPr>
              <a:t>。</a:t>
            </a:r>
            <a:endParaRPr lang="en-US"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保护齐全</a:t>
            </a:r>
            <a:r>
              <a:rPr lang="zh-CN" altLang="en-US" sz="1200" kern="1200" dirty="0">
                <a:solidFill>
                  <a:schemeClr val="tx1"/>
                </a:solidFill>
                <a:effectLst/>
                <a:latin typeface="+mn-lt"/>
                <a:ea typeface="+mn-ea"/>
                <a:cs typeface="+mn-cs"/>
              </a:rPr>
              <a:t>：符合</a:t>
            </a:r>
            <a:r>
              <a:rPr lang="zh-CN" altLang="zh-CN" sz="1200" kern="1200" dirty="0">
                <a:solidFill>
                  <a:schemeClr val="tx1"/>
                </a:solidFill>
                <a:effectLst/>
                <a:latin typeface="+mn-lt"/>
                <a:ea typeface="+mn-ea"/>
                <a:cs typeface="+mn-cs"/>
              </a:rPr>
              <a:t>《煤矿安全规程》第</a:t>
            </a:r>
            <a:r>
              <a:rPr lang="en-US" altLang="zh-CN" sz="1200" kern="1200" dirty="0">
                <a:solidFill>
                  <a:schemeClr val="tx1"/>
                </a:solidFill>
                <a:effectLst/>
                <a:latin typeface="+mn-lt"/>
                <a:ea typeface="+mn-ea"/>
                <a:cs typeface="+mn-cs"/>
              </a:rPr>
              <a:t>117</a:t>
            </a:r>
            <a:r>
              <a:rPr lang="zh-CN" altLang="zh-CN" sz="1200" kern="1200" dirty="0">
                <a:solidFill>
                  <a:schemeClr val="tx1"/>
                </a:solidFill>
                <a:effectLst/>
                <a:latin typeface="+mn-lt"/>
                <a:ea typeface="+mn-ea"/>
                <a:cs typeface="+mn-cs"/>
              </a:rPr>
              <a:t>条、第</a:t>
            </a:r>
            <a:r>
              <a:rPr lang="en-US" altLang="zh-CN" sz="1200" kern="1200" dirty="0">
                <a:solidFill>
                  <a:schemeClr val="tx1"/>
                </a:solidFill>
                <a:effectLst/>
                <a:latin typeface="+mn-lt"/>
                <a:ea typeface="+mn-ea"/>
                <a:cs typeface="+mn-cs"/>
              </a:rPr>
              <a:t>118</a:t>
            </a:r>
            <a:r>
              <a:rPr lang="zh-CN" altLang="zh-CN" sz="1200" kern="1200" dirty="0">
                <a:solidFill>
                  <a:schemeClr val="tx1"/>
                </a:solidFill>
                <a:effectLst/>
                <a:latin typeface="+mn-lt"/>
                <a:ea typeface="+mn-ea"/>
                <a:cs typeface="+mn-cs"/>
              </a:rPr>
              <a:t>条</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第</a:t>
            </a:r>
            <a:r>
              <a:rPr lang="en-US" altLang="zh-CN" sz="1200" kern="1200" dirty="0">
                <a:solidFill>
                  <a:schemeClr val="tx1"/>
                </a:solidFill>
                <a:effectLst/>
                <a:latin typeface="+mn-lt"/>
                <a:ea typeface="+mn-ea"/>
                <a:cs typeface="+mn-cs"/>
              </a:rPr>
              <a:t>374</a:t>
            </a:r>
            <a:r>
              <a:rPr lang="zh-CN" altLang="zh-CN" sz="1200" kern="1200" dirty="0">
                <a:solidFill>
                  <a:schemeClr val="tx1"/>
                </a:solidFill>
                <a:effectLst/>
                <a:latin typeface="+mn-lt"/>
                <a:ea typeface="+mn-ea"/>
                <a:cs typeface="+mn-cs"/>
              </a:rPr>
              <a:t>条</a:t>
            </a:r>
            <a:r>
              <a:rPr lang="zh-CN" altLang="en-US" sz="1200" kern="1200" dirty="0">
                <a:solidFill>
                  <a:schemeClr val="tx1"/>
                </a:solidFill>
                <a:effectLst/>
                <a:latin typeface="+mn-lt"/>
                <a:ea typeface="+mn-ea"/>
                <a:cs typeface="+mn-cs"/>
              </a:rPr>
              <a:t>的规定。</a:t>
            </a:r>
            <a:endParaRPr lang="en-US"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电气保护</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符合《煤矿安全规程》第</a:t>
            </a:r>
            <a:r>
              <a:rPr lang="en-US" altLang="zh-CN" sz="1200" kern="1200" dirty="0">
                <a:solidFill>
                  <a:schemeClr val="tx1"/>
                </a:solidFill>
                <a:effectLst/>
                <a:latin typeface="+mn-lt"/>
                <a:ea typeface="+mn-ea"/>
                <a:cs typeface="+mn-cs"/>
              </a:rPr>
              <a:t>451</a:t>
            </a:r>
            <a:r>
              <a:rPr lang="zh-CN" altLang="zh-CN" sz="1200" kern="1200" dirty="0">
                <a:solidFill>
                  <a:schemeClr val="tx1"/>
                </a:solidFill>
                <a:effectLst/>
                <a:latin typeface="+mn-lt"/>
                <a:ea typeface="+mn-ea"/>
                <a:cs typeface="+mn-cs"/>
              </a:rPr>
              <a:t>条、第</a:t>
            </a:r>
            <a:r>
              <a:rPr lang="en-US" altLang="zh-CN" sz="1200" kern="1200" dirty="0">
                <a:solidFill>
                  <a:schemeClr val="tx1"/>
                </a:solidFill>
                <a:effectLst/>
                <a:latin typeface="+mn-lt"/>
                <a:ea typeface="+mn-ea"/>
                <a:cs typeface="+mn-cs"/>
              </a:rPr>
              <a:t>452</a:t>
            </a:r>
            <a:r>
              <a:rPr lang="zh-CN" altLang="zh-CN" sz="1200" kern="1200" dirty="0">
                <a:solidFill>
                  <a:schemeClr val="tx1"/>
                </a:solidFill>
                <a:effectLst/>
                <a:latin typeface="+mn-lt"/>
                <a:ea typeface="+mn-ea"/>
                <a:cs typeface="+mn-cs"/>
              </a:rPr>
              <a:t>条、第</a:t>
            </a:r>
            <a:r>
              <a:rPr lang="en-US" altLang="zh-CN" sz="1200" kern="1200" dirty="0">
                <a:solidFill>
                  <a:schemeClr val="tx1"/>
                </a:solidFill>
                <a:effectLst/>
                <a:latin typeface="+mn-lt"/>
                <a:ea typeface="+mn-ea"/>
                <a:cs typeface="+mn-cs"/>
              </a:rPr>
              <a:t>453</a:t>
            </a:r>
            <a:r>
              <a:rPr lang="zh-CN" altLang="zh-CN" sz="1200" kern="1200" dirty="0">
                <a:solidFill>
                  <a:schemeClr val="tx1"/>
                </a:solidFill>
                <a:effectLst/>
                <a:latin typeface="+mn-lt"/>
                <a:ea typeface="+mn-ea"/>
                <a:cs typeface="+mn-cs"/>
              </a:rPr>
              <a:t>和《煤矿井下供配电设计规范》</a:t>
            </a:r>
            <a:r>
              <a:rPr lang="en-US" altLang="zh-CN" sz="1200" kern="1200" dirty="0">
                <a:solidFill>
                  <a:schemeClr val="tx1"/>
                </a:solidFill>
                <a:effectLst/>
                <a:latin typeface="+mn-lt"/>
                <a:ea typeface="+mn-ea"/>
                <a:cs typeface="+mn-cs"/>
              </a:rPr>
              <a:t>8.1</a:t>
            </a:r>
            <a:r>
              <a:rPr lang="zh-CN" altLang="zh-CN" sz="1200" kern="1200" dirty="0">
                <a:solidFill>
                  <a:schemeClr val="tx1"/>
                </a:solidFill>
                <a:effectLst/>
                <a:latin typeface="+mn-lt"/>
                <a:ea typeface="+mn-ea"/>
                <a:cs typeface="+mn-cs"/>
              </a:rPr>
              <a:t> 条规定</a:t>
            </a:r>
            <a:r>
              <a:rPr lang="zh-CN" altLang="en-US" sz="1200" kern="1200" dirty="0">
                <a:solidFill>
                  <a:schemeClr val="tx1"/>
                </a:solidFill>
                <a:effectLst/>
                <a:latin typeface="+mn-lt"/>
                <a:ea typeface="+mn-ea"/>
                <a:cs typeface="+mn-cs"/>
              </a:rPr>
              <a:t>。</a:t>
            </a:r>
            <a:endParaRPr lang="en-US"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接地线安设</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符合《煤矿安全规程》第</a:t>
            </a:r>
            <a:r>
              <a:rPr lang="en-US" altLang="zh-CN" sz="1200" kern="1200" dirty="0">
                <a:solidFill>
                  <a:schemeClr val="tx1"/>
                </a:solidFill>
                <a:effectLst/>
                <a:latin typeface="+mn-lt"/>
                <a:ea typeface="+mn-ea"/>
                <a:cs typeface="+mn-cs"/>
              </a:rPr>
              <a:t>478</a:t>
            </a:r>
            <a:r>
              <a:rPr lang="zh-CN" altLang="zh-CN" sz="1200" kern="1200" dirty="0">
                <a:solidFill>
                  <a:schemeClr val="tx1"/>
                </a:solidFill>
                <a:effectLst/>
                <a:latin typeface="+mn-lt"/>
                <a:ea typeface="+mn-ea"/>
                <a:cs typeface="+mn-cs"/>
              </a:rPr>
              <a:t>条、第</a:t>
            </a:r>
            <a:r>
              <a:rPr lang="en-US" altLang="zh-CN" sz="1200" kern="1200" dirty="0">
                <a:solidFill>
                  <a:schemeClr val="tx1"/>
                </a:solidFill>
                <a:effectLst/>
                <a:latin typeface="+mn-lt"/>
                <a:ea typeface="+mn-ea"/>
                <a:cs typeface="+mn-cs"/>
              </a:rPr>
              <a:t>479</a:t>
            </a:r>
            <a:r>
              <a:rPr lang="zh-CN" altLang="zh-CN" sz="1200" kern="1200" dirty="0">
                <a:solidFill>
                  <a:schemeClr val="tx1"/>
                </a:solidFill>
                <a:effectLst/>
                <a:latin typeface="+mn-lt"/>
                <a:ea typeface="+mn-ea"/>
                <a:cs typeface="+mn-cs"/>
              </a:rPr>
              <a:t>条、第</a:t>
            </a:r>
            <a:r>
              <a:rPr lang="en-US" altLang="zh-CN" sz="1200" kern="1200" dirty="0">
                <a:solidFill>
                  <a:schemeClr val="tx1"/>
                </a:solidFill>
                <a:effectLst/>
                <a:latin typeface="+mn-lt"/>
                <a:ea typeface="+mn-ea"/>
                <a:cs typeface="+mn-cs"/>
              </a:rPr>
              <a:t>480</a:t>
            </a:r>
            <a:r>
              <a:rPr lang="zh-CN" altLang="zh-CN" sz="1200" kern="1200" dirty="0">
                <a:solidFill>
                  <a:schemeClr val="tx1"/>
                </a:solidFill>
                <a:effectLst/>
                <a:latin typeface="+mn-lt"/>
                <a:ea typeface="+mn-ea"/>
                <a:cs typeface="+mn-cs"/>
              </a:rPr>
              <a:t>条和《煤矿井下保护接地装置的安装、检查、测定工作细则》要求。</a:t>
            </a:r>
            <a:endParaRPr lang="en-US" altLang="zh-CN" sz="1200" kern="1200" dirty="0">
              <a:solidFill>
                <a:schemeClr val="tx1"/>
              </a:solidFill>
              <a:effectLst/>
              <a:latin typeface="+mn-lt"/>
              <a:ea typeface="+mn-ea"/>
              <a:cs typeface="+mn-cs"/>
            </a:endParaRPr>
          </a:p>
          <a:p>
            <a:r>
              <a:rPr lang="zh-CN" altLang="en-US" sz="1200" kern="1200" dirty="0">
                <a:solidFill>
                  <a:schemeClr val="tx1"/>
                </a:solidFill>
                <a:effectLst/>
                <a:latin typeface="+mn-lt"/>
                <a:ea typeface="+mn-ea"/>
                <a:cs typeface="+mn-cs"/>
              </a:rPr>
              <a:t>第</a:t>
            </a:r>
            <a:r>
              <a:rPr lang="en-US" altLang="zh-CN" sz="1200" kern="1200" dirty="0">
                <a:solidFill>
                  <a:schemeClr val="tx1"/>
                </a:solidFill>
                <a:effectLst/>
                <a:latin typeface="+mn-lt"/>
                <a:ea typeface="+mn-ea"/>
                <a:cs typeface="+mn-cs"/>
              </a:rPr>
              <a:t>3</a:t>
            </a:r>
            <a:r>
              <a:rPr lang="zh-CN" altLang="en-US" sz="1200" kern="1200" dirty="0">
                <a:solidFill>
                  <a:schemeClr val="tx1"/>
                </a:solidFill>
                <a:effectLst/>
                <a:latin typeface="+mn-lt"/>
                <a:ea typeface="+mn-ea"/>
                <a:cs typeface="+mn-cs"/>
              </a:rPr>
              <a:t>条：</a:t>
            </a:r>
            <a:endParaRPr lang="en-US"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泵站压力</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支架（柱）初撑力</a:t>
            </a:r>
            <a:r>
              <a:rPr lang="zh-CN" altLang="en-US" sz="1200" kern="1200" dirty="0">
                <a:solidFill>
                  <a:schemeClr val="tx1"/>
                </a:solidFill>
                <a:effectLst/>
                <a:latin typeface="+mn-lt"/>
                <a:ea typeface="+mn-ea"/>
                <a:cs typeface="+mn-cs"/>
              </a:rPr>
              <a:t>：符合</a:t>
            </a:r>
            <a:r>
              <a:rPr lang="zh-CN" altLang="zh-CN" sz="1200" kern="1200" dirty="0">
                <a:solidFill>
                  <a:schemeClr val="tx1"/>
                </a:solidFill>
                <a:effectLst/>
                <a:latin typeface="+mn-lt"/>
                <a:ea typeface="+mn-ea"/>
                <a:cs typeface="+mn-cs"/>
              </a:rPr>
              <a:t>《煤炭工业矿井采掘设备配备标准》要求；</a:t>
            </a:r>
            <a:endParaRPr lang="en-US"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乳化液浓度</a:t>
            </a:r>
            <a:r>
              <a:rPr lang="zh-CN" altLang="en-US"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符合《液压支架用乳化油、浓缩物及其高含水液压液》要求</a:t>
            </a:r>
            <a:r>
              <a:rPr lang="zh-CN" altLang="en-US" sz="1200" kern="1200" dirty="0">
                <a:solidFill>
                  <a:schemeClr val="tx1"/>
                </a:solidFill>
                <a:effectLst/>
                <a:latin typeface="+mn-lt"/>
                <a:ea typeface="+mn-ea"/>
                <a:cs typeface="+mn-cs"/>
              </a:rPr>
              <a:t>。</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AB9E561F-3AEC-42D7-A311-0C6B8AC411CF}"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C99E19D-5B2E-489F-AA8B-31980EE82B84}" type="datetimeFigureOut">
              <a:rPr lang="zh-CN" altLang="en-US" smtClean="0"/>
              <a:t>2020/9/10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950AAA2-017E-4C68-B5C4-230A89ECEA00}"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C99E19D-5B2E-489F-AA8B-31980EE82B84}" type="datetimeFigureOut">
              <a:rPr lang="zh-CN" altLang="en-US" smtClean="0"/>
              <a:t>2020/9/10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950AAA2-017E-4C68-B5C4-230A89ECEA00}"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C99E19D-5B2E-489F-AA8B-31980EE82B84}" type="datetimeFigureOut">
              <a:rPr lang="zh-CN" altLang="en-US" smtClean="0"/>
              <a:t>2020/9/10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950AAA2-017E-4C68-B5C4-230A89ECEA00}"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C99E19D-5B2E-489F-AA8B-31980EE82B84}" type="datetimeFigureOut">
              <a:rPr lang="zh-CN" altLang="en-US" smtClean="0"/>
              <a:t>2020/9/10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950AAA2-017E-4C68-B5C4-230A89ECEA00}"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1C99E19D-5B2E-489F-AA8B-31980EE82B84}" type="datetimeFigureOut">
              <a:rPr lang="zh-CN" altLang="en-US" smtClean="0"/>
              <a:t>2020/9/10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950AAA2-017E-4C68-B5C4-230A89ECEA00}"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1C99E19D-5B2E-489F-AA8B-31980EE82B84}" type="datetimeFigureOut">
              <a:rPr lang="zh-CN" altLang="en-US" smtClean="0"/>
              <a:t>2020/9/10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950AAA2-017E-4C68-B5C4-230A89ECEA00}"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1C99E19D-5B2E-489F-AA8B-31980EE82B84}" type="datetimeFigureOut">
              <a:rPr lang="zh-CN" altLang="en-US" smtClean="0"/>
              <a:t>2020/9/10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950AAA2-017E-4C68-B5C4-230A89ECEA00}"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C99E19D-5B2E-489F-AA8B-31980EE82B84}" type="datetimeFigureOut">
              <a:rPr lang="zh-CN" altLang="en-US" smtClean="0"/>
              <a:t>2020/9/10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950AAA2-017E-4C68-B5C4-230A89ECEA00}"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99E19D-5B2E-489F-AA8B-31980EE82B84}" type="datetimeFigureOut">
              <a:rPr lang="zh-CN" altLang="en-US" smtClean="0"/>
              <a:t>2020/9/10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950AAA2-017E-4C68-B5C4-230A89ECEA00}"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1C99E19D-5B2E-489F-AA8B-31980EE82B84}" type="datetimeFigureOut">
              <a:rPr lang="zh-CN" altLang="en-US" smtClean="0"/>
              <a:t>2020/9/10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950AAA2-017E-4C68-B5C4-230A89ECEA00}"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1C99E19D-5B2E-489F-AA8B-31980EE82B84}" type="datetimeFigureOut">
              <a:rPr lang="zh-CN" altLang="en-US" smtClean="0"/>
              <a:t>2020/9/10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950AAA2-017E-4C68-B5C4-230A89ECEA00}"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9E19D-5B2E-489F-AA8B-31980EE82B84}" type="datetimeFigureOut">
              <a:rPr lang="zh-CN" altLang="en-US" smtClean="0"/>
              <a:t>2020/9/10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50AAA2-017E-4C68-B5C4-230A89ECEA0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7.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579652" y="230065"/>
            <a:ext cx="5570757" cy="523220"/>
          </a:xfrm>
          <a:prstGeom prst="rect">
            <a:avLst/>
          </a:prstGeom>
        </p:spPr>
        <p:txBody>
          <a:bodyPr wrap="none">
            <a:spAutoFit/>
          </a:bodyPr>
          <a:lstStyle/>
          <a:p>
            <a:pPr algn="ctr">
              <a:spcAft>
                <a:spcPts val="0"/>
              </a:spcAft>
            </a:pPr>
            <a:r>
              <a:rPr lang="zh-CN" altLang="zh-CN" sz="2800" b="1" kern="100" dirty="0">
                <a:solidFill>
                  <a:srgbClr val="143362"/>
                </a:solidFill>
                <a:latin typeface="华文中宋" panose="02010600040101010101" pitchFamily="2" charset="-122"/>
                <a:ea typeface="华文中宋" panose="02010600040101010101" pitchFamily="2" charset="-122"/>
                <a:cs typeface="Times New Roman" panose="02020603050405020304" pitchFamily="18" charset="0"/>
              </a:rPr>
              <a:t>煤矿安全生产标准化管理体系</a:t>
            </a:r>
            <a:r>
              <a:rPr lang="zh-CN" altLang="en-US" sz="2800" b="1" kern="100" dirty="0">
                <a:solidFill>
                  <a:srgbClr val="143362"/>
                </a:solidFill>
                <a:latin typeface="华文中宋" panose="02010600040101010101" pitchFamily="2" charset="-122"/>
                <a:ea typeface="华文中宋" panose="02010600040101010101" pitchFamily="2" charset="-122"/>
                <a:cs typeface="Times New Roman" panose="02020603050405020304" pitchFamily="18" charset="0"/>
              </a:rPr>
              <a:t>宣贯</a:t>
            </a:r>
            <a:endParaRPr lang="zh-CN" altLang="zh-CN" sz="1100" kern="100" dirty="0">
              <a:solidFill>
                <a:srgbClr val="143362"/>
              </a:solidFill>
              <a:effectLst/>
              <a:latin typeface="华文中宋" panose="02010600040101010101" pitchFamily="2" charset="-122"/>
              <a:ea typeface="华文中宋" panose="02010600040101010101" pitchFamily="2" charset="-122"/>
              <a:cs typeface="Times New Roman" panose="02020603050405020304" pitchFamily="18" charset="0"/>
            </a:endParaRPr>
          </a:p>
        </p:txBody>
      </p:sp>
      <p:sp>
        <p:nvSpPr>
          <p:cNvPr id="12" name="矩形 11"/>
          <p:cNvSpPr/>
          <p:nvPr/>
        </p:nvSpPr>
        <p:spPr>
          <a:xfrm>
            <a:off x="1" y="2033428"/>
            <a:ext cx="9144000" cy="1243482"/>
          </a:xfrm>
          <a:prstGeom prst="rect">
            <a:avLst/>
          </a:prstGeom>
        </p:spPr>
        <p:txBody>
          <a:bodyPr wrap="square">
            <a:spAutoFit/>
          </a:bodyPr>
          <a:lstStyle/>
          <a:p>
            <a:pPr algn="ctr">
              <a:spcAft>
                <a:spcPts val="0"/>
              </a:spcAft>
            </a:pPr>
            <a:r>
              <a:rPr lang="zh-CN" altLang="zh-CN" sz="3600" b="1" kern="100" dirty="0">
                <a:solidFill>
                  <a:srgbClr val="BD0800"/>
                </a:solidFill>
                <a:latin typeface="华文中宋" panose="02010600040101010101" pitchFamily="2" charset="-122"/>
                <a:ea typeface="华文中宋" panose="02010600040101010101" pitchFamily="2" charset="-122"/>
                <a:cs typeface="Times New Roman" panose="02020603050405020304" pitchFamily="18" charset="0"/>
              </a:rPr>
              <a:t>煤矿安全生产标准化管理体系</a:t>
            </a:r>
            <a:endParaRPr lang="zh-CN" altLang="zh-CN" sz="1400" kern="100" dirty="0">
              <a:solidFill>
                <a:srgbClr val="BD0800"/>
              </a:solidFill>
              <a:latin typeface="华文中宋" panose="02010600040101010101" pitchFamily="2" charset="-122"/>
              <a:ea typeface="华文中宋" panose="02010600040101010101" pitchFamily="2" charset="-122"/>
              <a:cs typeface="Times New Roman" panose="02020603050405020304" pitchFamily="18" charset="0"/>
            </a:endParaRPr>
          </a:p>
          <a:p>
            <a:pPr algn="ctr">
              <a:lnSpc>
                <a:spcPct val="115000"/>
              </a:lnSpc>
              <a:spcAft>
                <a:spcPts val="0"/>
              </a:spcAft>
            </a:pPr>
            <a:r>
              <a:rPr lang="zh-CN" altLang="zh-CN" sz="3600" b="1" kern="100" dirty="0">
                <a:solidFill>
                  <a:srgbClr val="BD0800"/>
                </a:solidFill>
                <a:latin typeface="华文中宋" panose="02010600040101010101" pitchFamily="2" charset="-122"/>
                <a:ea typeface="华文中宋" panose="02010600040101010101" pitchFamily="2" charset="-122"/>
                <a:cs typeface="Times New Roman" panose="02020603050405020304" pitchFamily="18" charset="0"/>
              </a:rPr>
              <a:t>基本要求及评分方法</a:t>
            </a:r>
            <a:endParaRPr lang="zh-CN" altLang="zh-CN" sz="1400" kern="100" dirty="0">
              <a:solidFill>
                <a:srgbClr val="BD0800"/>
              </a:solidFill>
              <a:effectLst/>
              <a:latin typeface="华文中宋" panose="02010600040101010101" pitchFamily="2" charset="-122"/>
              <a:ea typeface="华文中宋" panose="02010600040101010101" pitchFamily="2" charset="-122"/>
              <a:cs typeface="Times New Roman" panose="02020603050405020304" pitchFamily="18" charset="0"/>
            </a:endParaRPr>
          </a:p>
        </p:txBody>
      </p:sp>
      <p:sp>
        <p:nvSpPr>
          <p:cNvPr id="18" name="文本框 17"/>
          <p:cNvSpPr txBox="1"/>
          <p:nvPr/>
        </p:nvSpPr>
        <p:spPr>
          <a:xfrm>
            <a:off x="1" y="3411751"/>
            <a:ext cx="9144000" cy="646331"/>
          </a:xfrm>
          <a:prstGeom prst="rect">
            <a:avLst/>
          </a:prstGeom>
          <a:noFill/>
        </p:spPr>
        <p:txBody>
          <a:bodyPr wrap="square" rtlCol="0">
            <a:spAutoFit/>
          </a:bodyPr>
          <a:lstStyle/>
          <a:p>
            <a:pPr algn="ctr"/>
            <a:r>
              <a:rPr lang="zh-CN" altLang="en-US" sz="3600" dirty="0">
                <a:solidFill>
                  <a:srgbClr val="143362"/>
                </a:solidFill>
                <a:latin typeface="华文中宋" panose="02010600040101010101" pitchFamily="2" charset="-122"/>
                <a:ea typeface="华文中宋" panose="02010600040101010101" pitchFamily="2" charset="-122"/>
              </a:rPr>
              <a:t>采煤、掘进专业</a:t>
            </a:r>
          </a:p>
        </p:txBody>
      </p:sp>
      <p:sp>
        <p:nvSpPr>
          <p:cNvPr id="19" name="文本框 18"/>
          <p:cNvSpPr txBox="1"/>
          <p:nvPr/>
        </p:nvSpPr>
        <p:spPr>
          <a:xfrm>
            <a:off x="1635101" y="4572716"/>
            <a:ext cx="3254611" cy="830997"/>
          </a:xfrm>
          <a:prstGeom prst="rect">
            <a:avLst/>
          </a:prstGeom>
          <a:noFill/>
        </p:spPr>
        <p:txBody>
          <a:bodyPr wrap="square" rtlCol="0">
            <a:spAutoFit/>
          </a:bodyPr>
          <a:lstStyle/>
          <a:p>
            <a:pPr algn="r"/>
            <a:r>
              <a:rPr lang="zh-CN" altLang="en-US" sz="2400" dirty="0">
                <a:solidFill>
                  <a:srgbClr val="002060"/>
                </a:solidFill>
                <a:latin typeface="黑体" panose="02010609060101010101" pitchFamily="49" charset="-122"/>
                <a:ea typeface="黑体" panose="02010609060101010101" pitchFamily="49" charset="-122"/>
              </a:rPr>
              <a:t>淮北矿业股份有限公司</a:t>
            </a:r>
            <a:endParaRPr lang="en-US" altLang="zh-CN" sz="2400" dirty="0">
              <a:solidFill>
                <a:srgbClr val="002060"/>
              </a:solidFill>
              <a:latin typeface="黑体" panose="02010609060101010101" pitchFamily="49" charset="-122"/>
              <a:ea typeface="黑体" panose="02010609060101010101" pitchFamily="49" charset="-122"/>
            </a:endParaRPr>
          </a:p>
          <a:p>
            <a:pPr algn="r"/>
            <a:r>
              <a:rPr lang="zh-CN" altLang="en-US" sz="2400" dirty="0">
                <a:solidFill>
                  <a:srgbClr val="002060"/>
                </a:solidFill>
                <a:latin typeface="黑体" panose="02010609060101010101" pitchFamily="49" charset="-122"/>
                <a:ea typeface="黑体" panose="02010609060101010101" pitchFamily="49" charset="-122"/>
              </a:rPr>
              <a:t>副总工程师</a:t>
            </a:r>
          </a:p>
        </p:txBody>
      </p:sp>
      <p:sp>
        <p:nvSpPr>
          <p:cNvPr id="21" name="文本框 20"/>
          <p:cNvSpPr txBox="1"/>
          <p:nvPr/>
        </p:nvSpPr>
        <p:spPr>
          <a:xfrm>
            <a:off x="5111276" y="4695826"/>
            <a:ext cx="1429806" cy="584775"/>
          </a:xfrm>
          <a:prstGeom prst="rect">
            <a:avLst/>
          </a:prstGeom>
          <a:noFill/>
        </p:spPr>
        <p:txBody>
          <a:bodyPr wrap="square" rtlCol="0">
            <a:spAutoFit/>
          </a:bodyPr>
          <a:lstStyle/>
          <a:p>
            <a:r>
              <a:rPr lang="zh-CN" altLang="en-US" sz="3200" dirty="0">
                <a:solidFill>
                  <a:srgbClr val="002060"/>
                </a:solidFill>
                <a:latin typeface="黑体" panose="02010609060101010101" pitchFamily="49" charset="-122"/>
                <a:ea typeface="黑体" panose="02010609060101010101" pitchFamily="49" charset="-122"/>
              </a:rPr>
              <a:t>倪建明</a:t>
            </a:r>
          </a:p>
        </p:txBody>
      </p:sp>
      <p:sp>
        <p:nvSpPr>
          <p:cNvPr id="22" name="文本框 21"/>
          <p:cNvSpPr txBox="1"/>
          <p:nvPr/>
        </p:nvSpPr>
        <p:spPr>
          <a:xfrm>
            <a:off x="0" y="5649872"/>
            <a:ext cx="9143999" cy="584775"/>
          </a:xfrm>
          <a:prstGeom prst="rect">
            <a:avLst/>
          </a:prstGeom>
          <a:noFill/>
        </p:spPr>
        <p:txBody>
          <a:bodyPr wrap="square" rtlCol="0">
            <a:spAutoFit/>
          </a:bodyPr>
          <a:lstStyle/>
          <a:p>
            <a:pPr algn="ctr"/>
            <a:r>
              <a:rPr lang="en-US" altLang="zh-CN" sz="3200" dirty="0">
                <a:solidFill>
                  <a:srgbClr val="002060"/>
                </a:solidFill>
                <a:latin typeface="黑体" panose="02010609060101010101" pitchFamily="49" charset="-122"/>
                <a:ea typeface="黑体" panose="02010609060101010101" pitchFamily="49" charset="-122"/>
              </a:rPr>
              <a:t>2020</a:t>
            </a:r>
            <a:r>
              <a:rPr lang="zh-CN" altLang="en-US" sz="3200" dirty="0">
                <a:solidFill>
                  <a:srgbClr val="002060"/>
                </a:solidFill>
                <a:latin typeface="黑体" panose="02010609060101010101" pitchFamily="49" charset="-122"/>
                <a:ea typeface="黑体" panose="02010609060101010101" pitchFamily="49" charset="-122"/>
              </a:rPr>
              <a:t>年</a:t>
            </a:r>
            <a:r>
              <a:rPr lang="en-US" altLang="zh-CN" sz="3200" dirty="0">
                <a:solidFill>
                  <a:srgbClr val="002060"/>
                </a:solidFill>
                <a:latin typeface="黑体" panose="02010609060101010101" pitchFamily="49" charset="-122"/>
                <a:ea typeface="黑体" panose="02010609060101010101" pitchFamily="49" charset="-122"/>
              </a:rPr>
              <a:t>9</a:t>
            </a:r>
            <a:r>
              <a:rPr lang="zh-CN" altLang="en-US" sz="3200" dirty="0">
                <a:solidFill>
                  <a:srgbClr val="002060"/>
                </a:solidFill>
                <a:latin typeface="黑体" panose="02010609060101010101" pitchFamily="49" charset="-122"/>
                <a:ea typeface="黑体" panose="02010609060101010101" pitchFamily="49" charset="-122"/>
              </a:rPr>
              <a:t>月</a:t>
            </a:r>
            <a:r>
              <a:rPr lang="en-US" altLang="zh-CN" sz="3200" dirty="0">
                <a:solidFill>
                  <a:srgbClr val="002060"/>
                </a:solidFill>
                <a:latin typeface="黑体" panose="02010609060101010101" pitchFamily="49" charset="-122"/>
                <a:ea typeface="黑体" panose="02010609060101010101" pitchFamily="49" charset="-122"/>
              </a:rPr>
              <a:t>10</a:t>
            </a:r>
            <a:r>
              <a:rPr lang="zh-CN" altLang="en-US" sz="3200" dirty="0">
                <a:solidFill>
                  <a:srgbClr val="002060"/>
                </a:solidFill>
                <a:latin typeface="黑体" panose="02010609060101010101" pitchFamily="49" charset="-122"/>
                <a:ea typeface="黑体" panose="02010609060101010101" pitchFamily="49" charset="-122"/>
              </a:rPr>
              <a:t>日</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0297" y="250553"/>
            <a:ext cx="2348720"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一、工作要求</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5" name="文本框 24"/>
          <p:cNvSpPr txBox="1"/>
          <p:nvPr/>
        </p:nvSpPr>
        <p:spPr>
          <a:xfrm>
            <a:off x="697230" y="2498725"/>
            <a:ext cx="1753870" cy="368300"/>
          </a:xfrm>
          <a:prstGeom prst="rect">
            <a:avLst/>
          </a:prstGeom>
          <a:noFill/>
          <a:ln w="9525">
            <a:solidFill>
              <a:schemeClr val="accent1"/>
            </a:solidFill>
            <a:prstDash val="dash"/>
          </a:ln>
        </p:spPr>
        <p:txBody>
          <a:bodyPr wrap="square">
            <a:spAutoFit/>
          </a:bodyPr>
          <a:lstStyle/>
          <a:p>
            <a:pPr indent="0" fontAlgn="auto"/>
            <a:r>
              <a:rPr lang="en-US" altLang="zh-CN" b="1" dirty="0">
                <a:latin typeface="黑体" panose="02010609060101010101" pitchFamily="49" charset="-122"/>
                <a:ea typeface="黑体" panose="02010609060101010101" pitchFamily="49" charset="-122"/>
              </a:rPr>
              <a:t>1.</a:t>
            </a:r>
            <a:r>
              <a:rPr lang="zh-CN" altLang="en-US" b="1" dirty="0">
                <a:latin typeface="黑体" panose="02010609060101010101" pitchFamily="49" charset="-122"/>
                <a:ea typeface="黑体" panose="02010609060101010101" pitchFamily="49" charset="-122"/>
              </a:rPr>
              <a:t>基础管理</a:t>
            </a:r>
          </a:p>
        </p:txBody>
      </p:sp>
      <p:sp>
        <p:nvSpPr>
          <p:cNvPr id="26" name="文本框 25"/>
          <p:cNvSpPr txBox="1"/>
          <p:nvPr/>
        </p:nvSpPr>
        <p:spPr>
          <a:xfrm>
            <a:off x="697230" y="2978785"/>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dirty="0">
                <a:latin typeface="黑体" panose="02010609060101010101" pitchFamily="49" charset="-122"/>
                <a:ea typeface="黑体" panose="02010609060101010101" pitchFamily="49" charset="-122"/>
              </a:rPr>
              <a:t>2.</a:t>
            </a:r>
            <a:r>
              <a:rPr lang="zh-CN" altLang="en-US" b="1" dirty="0">
                <a:latin typeface="黑体" panose="02010609060101010101" pitchFamily="49" charset="-122"/>
                <a:ea typeface="黑体" panose="02010609060101010101" pitchFamily="49" charset="-122"/>
              </a:rPr>
              <a:t>质量与安全</a:t>
            </a:r>
          </a:p>
        </p:txBody>
      </p:sp>
      <p:sp>
        <p:nvSpPr>
          <p:cNvPr id="27" name="文本框 26"/>
          <p:cNvSpPr txBox="1"/>
          <p:nvPr/>
        </p:nvSpPr>
        <p:spPr>
          <a:xfrm>
            <a:off x="697230" y="3456940"/>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dirty="0">
                <a:latin typeface="黑体" panose="02010609060101010101" pitchFamily="49" charset="-122"/>
                <a:ea typeface="黑体" panose="02010609060101010101" pitchFamily="49" charset="-122"/>
              </a:rPr>
              <a:t>3.</a:t>
            </a:r>
            <a:r>
              <a:rPr lang="zh-CN" altLang="en-US" b="1" dirty="0">
                <a:latin typeface="黑体" panose="02010609060101010101" pitchFamily="49" charset="-122"/>
                <a:ea typeface="黑体" panose="02010609060101010101" pitchFamily="49" charset="-122"/>
              </a:rPr>
              <a:t>机电设备</a:t>
            </a:r>
          </a:p>
        </p:txBody>
      </p:sp>
      <p:sp>
        <p:nvSpPr>
          <p:cNvPr id="28" name="文本框 27"/>
          <p:cNvSpPr txBox="1"/>
          <p:nvPr/>
        </p:nvSpPr>
        <p:spPr>
          <a:xfrm>
            <a:off x="697230" y="3947795"/>
            <a:ext cx="2548255" cy="36830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dirty="0">
                <a:solidFill>
                  <a:schemeClr val="tx1"/>
                </a:solidFill>
                <a:latin typeface="黑体" panose="02010609060101010101" pitchFamily="49" charset="-122"/>
                <a:ea typeface="黑体" panose="02010609060101010101" pitchFamily="49" charset="-122"/>
              </a:rPr>
              <a:t>4.</a:t>
            </a:r>
            <a:r>
              <a:rPr lang="zh-CN" altLang="en-US" b="1" dirty="0">
                <a:solidFill>
                  <a:schemeClr val="tx1"/>
                </a:solidFill>
                <a:latin typeface="黑体" panose="02010609060101010101" pitchFamily="49" charset="-122"/>
                <a:ea typeface="黑体" panose="02010609060101010101" pitchFamily="49" charset="-122"/>
              </a:rPr>
              <a:t>职工素质及岗位规范</a:t>
            </a:r>
          </a:p>
        </p:txBody>
      </p:sp>
      <p:sp>
        <p:nvSpPr>
          <p:cNvPr id="29" name="文本框 28"/>
          <p:cNvSpPr txBox="1"/>
          <p:nvPr/>
        </p:nvSpPr>
        <p:spPr>
          <a:xfrm>
            <a:off x="688975" y="4443730"/>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5.文明生产</a:t>
            </a:r>
          </a:p>
        </p:txBody>
      </p:sp>
      <p:sp>
        <p:nvSpPr>
          <p:cNvPr id="30" name="文本框 29"/>
          <p:cNvSpPr txBox="1"/>
          <p:nvPr/>
        </p:nvSpPr>
        <p:spPr>
          <a:xfrm>
            <a:off x="697230" y="4953635"/>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6.发展提升</a:t>
            </a:r>
          </a:p>
        </p:txBody>
      </p:sp>
      <p:grpSp>
        <p:nvGrpSpPr>
          <p:cNvPr id="31" name="组合 30"/>
          <p:cNvGrpSpPr/>
          <p:nvPr/>
        </p:nvGrpSpPr>
        <p:grpSpPr>
          <a:xfrm>
            <a:off x="3245485" y="3347085"/>
            <a:ext cx="221615" cy="1747520"/>
            <a:chOff x="5111" y="5271"/>
            <a:chExt cx="349" cy="2752"/>
          </a:xfrm>
        </p:grpSpPr>
        <p:cxnSp>
          <p:nvCxnSpPr>
            <p:cNvPr id="32" name="直接连接符 31"/>
            <p:cNvCxnSpPr/>
            <p:nvPr/>
          </p:nvCxnSpPr>
          <p:spPr>
            <a:xfrm>
              <a:off x="5452" y="5271"/>
              <a:ext cx="9" cy="2752"/>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111" y="6504"/>
              <a:ext cx="3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4" name="组合 33"/>
          <p:cNvGrpSpPr/>
          <p:nvPr/>
        </p:nvGrpSpPr>
        <p:grpSpPr>
          <a:xfrm>
            <a:off x="3462020" y="3159760"/>
            <a:ext cx="5131435" cy="369570"/>
            <a:chOff x="5452" y="2909"/>
            <a:chExt cx="8081" cy="582"/>
          </a:xfrm>
        </p:grpSpPr>
        <p:cxnSp>
          <p:nvCxnSpPr>
            <p:cNvPr id="35" name="直接连接符 34"/>
            <p:cNvCxnSpPr/>
            <p:nvPr/>
          </p:nvCxnSpPr>
          <p:spPr>
            <a:xfrm>
              <a:off x="5452" y="3204"/>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文本框 35"/>
            <p:cNvSpPr txBox="1"/>
            <p:nvPr/>
          </p:nvSpPr>
          <p:spPr>
            <a:xfrm>
              <a:off x="6193" y="2909"/>
              <a:ext cx="7340" cy="582"/>
            </a:xfrm>
            <a:prstGeom prst="rect">
              <a:avLst/>
            </a:prstGeom>
            <a:noFill/>
            <a:ln>
              <a:solidFill>
                <a:schemeClr val="accent1"/>
              </a:solidFill>
            </a:ln>
          </p:spPr>
          <p:txBody>
            <a:bodyPr wrap="square" rtlCol="0">
              <a:spAutoFit/>
            </a:bodyPr>
            <a:lstStyle/>
            <a:p>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 </a:t>
              </a:r>
              <a:r>
                <a:rPr lang="zh-CN" altLang="zh-CN" dirty="0">
                  <a:solidFill>
                    <a:srgbClr val="C00000"/>
                  </a:solidFill>
                  <a:latin typeface="微软雅黑" panose="020B0503020204020204" pitchFamily="34" charset="-122"/>
                  <a:ea typeface="微软雅黑" panose="020B0503020204020204" pitchFamily="34" charset="-122"/>
                </a:rPr>
                <a:t>严格执行</a:t>
              </a:r>
              <a:r>
                <a:rPr lang="zh-CN" altLang="zh-CN" dirty="0">
                  <a:latin typeface="微软雅黑" panose="020B0503020204020204" pitchFamily="34" charset="-122"/>
                  <a:ea typeface="微软雅黑" panose="020B0503020204020204" pitchFamily="34" charset="-122"/>
                </a:rPr>
                <a:t>本岗位安全生产责任制；</a:t>
              </a:r>
            </a:p>
          </p:txBody>
        </p:sp>
      </p:grpSp>
      <p:grpSp>
        <p:nvGrpSpPr>
          <p:cNvPr id="37" name="组合 36"/>
          <p:cNvGrpSpPr/>
          <p:nvPr/>
        </p:nvGrpSpPr>
        <p:grpSpPr>
          <a:xfrm>
            <a:off x="3462020" y="3685449"/>
            <a:ext cx="5131435" cy="923290"/>
            <a:chOff x="5452" y="3724"/>
            <a:chExt cx="8081" cy="1454"/>
          </a:xfrm>
        </p:grpSpPr>
        <p:sp>
          <p:nvSpPr>
            <p:cNvPr id="38" name="文本框 37"/>
            <p:cNvSpPr txBox="1"/>
            <p:nvPr/>
          </p:nvSpPr>
          <p:spPr>
            <a:xfrm>
              <a:off x="6193" y="3724"/>
              <a:ext cx="7340" cy="1454"/>
            </a:xfrm>
            <a:prstGeom prst="rect">
              <a:avLst/>
            </a:prstGeom>
            <a:noFill/>
            <a:ln>
              <a:solidFill>
                <a:schemeClr val="accent1"/>
              </a:solidFill>
            </a:ln>
          </p:spPr>
          <p:txBody>
            <a:bodyPr wrap="square" rtlCol="0">
              <a:spAutoFit/>
            </a:bodyPr>
            <a:lstStyle/>
            <a:p>
              <a:pPr algn="just"/>
              <a:r>
                <a:rPr lang="en-US" altLang="zh-CN" dirty="0">
                  <a:latin typeface="微软雅黑" panose="020B0503020204020204" pitchFamily="34" charset="-122"/>
                  <a:ea typeface="微软雅黑" panose="020B0503020204020204" pitchFamily="34" charset="-122"/>
                </a:rPr>
                <a:t>2.</a:t>
              </a:r>
              <a:r>
                <a:rPr lang="zh-CN" altLang="zh-CN" dirty="0">
                  <a:latin typeface="微软雅黑" panose="020B0503020204020204" pitchFamily="34" charset="-122"/>
                  <a:ea typeface="微软雅黑" panose="020B0503020204020204" pitchFamily="34" charset="-122"/>
                </a:rPr>
                <a:t> 管理人员、技术人员掌握相关的岗位职责、管理制度、技术措施，作业人员掌握本岗位相应的操作规程、安全措施；</a:t>
              </a:r>
            </a:p>
          </p:txBody>
        </p:sp>
        <p:cxnSp>
          <p:nvCxnSpPr>
            <p:cNvPr id="39" name="直接连接符 38"/>
            <p:cNvCxnSpPr/>
            <p:nvPr/>
          </p:nvCxnSpPr>
          <p:spPr>
            <a:xfrm>
              <a:off x="5452" y="4430"/>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0" name="组合 39"/>
          <p:cNvGrpSpPr/>
          <p:nvPr/>
        </p:nvGrpSpPr>
        <p:grpSpPr>
          <a:xfrm>
            <a:off x="3471852" y="4744821"/>
            <a:ext cx="5133340" cy="646430"/>
            <a:chOff x="5452" y="5418"/>
            <a:chExt cx="8084" cy="1018"/>
          </a:xfrm>
        </p:grpSpPr>
        <p:sp>
          <p:nvSpPr>
            <p:cNvPr id="41" name="文本框 40"/>
            <p:cNvSpPr txBox="1"/>
            <p:nvPr/>
          </p:nvSpPr>
          <p:spPr>
            <a:xfrm>
              <a:off x="6196" y="5418"/>
              <a:ext cx="7340" cy="1018"/>
            </a:xfrm>
            <a:prstGeom prst="rect">
              <a:avLst/>
            </a:prstGeom>
            <a:noFill/>
            <a:ln>
              <a:solidFill>
                <a:schemeClr val="accent1"/>
              </a:solidFill>
            </a:ln>
          </p:spPr>
          <p:txBody>
            <a:bodyPr wrap="square" rtlCol="0">
              <a:spAutoFit/>
            </a:bodyPr>
            <a:lstStyle/>
            <a:p>
              <a:pPr algn="just"/>
              <a:r>
                <a:rPr lang="en-US" altLang="zh-CN" dirty="0">
                  <a:latin typeface="微软雅黑" panose="020B0503020204020204" pitchFamily="34" charset="-122"/>
                  <a:ea typeface="微软雅黑" panose="020B0503020204020204" pitchFamily="34" charset="-122"/>
                </a:rPr>
                <a:t>3.</a:t>
              </a:r>
              <a:r>
                <a:rPr lang="zh-CN" altLang="zh-CN" dirty="0">
                  <a:latin typeface="微软雅黑" panose="020B0503020204020204" pitchFamily="34" charset="-122"/>
                  <a:ea typeface="微软雅黑" panose="020B0503020204020204" pitchFamily="34" charset="-122"/>
                </a:rPr>
                <a:t> 现场作业人员操作规范，</a:t>
              </a:r>
              <a:r>
                <a:rPr lang="zh-CN" altLang="zh-CN" dirty="0">
                  <a:solidFill>
                    <a:srgbClr val="C00000"/>
                  </a:solidFill>
                  <a:latin typeface="微软雅黑" panose="020B0503020204020204" pitchFamily="34" charset="-122"/>
                  <a:ea typeface="微软雅黑" panose="020B0503020204020204" pitchFamily="34" charset="-122"/>
                </a:rPr>
                <a:t>无“三违”行为</a:t>
              </a:r>
              <a:r>
                <a:rPr lang="zh-CN" altLang="zh-CN" dirty="0">
                  <a:latin typeface="微软雅黑" panose="020B0503020204020204" pitchFamily="34" charset="-122"/>
                  <a:ea typeface="微软雅黑" panose="020B0503020204020204" pitchFamily="34" charset="-122"/>
                </a:rPr>
                <a:t>，作业前进行</a:t>
              </a:r>
              <a:r>
                <a:rPr lang="zh-CN" altLang="zh-CN" dirty="0">
                  <a:solidFill>
                    <a:srgbClr val="C00000"/>
                  </a:solidFill>
                  <a:latin typeface="微软雅黑" panose="020B0503020204020204" pitchFamily="34" charset="-122"/>
                  <a:ea typeface="微软雅黑" panose="020B0503020204020204" pitchFamily="34" charset="-122"/>
                </a:rPr>
                <a:t>岗位安全风险辨识</a:t>
              </a:r>
              <a:r>
                <a:rPr lang="zh-CN" altLang="zh-CN" dirty="0">
                  <a:latin typeface="微软雅黑" panose="020B0503020204020204" pitchFamily="34" charset="-122"/>
                  <a:ea typeface="微软雅黑" panose="020B0503020204020204" pitchFamily="34" charset="-122"/>
                </a:rPr>
                <a:t>及安全确认。</a:t>
              </a:r>
            </a:p>
          </p:txBody>
        </p:sp>
        <p:cxnSp>
          <p:nvCxnSpPr>
            <p:cNvPr id="42" name="直接连接符 41"/>
            <p:cNvCxnSpPr/>
            <p:nvPr/>
          </p:nvCxnSpPr>
          <p:spPr>
            <a:xfrm>
              <a:off x="5452" y="5956"/>
              <a:ext cx="74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43" name="文本框 42"/>
          <p:cNvSpPr txBox="1"/>
          <p:nvPr/>
        </p:nvSpPr>
        <p:spPr>
          <a:xfrm>
            <a:off x="697230" y="3946522"/>
            <a:ext cx="2548255" cy="36830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dirty="0">
                <a:solidFill>
                  <a:srgbClr val="C00000"/>
                </a:solidFill>
                <a:latin typeface="黑体" panose="02010609060101010101" pitchFamily="49" charset="-122"/>
                <a:ea typeface="黑体" panose="02010609060101010101" pitchFamily="49" charset="-122"/>
              </a:rPr>
              <a:t>4.</a:t>
            </a:r>
            <a:r>
              <a:rPr lang="zh-CN" altLang="en-US" b="1" dirty="0">
                <a:solidFill>
                  <a:srgbClr val="C00000"/>
                </a:solidFill>
                <a:latin typeface="黑体" panose="02010609060101010101" pitchFamily="49" charset="-122"/>
                <a:ea typeface="黑体" panose="02010609060101010101" pitchFamily="49" charset="-122"/>
              </a:rPr>
              <a:t>职工素质及岗位规范</a:t>
            </a:r>
          </a:p>
        </p:txBody>
      </p:sp>
      <p:sp>
        <p:nvSpPr>
          <p:cNvPr id="44" name="文本框 43"/>
          <p:cNvSpPr txBox="1"/>
          <p:nvPr/>
        </p:nvSpPr>
        <p:spPr>
          <a:xfrm>
            <a:off x="688975" y="4443726"/>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dirty="0">
                <a:solidFill>
                  <a:srgbClr val="C00000"/>
                </a:solidFill>
                <a:latin typeface="黑体" panose="02010609060101010101" pitchFamily="49" charset="-122"/>
                <a:ea typeface="黑体" panose="02010609060101010101" pitchFamily="49" charset="-122"/>
              </a:rPr>
              <a:t>5.</a:t>
            </a:r>
            <a:r>
              <a:rPr lang="zh-CN" altLang="en-US" b="1" dirty="0">
                <a:solidFill>
                  <a:srgbClr val="C00000"/>
                </a:solidFill>
                <a:latin typeface="黑体" panose="02010609060101010101" pitchFamily="49" charset="-122"/>
                <a:ea typeface="黑体" panose="02010609060101010101" pitchFamily="49" charset="-122"/>
              </a:rPr>
              <a:t>文明生产</a:t>
            </a:r>
          </a:p>
        </p:txBody>
      </p:sp>
      <p:grpSp>
        <p:nvGrpSpPr>
          <p:cNvPr id="45" name="组合 44"/>
          <p:cNvGrpSpPr/>
          <p:nvPr/>
        </p:nvGrpSpPr>
        <p:grpSpPr>
          <a:xfrm>
            <a:off x="3456477" y="4002405"/>
            <a:ext cx="5131435" cy="369570"/>
            <a:chOff x="5452" y="6303"/>
            <a:chExt cx="8081" cy="582"/>
          </a:xfrm>
        </p:grpSpPr>
        <p:cxnSp>
          <p:nvCxnSpPr>
            <p:cNvPr id="46" name="直接连接符 45"/>
            <p:cNvCxnSpPr/>
            <p:nvPr/>
          </p:nvCxnSpPr>
          <p:spPr>
            <a:xfrm>
              <a:off x="5452" y="6584"/>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46"/>
            <p:cNvSpPr txBox="1"/>
            <p:nvPr/>
          </p:nvSpPr>
          <p:spPr>
            <a:xfrm>
              <a:off x="6193" y="6303"/>
              <a:ext cx="7340" cy="582"/>
            </a:xfrm>
            <a:prstGeom prst="rect">
              <a:avLst/>
            </a:prstGeom>
            <a:noFill/>
            <a:ln>
              <a:solidFill>
                <a:schemeClr val="accent1"/>
              </a:solidFill>
            </a:ln>
          </p:spPr>
          <p:txBody>
            <a:bodyPr wrap="square" rtlCol="0">
              <a:spAutoFit/>
            </a:bodyPr>
            <a:lstStyle/>
            <a:p>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 </a:t>
              </a:r>
              <a:r>
                <a:rPr lang="zh-CN" altLang="zh-CN" dirty="0">
                  <a:latin typeface="微软雅黑" panose="020B0503020204020204" pitchFamily="34" charset="-122"/>
                  <a:ea typeface="微软雅黑" panose="020B0503020204020204" pitchFamily="34" charset="-122"/>
                </a:rPr>
                <a:t>作业场所卫生整洁，照明符合规定；</a:t>
              </a:r>
            </a:p>
          </p:txBody>
        </p:sp>
      </p:grpSp>
      <p:grpSp>
        <p:nvGrpSpPr>
          <p:cNvPr id="48" name="组合 47"/>
          <p:cNvGrpSpPr/>
          <p:nvPr/>
        </p:nvGrpSpPr>
        <p:grpSpPr>
          <a:xfrm>
            <a:off x="2451100" y="4180840"/>
            <a:ext cx="1010920" cy="782320"/>
            <a:chOff x="3860" y="6584"/>
            <a:chExt cx="1592" cy="1232"/>
          </a:xfrm>
        </p:grpSpPr>
        <p:cxnSp>
          <p:nvCxnSpPr>
            <p:cNvPr id="49" name="直接连接符 48"/>
            <p:cNvCxnSpPr/>
            <p:nvPr/>
          </p:nvCxnSpPr>
          <p:spPr>
            <a:xfrm flipH="1">
              <a:off x="5448" y="6584"/>
              <a:ext cx="4" cy="1233"/>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3860" y="7273"/>
              <a:ext cx="1592"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1" name="组合 50"/>
          <p:cNvGrpSpPr/>
          <p:nvPr/>
        </p:nvGrpSpPr>
        <p:grpSpPr>
          <a:xfrm>
            <a:off x="3457122" y="4511040"/>
            <a:ext cx="5131435" cy="646430"/>
            <a:chOff x="5452" y="7104"/>
            <a:chExt cx="8081" cy="1018"/>
          </a:xfrm>
        </p:grpSpPr>
        <p:sp>
          <p:nvSpPr>
            <p:cNvPr id="52" name="文本框 51"/>
            <p:cNvSpPr txBox="1"/>
            <p:nvPr/>
          </p:nvSpPr>
          <p:spPr>
            <a:xfrm>
              <a:off x="6193" y="7104"/>
              <a:ext cx="7340" cy="1018"/>
            </a:xfrm>
            <a:prstGeom prst="rect">
              <a:avLst/>
            </a:prstGeom>
            <a:noFill/>
            <a:ln>
              <a:solidFill>
                <a:schemeClr val="accent1"/>
              </a:solidFill>
            </a:ln>
          </p:spPr>
          <p:txBody>
            <a:bodyPr wrap="square" rtlCol="0">
              <a:spAutoFit/>
            </a:bodyPr>
            <a:lstStyle/>
            <a:p>
              <a:pPr algn="just"/>
              <a:r>
                <a:rPr lang="en-US" altLang="zh-CN" dirty="0">
                  <a:latin typeface="微软雅黑" panose="020B0503020204020204" pitchFamily="34" charset="-122"/>
                  <a:ea typeface="微软雅黑" panose="020B0503020204020204" pitchFamily="34" charset="-122"/>
                </a:rPr>
                <a:t>2.</a:t>
              </a:r>
              <a:r>
                <a:rPr lang="zh-CN" altLang="zh-CN" dirty="0">
                  <a:latin typeface="微软雅黑" panose="020B0503020204020204" pitchFamily="34" charset="-122"/>
                  <a:ea typeface="微软雅黑" panose="020B0503020204020204" pitchFamily="34" charset="-122"/>
                </a:rPr>
                <a:t> 工具、材料等摆放整齐，管线吊挂规范，图牌板内容齐全、准确、清晰。</a:t>
              </a:r>
            </a:p>
          </p:txBody>
        </p:sp>
        <p:cxnSp>
          <p:nvCxnSpPr>
            <p:cNvPr id="53" name="直接连接符 52"/>
            <p:cNvCxnSpPr/>
            <p:nvPr/>
          </p:nvCxnSpPr>
          <p:spPr>
            <a:xfrm>
              <a:off x="5452" y="7810"/>
              <a:ext cx="74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文本框 53"/>
          <p:cNvSpPr txBox="1"/>
          <p:nvPr/>
        </p:nvSpPr>
        <p:spPr>
          <a:xfrm>
            <a:off x="697230" y="4953637"/>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dirty="0">
                <a:solidFill>
                  <a:srgbClr val="C00000"/>
                </a:solidFill>
                <a:latin typeface="黑体" panose="02010609060101010101" pitchFamily="49" charset="-122"/>
                <a:ea typeface="黑体" panose="02010609060101010101" pitchFamily="49" charset="-122"/>
              </a:rPr>
              <a:t>6.</a:t>
            </a:r>
            <a:r>
              <a:rPr lang="zh-CN" altLang="en-US" b="1" dirty="0">
                <a:solidFill>
                  <a:srgbClr val="C00000"/>
                </a:solidFill>
                <a:latin typeface="黑体" panose="02010609060101010101" pitchFamily="49" charset="-122"/>
                <a:ea typeface="黑体" panose="02010609060101010101" pitchFamily="49" charset="-122"/>
              </a:rPr>
              <a:t>发展提升</a:t>
            </a:r>
          </a:p>
        </p:txBody>
      </p:sp>
      <p:grpSp>
        <p:nvGrpSpPr>
          <p:cNvPr id="55" name="组合 54"/>
          <p:cNvGrpSpPr/>
          <p:nvPr/>
        </p:nvGrpSpPr>
        <p:grpSpPr>
          <a:xfrm>
            <a:off x="2451100" y="4960502"/>
            <a:ext cx="6142355" cy="369570"/>
            <a:chOff x="3860" y="7824"/>
            <a:chExt cx="9673" cy="582"/>
          </a:xfrm>
        </p:grpSpPr>
        <p:cxnSp>
          <p:nvCxnSpPr>
            <p:cNvPr id="56" name="直接连接符 55"/>
            <p:cNvCxnSpPr/>
            <p:nvPr/>
          </p:nvCxnSpPr>
          <p:spPr>
            <a:xfrm>
              <a:off x="5452" y="8105"/>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78" name="文本框 77"/>
            <p:cNvSpPr txBox="1"/>
            <p:nvPr/>
          </p:nvSpPr>
          <p:spPr>
            <a:xfrm>
              <a:off x="6193" y="7824"/>
              <a:ext cx="7340" cy="582"/>
            </a:xfrm>
            <a:prstGeom prst="rect">
              <a:avLst/>
            </a:prstGeom>
            <a:noFill/>
            <a:ln>
              <a:solidFill>
                <a:schemeClr val="accent1"/>
              </a:solidFill>
            </a:ln>
          </p:spPr>
          <p:txBody>
            <a:bodyPr wrap="square" rtlCol="0">
              <a:spAutoFit/>
            </a:bodyPr>
            <a:lstStyle/>
            <a:p>
              <a:r>
                <a:rPr lang="en-US" altLang="zh-CN" dirty="0">
                  <a:solidFill>
                    <a:srgbClr val="C00000"/>
                  </a:solidFill>
                  <a:latin typeface="微软雅黑" panose="020B0503020204020204" pitchFamily="34" charset="-122"/>
                  <a:ea typeface="微软雅黑" panose="020B0503020204020204" pitchFamily="34" charset="-122"/>
                </a:rPr>
                <a:t>1.</a:t>
              </a:r>
              <a:r>
                <a:rPr lang="zh-CN" altLang="zh-CN" dirty="0">
                  <a:solidFill>
                    <a:srgbClr val="C00000"/>
                  </a:solidFill>
                  <a:latin typeface="微软雅黑" panose="020B0503020204020204" pitchFamily="34" charset="-122"/>
                  <a:ea typeface="微软雅黑" panose="020B0503020204020204" pitchFamily="34" charset="-122"/>
                </a:rPr>
                <a:t>推进智能化建设，保障安全生产。</a:t>
              </a:r>
            </a:p>
          </p:txBody>
        </p:sp>
        <p:cxnSp>
          <p:nvCxnSpPr>
            <p:cNvPr id="79" name="直接连接符 78"/>
            <p:cNvCxnSpPr/>
            <p:nvPr/>
          </p:nvCxnSpPr>
          <p:spPr>
            <a:xfrm>
              <a:off x="3860" y="8098"/>
              <a:ext cx="1592"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组合 5"/>
          <p:cNvGrpSpPr/>
          <p:nvPr/>
        </p:nvGrpSpPr>
        <p:grpSpPr>
          <a:xfrm>
            <a:off x="3932555" y="5783580"/>
            <a:ext cx="4163060" cy="722630"/>
            <a:chOff x="6193" y="9108"/>
            <a:chExt cx="6556" cy="1138"/>
          </a:xfrm>
        </p:grpSpPr>
        <p:sp>
          <p:nvSpPr>
            <p:cNvPr id="2" name="对话气泡: 圆角矩形 1"/>
            <p:cNvSpPr/>
            <p:nvPr/>
          </p:nvSpPr>
          <p:spPr>
            <a:xfrm>
              <a:off x="6193" y="9108"/>
              <a:ext cx="6556" cy="1139"/>
            </a:xfrm>
            <a:prstGeom prst="wedgeRoundRectCallout">
              <a:avLst>
                <a:gd name="adj1" fmla="val -11622"/>
                <a:gd name="adj2" fmla="val -11409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文本框 2"/>
            <p:cNvSpPr txBox="1"/>
            <p:nvPr/>
          </p:nvSpPr>
          <p:spPr>
            <a:xfrm>
              <a:off x="6329" y="9181"/>
              <a:ext cx="6324" cy="1016"/>
            </a:xfrm>
            <a:prstGeom prst="rect">
              <a:avLst/>
            </a:prstGeom>
            <a:solidFill>
              <a:schemeClr val="bg1"/>
            </a:solidFill>
          </p:spPr>
          <p:txBody>
            <a:bodyPr wrap="square" rtlCol="0">
              <a:spAutoFit/>
            </a:bodyPr>
            <a:lstStyle/>
            <a:p>
              <a:r>
                <a:rPr lang="zh-CN" altLang="en-US"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合并：原</a:t>
              </a:r>
              <a:r>
                <a:rPr lang="zh-CN" altLang="zh-CN"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4</a:t>
              </a:r>
              <a:r>
                <a:rPr lang="zh-CN" altLang="zh-CN"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）作业前进行安全确认。</a:t>
              </a:r>
            </a:p>
            <a:p>
              <a:r>
                <a:rPr lang="zh-CN" altLang="en-US"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增加：岗位安全风险辨识</a:t>
              </a:r>
            </a:p>
          </p:txBody>
        </p:sp>
      </p:grpSp>
      <p:grpSp>
        <p:nvGrpSpPr>
          <p:cNvPr id="57" name="组合 56"/>
          <p:cNvGrpSpPr/>
          <p:nvPr/>
        </p:nvGrpSpPr>
        <p:grpSpPr>
          <a:xfrm>
            <a:off x="2992119" y="2335815"/>
            <a:ext cx="1410335" cy="456715"/>
            <a:chOff x="6193" y="9108"/>
            <a:chExt cx="6556" cy="1139"/>
          </a:xfrm>
        </p:grpSpPr>
        <p:sp>
          <p:nvSpPr>
            <p:cNvPr id="58" name="对话气泡: 圆角矩形 57"/>
            <p:cNvSpPr/>
            <p:nvPr/>
          </p:nvSpPr>
          <p:spPr>
            <a:xfrm>
              <a:off x="6193" y="9108"/>
              <a:ext cx="6556" cy="1139"/>
            </a:xfrm>
            <a:prstGeom prst="wedgeRoundRectCallout">
              <a:avLst>
                <a:gd name="adj1" fmla="val 37680"/>
                <a:gd name="adj2" fmla="val 15077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9" name="文本框 58"/>
            <p:cNvSpPr txBox="1"/>
            <p:nvPr/>
          </p:nvSpPr>
          <p:spPr>
            <a:xfrm>
              <a:off x="6329" y="9181"/>
              <a:ext cx="6324" cy="921"/>
            </a:xfrm>
            <a:prstGeom prst="rect">
              <a:avLst/>
            </a:prstGeom>
            <a:solidFill>
              <a:schemeClr val="bg1"/>
            </a:solidFill>
          </p:spPr>
          <p:txBody>
            <a:bodyPr wrap="square" rtlCol="0">
              <a:spAutoFit/>
            </a:bodyPr>
            <a:lstStyle/>
            <a:p>
              <a:r>
                <a:rPr lang="zh-CN" altLang="zh-CN" dirty="0">
                  <a:solidFill>
                    <a:schemeClr val="accent1">
                      <a:lumMod val="50000"/>
                    </a:schemeClr>
                  </a:solidFill>
                  <a:latin typeface="微软雅黑" panose="020B0503020204020204" pitchFamily="34" charset="-122"/>
                  <a:ea typeface="微软雅黑" panose="020B0503020204020204" pitchFamily="34" charset="-122"/>
                </a:rPr>
                <a:t>建立并执行</a:t>
              </a:r>
              <a:endParaRPr lang="zh-CN" altLang="zh-CN" dirty="0">
                <a:solidFill>
                  <a:schemeClr val="accent1">
                    <a:lumMod val="5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grpSp>
      <p:grpSp>
        <p:nvGrpSpPr>
          <p:cNvPr id="7" name="组合 6"/>
          <p:cNvGrpSpPr/>
          <p:nvPr/>
        </p:nvGrpSpPr>
        <p:grpSpPr>
          <a:xfrm>
            <a:off x="2544587" y="1902118"/>
            <a:ext cx="4660900" cy="1020388"/>
            <a:chOff x="3932555" y="1902118"/>
            <a:chExt cx="4660900" cy="1020388"/>
          </a:xfrm>
        </p:grpSpPr>
        <p:sp>
          <p:nvSpPr>
            <p:cNvPr id="61" name="对话气泡: 圆角矩形 60"/>
            <p:cNvSpPr/>
            <p:nvPr/>
          </p:nvSpPr>
          <p:spPr>
            <a:xfrm>
              <a:off x="3932555" y="1902118"/>
              <a:ext cx="4660900" cy="1020388"/>
            </a:xfrm>
            <a:prstGeom prst="wedgeRoundRectCallout">
              <a:avLst>
                <a:gd name="adj1" fmla="val -14365"/>
                <a:gd name="adj2" fmla="val 13451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2" name="文本框 61"/>
            <p:cNvSpPr txBox="1"/>
            <p:nvPr/>
          </p:nvSpPr>
          <p:spPr>
            <a:xfrm>
              <a:off x="4018915" y="1972005"/>
              <a:ext cx="4495820" cy="923330"/>
            </a:xfrm>
            <a:prstGeom prst="rect">
              <a:avLst/>
            </a:prstGeom>
            <a:solidFill>
              <a:schemeClr val="bg1"/>
            </a:solidFill>
          </p:spPr>
          <p:txBody>
            <a:bodyPr wrap="square" rtlCol="0">
              <a:spAutoFit/>
            </a:bodyPr>
            <a:lstStyle/>
            <a:p>
              <a:r>
                <a:rPr lang="zh-CN" altLang="zh-CN" dirty="0">
                  <a:solidFill>
                    <a:schemeClr val="accent1">
                      <a:lumMod val="50000"/>
                    </a:schemeClr>
                  </a:solidFill>
                  <a:latin typeface="微软雅黑" panose="020B0503020204020204" pitchFamily="34" charset="-122"/>
                  <a:ea typeface="微软雅黑" panose="020B0503020204020204" pitchFamily="34" charset="-122"/>
                </a:rPr>
                <a:t>管理人员、技术人员掌握采煤工作面作业规程，作业人员熟知本岗位操作规程、作业规程及安全技术措施相关内容；</a:t>
              </a:r>
              <a:endParaRPr lang="zh-CN" altLang="zh-CN" dirty="0">
                <a:solidFill>
                  <a:schemeClr val="accent1">
                    <a:lumMod val="5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57"/>
                                        </p:tgtEl>
                                        <p:attrNameLst>
                                          <p:attrName>style.visibility</p:attrName>
                                        </p:attrNameLst>
                                      </p:cBhvr>
                                      <p:to>
                                        <p:strVal val="hidden"/>
                                      </p:to>
                                    </p:set>
                                  </p:childTnLst>
                                </p:cTn>
                              </p:par>
                              <p:par>
                                <p:cTn id="11" presetID="22" presetClass="entr" presetSubtype="8" fill="hold" nodeType="with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wipe(left)">
                                      <p:cBhvr>
                                        <p:cTn id="13" dur="500"/>
                                        <p:tgtEl>
                                          <p:spTgt spid="37"/>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7"/>
                                        </p:tgtEl>
                                        <p:attrNameLst>
                                          <p:attrName>style.visibility</p:attrName>
                                        </p:attrNameLst>
                                      </p:cBhvr>
                                      <p:to>
                                        <p:strVal val="hidden"/>
                                      </p:to>
                                    </p:set>
                                  </p:childTnLst>
                                </p:cTn>
                              </p:par>
                              <p:par>
                                <p:cTn id="22" presetID="22" presetClass="entr" presetSubtype="8" fill="hold" nodeType="withEffect">
                                  <p:stCondLst>
                                    <p:cond delay="700"/>
                                  </p:stCondLst>
                                  <p:childTnLst>
                                    <p:set>
                                      <p:cBhvr>
                                        <p:cTn id="23" dur="1" fill="hold">
                                          <p:stCondLst>
                                            <p:cond delay="0"/>
                                          </p:stCondLst>
                                        </p:cTn>
                                        <p:tgtEl>
                                          <p:spTgt spid="40"/>
                                        </p:tgtEl>
                                        <p:attrNameLst>
                                          <p:attrName>style.visibility</p:attrName>
                                        </p:attrNameLst>
                                      </p:cBhvr>
                                      <p:to>
                                        <p:strVal val="visible"/>
                                      </p:to>
                                    </p:set>
                                    <p:animEffect transition="in" filter="wipe(left)">
                                      <p:cBhvr>
                                        <p:cTn id="24" dur="500"/>
                                        <p:tgtEl>
                                          <p:spTgt spid="4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6"/>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31"/>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34"/>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37"/>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40"/>
                                        </p:tgtEl>
                                        <p:attrNameLst>
                                          <p:attrName>style.visibility</p:attrName>
                                        </p:attrNameLst>
                                      </p:cBhvr>
                                      <p:to>
                                        <p:strVal val="hidden"/>
                                      </p:to>
                                    </p:set>
                                  </p:childTnLst>
                                </p:cTn>
                              </p:par>
                              <p:par>
                                <p:cTn id="41" presetID="1" presetClass="exit" presetSubtype="0" fill="hold" grpId="0" nodeType="withEffect">
                                  <p:stCondLst>
                                    <p:cond delay="0"/>
                                  </p:stCondLst>
                                  <p:childTnLst>
                                    <p:set>
                                      <p:cBhvr>
                                        <p:cTn id="42" dur="1" fill="hold">
                                          <p:stCondLst>
                                            <p:cond delay="0"/>
                                          </p:stCondLst>
                                        </p:cTn>
                                        <p:tgtEl>
                                          <p:spTgt spid="43"/>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par>
                                <p:cTn id="45" presetID="1" presetClass="exit" presetSubtype="0" fill="hold" grpId="0" nodeType="withEffect">
                                  <p:stCondLst>
                                    <p:cond delay="0"/>
                                  </p:stCondLst>
                                  <p:childTnLst>
                                    <p:set>
                                      <p:cBhvr>
                                        <p:cTn id="46" dur="1" fill="hold">
                                          <p:stCondLst>
                                            <p:cond delay="0"/>
                                          </p:stCondLst>
                                        </p:cTn>
                                        <p:tgtEl>
                                          <p:spTgt spid="29"/>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4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5"/>
                                        </p:tgtEl>
                                        <p:attrNameLst>
                                          <p:attrName>style.visibility</p:attrName>
                                        </p:attrNameLst>
                                      </p:cBhvr>
                                      <p:to>
                                        <p:strVal val="visible"/>
                                      </p:to>
                                    </p:set>
                                  </p:childTnLst>
                                </p:cTn>
                              </p:par>
                              <p:par>
                                <p:cTn id="53" presetID="22" presetClass="entr" presetSubtype="8" fill="hold" nodeType="withEffect">
                                  <p:stCondLst>
                                    <p:cond delay="600"/>
                                  </p:stCondLst>
                                  <p:childTnLst>
                                    <p:set>
                                      <p:cBhvr>
                                        <p:cTn id="54" dur="1" fill="hold">
                                          <p:stCondLst>
                                            <p:cond delay="0"/>
                                          </p:stCondLst>
                                        </p:cTn>
                                        <p:tgtEl>
                                          <p:spTgt spid="51"/>
                                        </p:tgtEl>
                                        <p:attrNameLst>
                                          <p:attrName>style.visibility</p:attrName>
                                        </p:attrNameLst>
                                      </p:cBhvr>
                                      <p:to>
                                        <p:strVal val="visible"/>
                                      </p:to>
                                    </p:set>
                                    <p:animEffect transition="in" filter="wipe(left)">
                                      <p:cBhvr>
                                        <p:cTn id="55" dur="500"/>
                                        <p:tgtEl>
                                          <p:spTgt spid="51"/>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xit" presetSubtype="0" fill="hold" nodeType="clickEffect">
                                  <p:stCondLst>
                                    <p:cond delay="0"/>
                                  </p:stCondLst>
                                  <p:childTnLst>
                                    <p:set>
                                      <p:cBhvr>
                                        <p:cTn id="59" dur="1" fill="hold">
                                          <p:stCondLst>
                                            <p:cond delay="0"/>
                                          </p:stCondLst>
                                        </p:cTn>
                                        <p:tgtEl>
                                          <p:spTgt spid="48"/>
                                        </p:tgtEl>
                                        <p:attrNameLst>
                                          <p:attrName>style.visibility</p:attrName>
                                        </p:attrNameLst>
                                      </p:cBhvr>
                                      <p:to>
                                        <p:strVal val="hidden"/>
                                      </p:to>
                                    </p:set>
                                  </p:childTnLst>
                                </p:cTn>
                              </p:par>
                              <p:par>
                                <p:cTn id="60" presetID="1" presetClass="exit" presetSubtype="0" fill="hold" nodeType="withEffect">
                                  <p:stCondLst>
                                    <p:cond delay="0"/>
                                  </p:stCondLst>
                                  <p:childTnLst>
                                    <p:set>
                                      <p:cBhvr>
                                        <p:cTn id="61" dur="1" fill="hold">
                                          <p:stCondLst>
                                            <p:cond delay="0"/>
                                          </p:stCondLst>
                                        </p:cTn>
                                        <p:tgtEl>
                                          <p:spTgt spid="45"/>
                                        </p:tgtEl>
                                        <p:attrNameLst>
                                          <p:attrName>style.visibility</p:attrName>
                                        </p:attrNameLst>
                                      </p:cBhvr>
                                      <p:to>
                                        <p:strVal val="hidden"/>
                                      </p:to>
                                    </p:set>
                                  </p:childTnLst>
                                </p:cTn>
                              </p:par>
                              <p:par>
                                <p:cTn id="62" presetID="1" presetClass="exit" presetSubtype="0" fill="hold" nodeType="withEffect">
                                  <p:stCondLst>
                                    <p:cond delay="0"/>
                                  </p:stCondLst>
                                  <p:childTnLst>
                                    <p:set>
                                      <p:cBhvr>
                                        <p:cTn id="63" dur="1" fill="hold">
                                          <p:stCondLst>
                                            <p:cond delay="0"/>
                                          </p:stCondLst>
                                        </p:cTn>
                                        <p:tgtEl>
                                          <p:spTgt spid="51"/>
                                        </p:tgtEl>
                                        <p:attrNameLst>
                                          <p:attrName>style.visibility</p:attrName>
                                        </p:attrNameLst>
                                      </p:cBhvr>
                                      <p:to>
                                        <p:strVal val="hidden"/>
                                      </p:to>
                                    </p:set>
                                  </p:childTnLst>
                                </p:cTn>
                              </p:par>
                              <p:par>
                                <p:cTn id="64" presetID="1" presetClass="exit" presetSubtype="0" fill="hold" grpId="1" nodeType="withEffect">
                                  <p:stCondLst>
                                    <p:cond delay="0"/>
                                  </p:stCondLst>
                                  <p:childTnLst>
                                    <p:set>
                                      <p:cBhvr>
                                        <p:cTn id="65" dur="1" fill="hold">
                                          <p:stCondLst>
                                            <p:cond delay="0"/>
                                          </p:stCondLst>
                                        </p:cTn>
                                        <p:tgtEl>
                                          <p:spTgt spid="44"/>
                                        </p:tgtEl>
                                        <p:attrNameLst>
                                          <p:attrName>style.visibility</p:attrName>
                                        </p:attrNameLst>
                                      </p:cBhvr>
                                      <p:to>
                                        <p:strVal val="hidden"/>
                                      </p:to>
                                    </p:set>
                                  </p:childTnLst>
                                </p:cTn>
                              </p:par>
                              <p:par>
                                <p:cTn id="66" presetID="1" presetClass="entr" presetSubtype="0" fill="hold" grpId="1" nodeType="withEffect">
                                  <p:stCondLst>
                                    <p:cond delay="0"/>
                                  </p:stCondLst>
                                  <p:childTnLst>
                                    <p:set>
                                      <p:cBhvr>
                                        <p:cTn id="67" dur="1" fill="hold">
                                          <p:stCondLst>
                                            <p:cond delay="0"/>
                                          </p:stCondLst>
                                        </p:cTn>
                                        <p:tgtEl>
                                          <p:spTgt spid="29"/>
                                        </p:tgtEl>
                                        <p:attrNameLst>
                                          <p:attrName>style.visibility</p:attrName>
                                        </p:attrNameLst>
                                      </p:cBhvr>
                                      <p:to>
                                        <p:strVal val="visible"/>
                                      </p:to>
                                    </p:set>
                                  </p:childTnLst>
                                </p:cTn>
                              </p:par>
                              <p:par>
                                <p:cTn id="68" presetID="1" presetClass="exit" presetSubtype="0" fill="hold" grpId="0" nodeType="withEffect">
                                  <p:stCondLst>
                                    <p:cond delay="0"/>
                                  </p:stCondLst>
                                  <p:childTnLst>
                                    <p:set>
                                      <p:cBhvr>
                                        <p:cTn id="69" dur="1" fill="hold">
                                          <p:stCondLst>
                                            <p:cond delay="0"/>
                                          </p:stCondLst>
                                        </p:cTn>
                                        <p:tgtEl>
                                          <p:spTgt spid="30"/>
                                        </p:tgtEl>
                                        <p:attrNameLst>
                                          <p:attrName>style.visibility</p:attrName>
                                        </p:attrNameLst>
                                      </p:cBhvr>
                                      <p:to>
                                        <p:strVal val="hidden"/>
                                      </p:to>
                                    </p:set>
                                  </p:childTnLst>
                                </p:cTn>
                              </p:par>
                              <p:par>
                                <p:cTn id="70" presetID="1" presetClass="entr" presetSubtype="0" fill="hold" nodeType="withEffect">
                                  <p:stCondLst>
                                    <p:cond delay="0"/>
                                  </p:stCondLst>
                                  <p:childTnLst>
                                    <p:set>
                                      <p:cBhvr>
                                        <p:cTn id="71" dur="1" fill="hold">
                                          <p:stCondLst>
                                            <p:cond delay="0"/>
                                          </p:stCondLst>
                                        </p:cTn>
                                        <p:tgtEl>
                                          <p:spTgt spid="55"/>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29" grpId="1" animBg="1"/>
      <p:bldP spid="30" grpId="0" animBg="1"/>
      <p:bldP spid="43" grpId="0" bldLvl="0" animBg="1"/>
      <p:bldP spid="44" grpId="0" bldLvl="0" animBg="1"/>
      <p:bldP spid="44" grpId="1" bldLvl="0" animBg="1"/>
      <p:bldP spid="54"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0298" y="250553"/>
            <a:ext cx="2348720"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二、评分办法</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7" name="文本框 56"/>
          <p:cNvSpPr txBox="1"/>
          <p:nvPr/>
        </p:nvSpPr>
        <p:spPr>
          <a:xfrm>
            <a:off x="723863" y="2800554"/>
            <a:ext cx="1908810" cy="369570"/>
          </a:xfrm>
          <a:prstGeom prst="rect">
            <a:avLst/>
          </a:prstGeom>
          <a:noFill/>
          <a:ln w="9525">
            <a:solidFill>
              <a:schemeClr val="accent1"/>
            </a:solidFill>
            <a:prstDash val="dash"/>
          </a:ln>
        </p:spPr>
        <p:txBody>
          <a:bodyPr wrap="square">
            <a:spAutoFit/>
          </a:bodyPr>
          <a:lstStyle/>
          <a:p>
            <a:pPr indent="0" fontAlgn="auto"/>
            <a:r>
              <a:rPr lang="en-US" altLang="zh-CN" b="1" dirty="0">
                <a:solidFill>
                  <a:schemeClr val="tx1"/>
                </a:solidFill>
                <a:latin typeface="黑体" panose="02010609060101010101" pitchFamily="49" charset="-122"/>
                <a:ea typeface="黑体" panose="02010609060101010101" pitchFamily="49" charset="-122"/>
              </a:rPr>
              <a:t>1.</a:t>
            </a:r>
            <a:r>
              <a:rPr lang="zh-CN" altLang="zh-CN" b="1" dirty="0">
                <a:solidFill>
                  <a:schemeClr val="tx1"/>
                </a:solidFill>
                <a:latin typeface="黑体" panose="02010609060101010101" pitchFamily="49" charset="-122"/>
                <a:ea typeface="黑体" panose="02010609060101010101" pitchFamily="49" charset="-122"/>
              </a:rPr>
              <a:t>重大事故隐患</a:t>
            </a:r>
          </a:p>
        </p:txBody>
      </p:sp>
      <p:sp>
        <p:nvSpPr>
          <p:cNvPr id="58" name="文本框 57"/>
          <p:cNvSpPr txBox="1"/>
          <p:nvPr/>
        </p:nvSpPr>
        <p:spPr>
          <a:xfrm>
            <a:off x="723863" y="2800556"/>
            <a:ext cx="1908810" cy="369570"/>
          </a:xfrm>
          <a:prstGeom prst="rect">
            <a:avLst/>
          </a:prstGeom>
          <a:noFill/>
          <a:ln w="9525">
            <a:solidFill>
              <a:schemeClr val="accent1"/>
            </a:solidFill>
            <a:prstDash val="dash"/>
          </a:ln>
        </p:spPr>
        <p:txBody>
          <a:bodyPr wrap="square">
            <a:spAutoFit/>
          </a:bodyPr>
          <a:lstStyle/>
          <a:p>
            <a:pPr indent="0" fontAlgn="auto"/>
            <a:r>
              <a:rPr lang="en-US" altLang="zh-CN" b="1" dirty="0">
                <a:solidFill>
                  <a:srgbClr val="C00000"/>
                </a:solidFill>
                <a:latin typeface="黑体" panose="02010609060101010101" pitchFamily="49" charset="-122"/>
                <a:ea typeface="黑体" panose="02010609060101010101" pitchFamily="49" charset="-122"/>
              </a:rPr>
              <a:t>1.</a:t>
            </a:r>
            <a:r>
              <a:rPr lang="zh-CN" altLang="zh-CN" b="1" dirty="0">
                <a:solidFill>
                  <a:srgbClr val="C00000"/>
                </a:solidFill>
                <a:latin typeface="黑体" panose="02010609060101010101" pitchFamily="49" charset="-122"/>
                <a:ea typeface="黑体" panose="02010609060101010101" pitchFamily="49" charset="-122"/>
              </a:rPr>
              <a:t>重大事故隐患</a:t>
            </a:r>
            <a:endParaRPr lang="zh-CN" altLang="en-US" b="1" dirty="0">
              <a:solidFill>
                <a:srgbClr val="C00000"/>
              </a:solidFill>
              <a:latin typeface="黑体" panose="02010609060101010101" pitchFamily="49" charset="-122"/>
              <a:ea typeface="黑体" panose="02010609060101010101" pitchFamily="49" charset="-122"/>
            </a:endParaRPr>
          </a:p>
        </p:txBody>
      </p:sp>
      <p:sp>
        <p:nvSpPr>
          <p:cNvPr id="59" name="文本框 58"/>
          <p:cNvSpPr txBox="1"/>
          <p:nvPr/>
        </p:nvSpPr>
        <p:spPr>
          <a:xfrm>
            <a:off x="723863" y="3280614"/>
            <a:ext cx="2072640" cy="369570"/>
          </a:xfrm>
          <a:prstGeom prst="rect">
            <a:avLst/>
          </a:prstGeom>
          <a:noFill/>
          <a:ln w="9525">
            <a:solidFill>
              <a:schemeClr val="accent1"/>
            </a:solidFill>
            <a:prstDash val="dash"/>
          </a:ln>
        </p:spPr>
        <p:txBody>
          <a:bodyPr wrap="square">
            <a:spAutoFit/>
          </a:bodyPr>
          <a:lstStyle/>
          <a:p>
            <a:r>
              <a:rPr lang="en-US" altLang="zh-CN" b="1" dirty="0">
                <a:latin typeface="黑体" panose="02010609060101010101" pitchFamily="49" charset="-122"/>
                <a:ea typeface="黑体" panose="02010609060101010101" pitchFamily="49" charset="-122"/>
              </a:rPr>
              <a:t>2.</a:t>
            </a:r>
            <a:r>
              <a:rPr lang="zh-CN" altLang="zh-CN" b="1" dirty="0">
                <a:latin typeface="黑体" panose="02010609060101010101" pitchFamily="49" charset="-122"/>
                <a:ea typeface="黑体" panose="02010609060101010101" pitchFamily="49" charset="-122"/>
              </a:rPr>
              <a:t>采煤工作面评分</a:t>
            </a:r>
          </a:p>
        </p:txBody>
      </p:sp>
      <p:sp>
        <p:nvSpPr>
          <p:cNvPr id="60" name="文本框 59"/>
          <p:cNvSpPr txBox="1"/>
          <p:nvPr/>
        </p:nvSpPr>
        <p:spPr>
          <a:xfrm>
            <a:off x="723863" y="3758769"/>
            <a:ext cx="1908810" cy="369570"/>
          </a:xfrm>
          <a:prstGeom prst="rect">
            <a:avLst/>
          </a:prstGeom>
          <a:noFill/>
          <a:ln w="9525">
            <a:solidFill>
              <a:schemeClr val="accent1"/>
            </a:solidFill>
            <a:prstDash val="dash"/>
          </a:ln>
        </p:spPr>
        <p:txBody>
          <a:bodyPr wrap="square">
            <a:spAutoFit/>
          </a:bodyPr>
          <a:lstStyle/>
          <a:p>
            <a:r>
              <a:rPr lang="en-US" altLang="zh-CN" b="1" dirty="0">
                <a:latin typeface="黑体" panose="02010609060101010101" pitchFamily="49" charset="-122"/>
                <a:ea typeface="黑体" panose="02010609060101010101" pitchFamily="49" charset="-122"/>
              </a:rPr>
              <a:t>3.</a:t>
            </a:r>
            <a:r>
              <a:rPr lang="zh-CN" altLang="zh-CN" b="1" dirty="0">
                <a:latin typeface="黑体" panose="02010609060101010101" pitchFamily="49" charset="-122"/>
                <a:ea typeface="黑体" panose="02010609060101010101" pitchFamily="49" charset="-122"/>
              </a:rPr>
              <a:t>采煤部分评分</a:t>
            </a:r>
          </a:p>
        </p:txBody>
      </p:sp>
      <p:grpSp>
        <p:nvGrpSpPr>
          <p:cNvPr id="61" name="组合 60"/>
          <p:cNvGrpSpPr/>
          <p:nvPr/>
        </p:nvGrpSpPr>
        <p:grpSpPr>
          <a:xfrm>
            <a:off x="2632673" y="2825656"/>
            <a:ext cx="5987415" cy="368300"/>
            <a:chOff x="4104" y="4899"/>
            <a:chExt cx="9429" cy="580"/>
          </a:xfrm>
        </p:grpSpPr>
        <p:cxnSp>
          <p:nvCxnSpPr>
            <p:cNvPr id="62" name="直接连接符 61"/>
            <p:cNvCxnSpPr/>
            <p:nvPr/>
          </p:nvCxnSpPr>
          <p:spPr>
            <a:xfrm>
              <a:off x="5452" y="5180"/>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63" name="文本框 62"/>
            <p:cNvSpPr txBox="1"/>
            <p:nvPr/>
          </p:nvSpPr>
          <p:spPr>
            <a:xfrm>
              <a:off x="6193" y="4899"/>
              <a:ext cx="7340" cy="580"/>
            </a:xfrm>
            <a:prstGeom prst="rect">
              <a:avLst/>
            </a:prstGeom>
            <a:noFill/>
            <a:ln>
              <a:solidFill>
                <a:schemeClr val="accent1"/>
              </a:solidFill>
            </a:ln>
          </p:spPr>
          <p:txBody>
            <a:bodyPr wrap="square" rtlCol="0">
              <a:spAutoFit/>
            </a:bodyPr>
            <a:lstStyle/>
            <a:p>
              <a:r>
                <a:rPr lang="zh-CN" altLang="zh-CN" dirty="0">
                  <a:latin typeface="微软雅黑" panose="020B0503020204020204" pitchFamily="34" charset="-122"/>
                  <a:ea typeface="微软雅黑" panose="020B0503020204020204" pitchFamily="34" charset="-122"/>
                </a:rPr>
                <a:t>存在重大事故隐患的，本部分不得分。</a:t>
              </a:r>
            </a:p>
          </p:txBody>
        </p:sp>
        <p:cxnSp>
          <p:nvCxnSpPr>
            <p:cNvPr id="64" name="直接连接符 63"/>
            <p:cNvCxnSpPr/>
            <p:nvPr/>
          </p:nvCxnSpPr>
          <p:spPr>
            <a:xfrm>
              <a:off x="4104" y="5177"/>
              <a:ext cx="1348"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65" name="文本框 64"/>
          <p:cNvSpPr txBox="1"/>
          <p:nvPr/>
        </p:nvSpPr>
        <p:spPr>
          <a:xfrm>
            <a:off x="734218" y="4266276"/>
            <a:ext cx="1908810" cy="369332"/>
          </a:xfrm>
          <a:prstGeom prst="rect">
            <a:avLst/>
          </a:prstGeom>
          <a:noFill/>
          <a:ln w="9525">
            <a:solidFill>
              <a:schemeClr val="accent1"/>
            </a:solidFill>
            <a:prstDash val="dash"/>
          </a:ln>
        </p:spPr>
        <p:txBody>
          <a:bodyPr wrap="square">
            <a:spAutoFit/>
          </a:bodyPr>
          <a:lstStyle/>
          <a:p>
            <a:r>
              <a:rPr lang="en-US" altLang="zh-CN" b="1" dirty="0">
                <a:latin typeface="黑体" panose="02010609060101010101" pitchFamily="49" charset="-122"/>
                <a:ea typeface="黑体" panose="02010609060101010101" pitchFamily="49" charset="-122"/>
              </a:rPr>
              <a:t>4.</a:t>
            </a:r>
            <a:r>
              <a:rPr lang="zh-CN" altLang="zh-CN" b="1" dirty="0">
                <a:latin typeface="黑体" panose="02010609060101010101" pitchFamily="49" charset="-122"/>
                <a:ea typeface="黑体" panose="02010609060101010101" pitchFamily="49" charset="-122"/>
              </a:rPr>
              <a:t>附加项评分</a:t>
            </a:r>
          </a:p>
        </p:txBody>
      </p:sp>
      <p:sp>
        <p:nvSpPr>
          <p:cNvPr id="66" name="文本框 65"/>
          <p:cNvSpPr txBox="1"/>
          <p:nvPr/>
        </p:nvSpPr>
        <p:spPr>
          <a:xfrm>
            <a:off x="723863" y="3279348"/>
            <a:ext cx="2072640" cy="369570"/>
          </a:xfrm>
          <a:prstGeom prst="rect">
            <a:avLst/>
          </a:prstGeom>
          <a:noFill/>
          <a:ln w="9525">
            <a:solidFill>
              <a:schemeClr val="accent1"/>
            </a:solidFill>
            <a:prstDash val="dash"/>
          </a:ln>
        </p:spPr>
        <p:txBody>
          <a:bodyPr wrap="square">
            <a:spAutoFit/>
          </a:bodyPr>
          <a:lstStyle/>
          <a:p>
            <a:r>
              <a:rPr lang="en-US" altLang="zh-CN" b="1" dirty="0">
                <a:solidFill>
                  <a:srgbClr val="C00000"/>
                </a:solidFill>
                <a:latin typeface="黑体" panose="02010609060101010101" pitchFamily="49" charset="-122"/>
                <a:ea typeface="黑体" panose="02010609060101010101" pitchFamily="49" charset="-122"/>
              </a:rPr>
              <a:t>2.</a:t>
            </a:r>
            <a:r>
              <a:rPr lang="zh-CN" altLang="zh-CN" b="1" dirty="0">
                <a:solidFill>
                  <a:srgbClr val="C00000"/>
                </a:solidFill>
                <a:latin typeface="黑体" panose="02010609060101010101" pitchFamily="49" charset="-122"/>
                <a:ea typeface="黑体" panose="02010609060101010101" pitchFamily="49" charset="-122"/>
              </a:rPr>
              <a:t>采煤工作面评分</a:t>
            </a:r>
          </a:p>
        </p:txBody>
      </p:sp>
      <p:grpSp>
        <p:nvGrpSpPr>
          <p:cNvPr id="67" name="组合 66"/>
          <p:cNvGrpSpPr/>
          <p:nvPr/>
        </p:nvGrpSpPr>
        <p:grpSpPr>
          <a:xfrm>
            <a:off x="3488653" y="1427899"/>
            <a:ext cx="5131435" cy="646430"/>
            <a:chOff x="5452" y="2685"/>
            <a:chExt cx="8081" cy="1018"/>
          </a:xfrm>
        </p:grpSpPr>
        <p:cxnSp>
          <p:nvCxnSpPr>
            <p:cNvPr id="68" name="直接连接符 67"/>
            <p:cNvCxnSpPr/>
            <p:nvPr/>
          </p:nvCxnSpPr>
          <p:spPr>
            <a:xfrm>
              <a:off x="5452" y="3204"/>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69" name="文本框 68"/>
            <p:cNvSpPr txBox="1"/>
            <p:nvPr/>
          </p:nvSpPr>
          <p:spPr>
            <a:xfrm>
              <a:off x="6193" y="2685"/>
              <a:ext cx="7340" cy="1018"/>
            </a:xfrm>
            <a:prstGeom prst="rect">
              <a:avLst/>
            </a:prstGeom>
            <a:noFill/>
            <a:ln>
              <a:solidFill>
                <a:schemeClr val="accent1"/>
              </a:solidFill>
            </a:ln>
          </p:spPr>
          <p:txBody>
            <a:bodyPr wrap="square" rtlCol="0">
              <a:spAutoFit/>
            </a:bodyPr>
            <a:lstStyle/>
            <a:p>
              <a:pPr algn="just"/>
              <a:r>
                <a:rPr lang="zh-CN" altLang="zh-CN" dirty="0">
                  <a:latin typeface="微软雅黑" panose="020B0503020204020204" pitchFamily="34" charset="-122"/>
                  <a:ea typeface="微软雅黑" panose="020B0503020204020204" pitchFamily="34" charset="-122"/>
                </a:rPr>
                <a:t>按表评分，总分为</a:t>
              </a:r>
              <a:r>
                <a:rPr lang="en-US" altLang="zh-CN" dirty="0">
                  <a:latin typeface="微软雅黑" panose="020B0503020204020204" pitchFamily="34" charset="-122"/>
                  <a:ea typeface="微软雅黑" panose="020B0503020204020204" pitchFamily="34" charset="-122"/>
                </a:rPr>
                <a:t> 100 </a:t>
              </a:r>
              <a:r>
                <a:rPr lang="zh-CN" altLang="zh-CN" dirty="0">
                  <a:latin typeface="微软雅黑" panose="020B0503020204020204" pitchFamily="34" charset="-122"/>
                  <a:ea typeface="微软雅黑" panose="020B0503020204020204" pitchFamily="34" charset="-122"/>
                </a:rPr>
                <a:t>分。按照所检查存在的问题进行扣分，各小项分数扣完为止。</a:t>
              </a:r>
            </a:p>
          </p:txBody>
        </p:sp>
      </p:grpSp>
      <p:grpSp>
        <p:nvGrpSpPr>
          <p:cNvPr id="70" name="组合 69"/>
          <p:cNvGrpSpPr/>
          <p:nvPr/>
        </p:nvGrpSpPr>
        <p:grpSpPr>
          <a:xfrm>
            <a:off x="2796503" y="1757464"/>
            <a:ext cx="694690" cy="2054860"/>
            <a:chOff x="4362" y="3204"/>
            <a:chExt cx="1094" cy="3236"/>
          </a:xfrm>
        </p:grpSpPr>
        <p:cxnSp>
          <p:nvCxnSpPr>
            <p:cNvPr id="71" name="直接连接符 70"/>
            <p:cNvCxnSpPr/>
            <p:nvPr/>
          </p:nvCxnSpPr>
          <p:spPr>
            <a:xfrm>
              <a:off x="5452" y="3204"/>
              <a:ext cx="5" cy="3236"/>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flipV="1">
              <a:off x="4362" y="5904"/>
              <a:ext cx="1090" cy="1"/>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3" name="组合 72"/>
          <p:cNvGrpSpPr/>
          <p:nvPr/>
        </p:nvGrpSpPr>
        <p:grpSpPr>
          <a:xfrm>
            <a:off x="3499448" y="2246414"/>
            <a:ext cx="5131435" cy="1200150"/>
            <a:chOff x="5469" y="3974"/>
            <a:chExt cx="8081" cy="1890"/>
          </a:xfrm>
        </p:grpSpPr>
        <p:cxnSp>
          <p:nvCxnSpPr>
            <p:cNvPr id="74" name="直接连接符 73"/>
            <p:cNvCxnSpPr/>
            <p:nvPr/>
          </p:nvCxnSpPr>
          <p:spPr>
            <a:xfrm>
              <a:off x="5469" y="4926"/>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75" name="文本框 74"/>
            <p:cNvSpPr txBox="1"/>
            <p:nvPr/>
          </p:nvSpPr>
          <p:spPr>
            <a:xfrm>
              <a:off x="6210" y="3974"/>
              <a:ext cx="7340" cy="1890"/>
            </a:xfrm>
            <a:prstGeom prst="rect">
              <a:avLst/>
            </a:prstGeom>
            <a:noFill/>
            <a:ln>
              <a:solidFill>
                <a:schemeClr val="accent1"/>
              </a:solidFill>
            </a:ln>
          </p:spPr>
          <p:txBody>
            <a:bodyPr wrap="square" rtlCol="0">
              <a:spAutoFit/>
            </a:bodyPr>
            <a:lstStyle/>
            <a:p>
              <a:pPr algn="just"/>
              <a:r>
                <a:rPr lang="zh-CN" altLang="zh-CN" dirty="0">
                  <a:latin typeface="微软雅黑" panose="020B0503020204020204" pitchFamily="34" charset="-122"/>
                  <a:ea typeface="微软雅黑" panose="020B0503020204020204" pitchFamily="34" charset="-122"/>
                </a:rPr>
                <a:t>水力采煤、柔性掩护支架开采急倾斜煤层、台阶式采煤、房柱式采煤、充填开采等本部分未涉及的工艺方法，其评分参照工艺相近或相似工作面的评分标准执行。</a:t>
              </a:r>
            </a:p>
          </p:txBody>
        </p:sp>
      </p:grpSp>
      <p:grpSp>
        <p:nvGrpSpPr>
          <p:cNvPr id="76" name="组合 75"/>
          <p:cNvGrpSpPr/>
          <p:nvPr/>
        </p:nvGrpSpPr>
        <p:grpSpPr>
          <a:xfrm>
            <a:off x="3500718" y="3607105"/>
            <a:ext cx="5140325" cy="368300"/>
            <a:chOff x="5471" y="6143"/>
            <a:chExt cx="8095" cy="580"/>
          </a:xfrm>
        </p:grpSpPr>
        <p:cxnSp>
          <p:nvCxnSpPr>
            <p:cNvPr id="77" name="直接连接符 76"/>
            <p:cNvCxnSpPr/>
            <p:nvPr/>
          </p:nvCxnSpPr>
          <p:spPr>
            <a:xfrm>
              <a:off x="5471" y="6438"/>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80" name="文本框 79"/>
            <p:cNvSpPr txBox="1"/>
            <p:nvPr/>
          </p:nvSpPr>
          <p:spPr>
            <a:xfrm>
              <a:off x="6226" y="6143"/>
              <a:ext cx="7340" cy="580"/>
            </a:xfrm>
            <a:prstGeom prst="rect">
              <a:avLst/>
            </a:prstGeom>
            <a:noFill/>
            <a:ln>
              <a:solidFill>
                <a:schemeClr val="accent1"/>
              </a:solidFill>
            </a:ln>
          </p:spPr>
          <p:txBody>
            <a:bodyPr wrap="square" rtlCol="0">
              <a:spAutoFit/>
            </a:bodyPr>
            <a:lstStyle/>
            <a:p>
              <a:r>
                <a:rPr lang="zh-CN" altLang="zh-CN" dirty="0">
                  <a:latin typeface="微软雅黑" panose="020B0503020204020204" pitchFamily="34" charset="-122"/>
                  <a:ea typeface="微软雅黑" panose="020B0503020204020204" pitchFamily="34" charset="-122"/>
                </a:rPr>
                <a:t>缺项时</a:t>
              </a:r>
              <a:r>
                <a:rPr lang="zh-CN" altLang="en-US" dirty="0">
                  <a:latin typeface="微软雅黑" panose="020B0503020204020204" pitchFamily="34" charset="-122"/>
                  <a:ea typeface="微软雅黑" panose="020B0503020204020204" pitchFamily="34" charset="-122"/>
                </a:rPr>
                <a:t>的</a:t>
              </a:r>
              <a:r>
                <a:rPr lang="zh-CN" altLang="zh-CN" dirty="0">
                  <a:latin typeface="微软雅黑" panose="020B0503020204020204" pitchFamily="34" charset="-122"/>
                  <a:ea typeface="微软雅黑" panose="020B0503020204020204" pitchFamily="34" charset="-122"/>
                </a:rPr>
                <a:t>折算</a:t>
              </a:r>
              <a:r>
                <a:rPr lang="zh-CN" altLang="en-US" dirty="0">
                  <a:latin typeface="微软雅黑" panose="020B0503020204020204" pitchFamily="34" charset="-122"/>
                  <a:ea typeface="微软雅黑" panose="020B0503020204020204" pitchFamily="34" charset="-122"/>
                </a:rPr>
                <a:t>方法。</a:t>
              </a:r>
              <a:endParaRPr lang="zh-CN" altLang="zh-CN" dirty="0">
                <a:latin typeface="微软雅黑" panose="020B0503020204020204" pitchFamily="34" charset="-122"/>
                <a:ea typeface="微软雅黑" panose="020B0503020204020204" pitchFamily="34" charset="-122"/>
              </a:endParaRPr>
            </a:p>
          </p:txBody>
        </p:sp>
      </p:grpSp>
      <p:grpSp>
        <p:nvGrpSpPr>
          <p:cNvPr id="81" name="组合 80"/>
          <p:cNvGrpSpPr/>
          <p:nvPr/>
        </p:nvGrpSpPr>
        <p:grpSpPr>
          <a:xfrm>
            <a:off x="3554650" y="4247299"/>
            <a:ext cx="5100955" cy="2081530"/>
            <a:chOff x="5863" y="7084"/>
            <a:chExt cx="8033" cy="3278"/>
          </a:xfrm>
          <a:solidFill>
            <a:schemeClr val="accent1">
              <a:lumMod val="75000"/>
            </a:schemeClr>
          </a:solidFill>
        </p:grpSpPr>
        <p:sp>
          <p:nvSpPr>
            <p:cNvPr id="82" name="文本框 81"/>
            <p:cNvSpPr txBox="1"/>
            <p:nvPr/>
          </p:nvSpPr>
          <p:spPr>
            <a:xfrm>
              <a:off x="5863" y="7084"/>
              <a:ext cx="8000" cy="485"/>
            </a:xfrm>
            <a:prstGeom prst="rect">
              <a:avLst/>
            </a:prstGeom>
            <a:grpFill/>
            <a:ln w="9525">
              <a:noFill/>
            </a:ln>
          </p:spPr>
          <p:txBody>
            <a:bodyPr>
              <a:spAutoFit/>
            </a:bodyPr>
            <a:lstStyle/>
            <a:p>
              <a:pPr marL="285750" indent="-285750" fontAlgn="auto">
                <a:buClr>
                  <a:schemeClr val="bg1"/>
                </a:buClr>
                <a:buFont typeface="Wingdings" panose="05000000000000000000" pitchFamily="2" charset="2"/>
                <a:buChar char="l"/>
              </a:pPr>
              <a:r>
                <a:rPr lang="zh-CN" altLang="en-US" sz="1400" dirty="0">
                  <a:solidFill>
                    <a:schemeClr val="bg1"/>
                  </a:solidFill>
                  <a:latin typeface="微软雅黑" panose="020B0503020204020204" pitchFamily="34" charset="-122"/>
                  <a:ea typeface="微软雅黑" panose="020B0503020204020204" pitchFamily="34" charset="-122"/>
                </a:rPr>
                <a:t>有缺项时按公式进行折算： </a:t>
              </a:r>
            </a:p>
          </p:txBody>
        </p:sp>
        <p:pic>
          <p:nvPicPr>
            <p:cNvPr id="83" name="图片 82"/>
            <p:cNvPicPr/>
            <p:nvPr/>
          </p:nvPicPr>
          <p:blipFill>
            <a:blip r:embed="rId3"/>
            <a:stretch>
              <a:fillRect/>
            </a:stretch>
          </p:blipFill>
          <p:spPr>
            <a:xfrm>
              <a:off x="7317" y="7615"/>
              <a:ext cx="1770" cy="795"/>
            </a:xfrm>
            <a:prstGeom prst="rect">
              <a:avLst/>
            </a:prstGeom>
            <a:noFill/>
            <a:ln w="9525">
              <a:noFill/>
            </a:ln>
          </p:spPr>
        </p:pic>
        <p:sp>
          <p:nvSpPr>
            <p:cNvPr id="84" name="文本框 83"/>
            <p:cNvSpPr txBox="1"/>
            <p:nvPr/>
          </p:nvSpPr>
          <p:spPr>
            <a:xfrm>
              <a:off x="5896" y="8410"/>
              <a:ext cx="8000" cy="1952"/>
            </a:xfrm>
            <a:prstGeom prst="rect">
              <a:avLst/>
            </a:prstGeom>
            <a:grpFill/>
            <a:ln w="9525">
              <a:noFill/>
            </a:ln>
          </p:spPr>
          <p:txBody>
            <a:bodyPr>
              <a:spAutoFit/>
            </a:bodyPr>
            <a:lstStyle/>
            <a:p>
              <a:pPr fontAlgn="auto">
                <a:lnSpc>
                  <a:spcPts val="2300"/>
                </a:lnSpc>
              </a:pPr>
              <a:r>
                <a:rPr lang="zh-CN" altLang="en-US" sz="1200" dirty="0">
                  <a:solidFill>
                    <a:schemeClr val="bg1"/>
                  </a:solidFill>
                  <a:latin typeface="华文中宋" panose="02010600040101010101" pitchFamily="2" charset="-122"/>
                  <a:ea typeface="华文中宋" panose="02010600040101010101" pitchFamily="2" charset="-122"/>
                </a:rPr>
                <a:t>式中 </a:t>
              </a:r>
            </a:p>
            <a:p>
              <a:pPr fontAlgn="auto">
                <a:lnSpc>
                  <a:spcPts val="2300"/>
                </a:lnSpc>
              </a:pPr>
              <a:r>
                <a:rPr lang="en-US" altLang="zh-CN" sz="1200" dirty="0">
                  <a:solidFill>
                    <a:schemeClr val="bg1"/>
                  </a:solidFill>
                  <a:latin typeface="华文中宋" panose="02010600040101010101" pitchFamily="2" charset="-122"/>
                  <a:ea typeface="华文中宋" panose="02010600040101010101" pitchFamily="2" charset="-122"/>
                </a:rPr>
                <a:t>Ai——</a:t>
              </a:r>
              <a:r>
                <a:rPr lang="zh-CN" altLang="en-US" sz="1200" dirty="0">
                  <a:solidFill>
                    <a:schemeClr val="bg1"/>
                  </a:solidFill>
                  <a:latin typeface="华文中宋" panose="02010600040101010101" pitchFamily="2" charset="-122"/>
                  <a:ea typeface="华文中宋" panose="02010600040101010101" pitchFamily="2" charset="-122"/>
                </a:rPr>
                <a:t>采煤工作面实得分数； </a:t>
              </a:r>
            </a:p>
            <a:p>
              <a:pPr fontAlgn="auto">
                <a:lnSpc>
                  <a:spcPts val="2300"/>
                </a:lnSpc>
              </a:pPr>
              <a:r>
                <a:rPr lang="en-US" altLang="zh-CN" sz="1200" dirty="0">
                  <a:solidFill>
                    <a:schemeClr val="bg1"/>
                  </a:solidFill>
                  <a:latin typeface="华文中宋" panose="02010600040101010101" pitchFamily="2" charset="-122"/>
                  <a:ea typeface="华文中宋" panose="02010600040101010101" pitchFamily="2" charset="-122"/>
                </a:rPr>
                <a:t>Bi——</a:t>
              </a:r>
              <a:r>
                <a:rPr lang="zh-CN" altLang="en-US" sz="1200" dirty="0">
                  <a:solidFill>
                    <a:schemeClr val="bg1"/>
                  </a:solidFill>
                  <a:latin typeface="华文中宋" panose="02010600040101010101" pitchFamily="2" charset="-122"/>
                  <a:ea typeface="华文中宋" panose="02010600040101010101" pitchFamily="2" charset="-122"/>
                </a:rPr>
                <a:t>采煤工作面缺项标准分数； </a:t>
              </a:r>
            </a:p>
            <a:p>
              <a:pPr fontAlgn="auto">
                <a:lnSpc>
                  <a:spcPts val="2300"/>
                </a:lnSpc>
              </a:pPr>
              <a:r>
                <a:rPr lang="en-US" altLang="zh-CN" sz="1200" dirty="0">
                  <a:solidFill>
                    <a:schemeClr val="bg1"/>
                  </a:solidFill>
                  <a:latin typeface="华文中宋" panose="02010600040101010101" pitchFamily="2" charset="-122"/>
                  <a:ea typeface="华文中宋" panose="02010600040101010101" pitchFamily="2" charset="-122"/>
                </a:rPr>
                <a:t>Ci——</a:t>
              </a:r>
              <a:r>
                <a:rPr lang="zh-CN" altLang="en-US" sz="1200" dirty="0">
                  <a:solidFill>
                    <a:schemeClr val="bg1"/>
                  </a:solidFill>
                  <a:latin typeface="华文中宋" panose="02010600040101010101" pitchFamily="2" charset="-122"/>
                  <a:ea typeface="华文中宋" panose="02010600040101010101" pitchFamily="2" charset="-122"/>
                </a:rPr>
                <a:t>采煤工作面检查得分数。</a:t>
              </a:r>
            </a:p>
          </p:txBody>
        </p:sp>
      </p:grpSp>
      <p:sp>
        <p:nvSpPr>
          <p:cNvPr id="85" name="文本框 84"/>
          <p:cNvSpPr txBox="1"/>
          <p:nvPr/>
        </p:nvSpPr>
        <p:spPr>
          <a:xfrm>
            <a:off x="725768" y="3760035"/>
            <a:ext cx="1908810" cy="369570"/>
          </a:xfrm>
          <a:prstGeom prst="rect">
            <a:avLst/>
          </a:prstGeom>
          <a:noFill/>
          <a:ln w="9525">
            <a:solidFill>
              <a:schemeClr val="accent1"/>
            </a:solidFill>
            <a:prstDash val="dash"/>
          </a:ln>
        </p:spPr>
        <p:txBody>
          <a:bodyPr wrap="square">
            <a:spAutoFit/>
          </a:bodyPr>
          <a:lstStyle/>
          <a:p>
            <a:r>
              <a:rPr lang="en-US" altLang="zh-CN" b="1" dirty="0">
                <a:solidFill>
                  <a:srgbClr val="C00000"/>
                </a:solidFill>
                <a:latin typeface="黑体" panose="02010609060101010101" pitchFamily="49" charset="-122"/>
                <a:ea typeface="黑体" panose="02010609060101010101" pitchFamily="49" charset="-122"/>
              </a:rPr>
              <a:t>3.</a:t>
            </a:r>
            <a:r>
              <a:rPr lang="zh-CN" altLang="zh-CN" b="1" dirty="0">
                <a:solidFill>
                  <a:srgbClr val="C00000"/>
                </a:solidFill>
                <a:latin typeface="黑体" panose="02010609060101010101" pitchFamily="49" charset="-122"/>
                <a:ea typeface="黑体" panose="02010609060101010101" pitchFamily="49" charset="-122"/>
              </a:rPr>
              <a:t>采煤部分评分</a:t>
            </a:r>
          </a:p>
        </p:txBody>
      </p:sp>
      <p:grpSp>
        <p:nvGrpSpPr>
          <p:cNvPr id="86" name="组合 85"/>
          <p:cNvGrpSpPr/>
          <p:nvPr/>
        </p:nvGrpSpPr>
        <p:grpSpPr>
          <a:xfrm>
            <a:off x="2632673" y="3615474"/>
            <a:ext cx="5987415" cy="646430"/>
            <a:chOff x="4104" y="6169"/>
            <a:chExt cx="9429" cy="1018"/>
          </a:xfrm>
        </p:grpSpPr>
        <p:cxnSp>
          <p:nvCxnSpPr>
            <p:cNvPr id="87" name="直接连接符 86"/>
            <p:cNvCxnSpPr/>
            <p:nvPr/>
          </p:nvCxnSpPr>
          <p:spPr>
            <a:xfrm>
              <a:off x="5452" y="6688"/>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文本框 87"/>
            <p:cNvSpPr txBox="1"/>
            <p:nvPr/>
          </p:nvSpPr>
          <p:spPr>
            <a:xfrm>
              <a:off x="6193" y="6169"/>
              <a:ext cx="7340" cy="1018"/>
            </a:xfrm>
            <a:prstGeom prst="rect">
              <a:avLst/>
            </a:prstGeom>
            <a:noFill/>
            <a:ln>
              <a:solidFill>
                <a:schemeClr val="accent1"/>
              </a:solidFill>
            </a:ln>
          </p:spPr>
          <p:txBody>
            <a:bodyPr wrap="square" rtlCol="0">
              <a:spAutoFit/>
            </a:bodyPr>
            <a:lstStyle/>
            <a:p>
              <a:pPr algn="just"/>
              <a:r>
                <a:rPr lang="zh-CN" altLang="zh-CN" dirty="0">
                  <a:latin typeface="微软雅黑" panose="020B0503020204020204" pitchFamily="34" charset="-122"/>
                  <a:ea typeface="微软雅黑" panose="020B0503020204020204" pitchFamily="34" charset="-122"/>
                </a:rPr>
                <a:t>按照所检查各采煤工作面的平均考核得分作为采煤部分标准化得分</a:t>
              </a:r>
              <a:r>
                <a:rPr lang="zh-CN" altLang="en-US" dirty="0">
                  <a:latin typeface="微软雅黑" panose="020B0503020204020204" pitchFamily="34" charset="-122"/>
                  <a:ea typeface="微软雅黑" panose="020B0503020204020204" pitchFamily="34" charset="-122"/>
                </a:rPr>
                <a:t>。</a:t>
              </a:r>
              <a:endParaRPr lang="zh-CN" altLang="zh-CN" dirty="0">
                <a:latin typeface="微软雅黑" panose="020B0503020204020204" pitchFamily="34" charset="-122"/>
                <a:ea typeface="微软雅黑" panose="020B0503020204020204" pitchFamily="34" charset="-122"/>
              </a:endParaRPr>
            </a:p>
          </p:txBody>
        </p:sp>
        <p:cxnSp>
          <p:nvCxnSpPr>
            <p:cNvPr id="89" name="直接连接符 88"/>
            <p:cNvCxnSpPr/>
            <p:nvPr/>
          </p:nvCxnSpPr>
          <p:spPr>
            <a:xfrm>
              <a:off x="4104" y="6687"/>
              <a:ext cx="1348"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90" name="组合 89"/>
          <p:cNvGrpSpPr/>
          <p:nvPr/>
        </p:nvGrpSpPr>
        <p:grpSpPr>
          <a:xfrm>
            <a:off x="3554822" y="4321948"/>
            <a:ext cx="5088890" cy="2352675"/>
            <a:chOff x="4864" y="1647"/>
            <a:chExt cx="8014" cy="3705"/>
          </a:xfrm>
        </p:grpSpPr>
        <p:sp>
          <p:nvSpPr>
            <p:cNvPr id="91" name="文本框 90"/>
            <p:cNvSpPr txBox="1"/>
            <p:nvPr/>
          </p:nvSpPr>
          <p:spPr>
            <a:xfrm>
              <a:off x="4864" y="1647"/>
              <a:ext cx="8000" cy="1044"/>
            </a:xfrm>
            <a:prstGeom prst="rect">
              <a:avLst/>
            </a:prstGeom>
            <a:solidFill>
              <a:schemeClr val="accent1">
                <a:lumMod val="75000"/>
              </a:schemeClr>
            </a:solidFill>
            <a:ln w="9525">
              <a:noFill/>
            </a:ln>
          </p:spPr>
          <p:txBody>
            <a:bodyPr>
              <a:spAutoFit/>
            </a:bodyPr>
            <a:lstStyle/>
            <a:p>
              <a:pPr algn="just" fontAlgn="auto">
                <a:lnSpc>
                  <a:spcPts val="2300"/>
                </a:lnSpc>
                <a:buClr>
                  <a:schemeClr val="bg1"/>
                </a:buClr>
                <a:buFont typeface="Wingdings" panose="05000000000000000000" pitchFamily="2" charset="2"/>
                <a:buChar char="l"/>
              </a:pPr>
              <a:r>
                <a:rPr lang="zh-CN" altLang="en-US" sz="1400" dirty="0">
                  <a:solidFill>
                    <a:schemeClr val="bg1"/>
                  </a:solidFill>
                  <a:latin typeface="微软雅黑" panose="020B0503020204020204" pitchFamily="34" charset="-122"/>
                  <a:ea typeface="微软雅黑" panose="020B0503020204020204" pitchFamily="34" charset="-122"/>
                </a:rPr>
                <a:t>按照所检查各采煤工作面的平均考核得分作为采煤部分标准化得分： </a:t>
              </a:r>
            </a:p>
          </p:txBody>
        </p:sp>
        <p:pic>
          <p:nvPicPr>
            <p:cNvPr id="92" name="图片 91"/>
            <p:cNvPicPr/>
            <p:nvPr/>
          </p:nvPicPr>
          <p:blipFill>
            <a:blip r:embed="rId4"/>
            <a:stretch>
              <a:fillRect/>
            </a:stretch>
          </p:blipFill>
          <p:spPr>
            <a:xfrm>
              <a:off x="7426" y="2567"/>
              <a:ext cx="1395" cy="840"/>
            </a:xfrm>
            <a:prstGeom prst="rect">
              <a:avLst/>
            </a:prstGeom>
            <a:noFill/>
            <a:ln w="9525">
              <a:noFill/>
            </a:ln>
          </p:spPr>
        </p:pic>
        <p:sp>
          <p:nvSpPr>
            <p:cNvPr id="93" name="文本框 92"/>
            <p:cNvSpPr txBox="1"/>
            <p:nvPr/>
          </p:nvSpPr>
          <p:spPr>
            <a:xfrm>
              <a:off x="4878" y="3407"/>
              <a:ext cx="8000" cy="1945"/>
            </a:xfrm>
            <a:prstGeom prst="rect">
              <a:avLst/>
            </a:prstGeom>
            <a:solidFill>
              <a:schemeClr val="accent1">
                <a:lumMod val="75000"/>
              </a:schemeClr>
            </a:solidFill>
            <a:ln w="9525">
              <a:noFill/>
            </a:ln>
          </p:spPr>
          <p:txBody>
            <a:bodyPr>
              <a:spAutoFit/>
            </a:bodyPr>
            <a:lstStyle/>
            <a:p>
              <a:pPr indent="0" algn="l">
                <a:lnSpc>
                  <a:spcPts val="2300"/>
                </a:lnSpc>
              </a:pPr>
              <a:r>
                <a:rPr lang="zh-CN" altLang="en-US" sz="1200" dirty="0">
                  <a:solidFill>
                    <a:schemeClr val="bg1"/>
                  </a:solidFill>
                  <a:latin typeface="华文中宋" panose="02010600040101010101" pitchFamily="2" charset="-122"/>
                  <a:ea typeface="华文中宋" panose="02010600040101010101" pitchFamily="2" charset="-122"/>
                </a:rPr>
                <a:t>式中</a:t>
              </a:r>
              <a:r>
                <a:rPr lang="en-US" sz="1200" dirty="0">
                  <a:solidFill>
                    <a:schemeClr val="bg1"/>
                  </a:solidFill>
                  <a:latin typeface="华文中宋" panose="02010600040101010101" pitchFamily="2" charset="-122"/>
                  <a:ea typeface="华文中宋" panose="02010600040101010101" pitchFamily="2" charset="-122"/>
                </a:rPr>
                <a:t> </a:t>
              </a:r>
            </a:p>
            <a:p>
              <a:pPr indent="0" algn="l">
                <a:lnSpc>
                  <a:spcPts val="2300"/>
                </a:lnSpc>
              </a:pPr>
              <a:r>
                <a:rPr lang="en-US" sz="1200" dirty="0">
                  <a:solidFill>
                    <a:schemeClr val="bg1"/>
                  </a:solidFill>
                  <a:latin typeface="华文中宋" panose="02010600040101010101" pitchFamily="2" charset="-122"/>
                  <a:ea typeface="华文中宋" panose="02010600040101010101" pitchFamily="2" charset="-122"/>
                </a:rPr>
                <a:t>A——</a:t>
              </a:r>
              <a:r>
                <a:rPr lang="zh-CN" altLang="en-US" sz="1200" dirty="0">
                  <a:solidFill>
                    <a:schemeClr val="bg1"/>
                  </a:solidFill>
                  <a:latin typeface="华文中宋" panose="02010600040101010101" pitchFamily="2" charset="-122"/>
                  <a:ea typeface="华文中宋" panose="02010600040101010101" pitchFamily="2" charset="-122"/>
                </a:rPr>
                <a:t>煤矿采煤部分安全生产标准化得分</a:t>
              </a:r>
              <a:r>
                <a:rPr lang="en-US" sz="1200" dirty="0">
                  <a:solidFill>
                    <a:schemeClr val="bg1"/>
                  </a:solidFill>
                  <a:latin typeface="华文中宋" panose="02010600040101010101" pitchFamily="2" charset="-122"/>
                  <a:ea typeface="华文中宋" panose="02010600040101010101" pitchFamily="2" charset="-122"/>
                </a:rPr>
                <a:t>; </a:t>
              </a:r>
            </a:p>
            <a:p>
              <a:pPr indent="0" algn="l">
                <a:lnSpc>
                  <a:spcPts val="2300"/>
                </a:lnSpc>
              </a:pPr>
              <a:r>
                <a:rPr lang="en-US" sz="1200" dirty="0">
                  <a:solidFill>
                    <a:schemeClr val="bg1"/>
                  </a:solidFill>
                  <a:latin typeface="华文中宋" panose="02010600040101010101" pitchFamily="2" charset="-122"/>
                  <a:ea typeface="华文中宋" panose="02010600040101010101" pitchFamily="2" charset="-122"/>
                </a:rPr>
                <a:t>n——</a:t>
              </a:r>
              <a:r>
                <a:rPr lang="zh-CN" altLang="en-US" sz="1200" dirty="0">
                  <a:solidFill>
                    <a:schemeClr val="bg1"/>
                  </a:solidFill>
                  <a:latin typeface="华文中宋" panose="02010600040101010101" pitchFamily="2" charset="-122"/>
                  <a:ea typeface="华文中宋" panose="02010600040101010101" pitchFamily="2" charset="-122"/>
                </a:rPr>
                <a:t>检查的采煤工作面个数；</a:t>
              </a:r>
              <a:r>
                <a:rPr lang="en-US" sz="1200" dirty="0">
                  <a:solidFill>
                    <a:schemeClr val="bg1"/>
                  </a:solidFill>
                  <a:latin typeface="华文中宋" panose="02010600040101010101" pitchFamily="2" charset="-122"/>
                  <a:ea typeface="华文中宋" panose="02010600040101010101" pitchFamily="2" charset="-122"/>
                </a:rPr>
                <a:t> </a:t>
              </a:r>
            </a:p>
            <a:p>
              <a:pPr indent="0" algn="l">
                <a:lnSpc>
                  <a:spcPts val="2300"/>
                </a:lnSpc>
              </a:pPr>
              <a:r>
                <a:rPr lang="en-US" sz="1200" dirty="0">
                  <a:solidFill>
                    <a:schemeClr val="bg1"/>
                  </a:solidFill>
                  <a:latin typeface="华文中宋" panose="02010600040101010101" pitchFamily="2" charset="-122"/>
                  <a:ea typeface="华文中宋" panose="02010600040101010101" pitchFamily="2" charset="-122"/>
                </a:rPr>
                <a:t>Ai——</a:t>
              </a:r>
              <a:r>
                <a:rPr lang="zh-CN" altLang="en-US" sz="1200" dirty="0">
                  <a:solidFill>
                    <a:schemeClr val="bg1"/>
                  </a:solidFill>
                  <a:latin typeface="华文中宋" panose="02010600040101010101" pitchFamily="2" charset="-122"/>
                  <a:ea typeface="华文中宋" panose="02010600040101010101" pitchFamily="2" charset="-122"/>
                </a:rPr>
                <a:t>检查的采煤工作面得分。</a:t>
              </a:r>
            </a:p>
          </p:txBody>
        </p:sp>
      </p:grpSp>
      <p:sp>
        <p:nvSpPr>
          <p:cNvPr id="94" name="文本框 93"/>
          <p:cNvSpPr txBox="1"/>
          <p:nvPr/>
        </p:nvSpPr>
        <p:spPr>
          <a:xfrm>
            <a:off x="734218" y="4266276"/>
            <a:ext cx="1908810" cy="369332"/>
          </a:xfrm>
          <a:prstGeom prst="rect">
            <a:avLst/>
          </a:prstGeom>
          <a:noFill/>
          <a:ln w="9525">
            <a:solidFill>
              <a:schemeClr val="accent1"/>
            </a:solidFill>
            <a:prstDash val="dash"/>
          </a:ln>
        </p:spPr>
        <p:txBody>
          <a:bodyPr wrap="square">
            <a:spAutoFit/>
          </a:bodyPr>
          <a:lstStyle/>
          <a:p>
            <a:r>
              <a:rPr lang="en-US" altLang="zh-CN" b="1" dirty="0">
                <a:solidFill>
                  <a:srgbClr val="C00000"/>
                </a:solidFill>
                <a:latin typeface="黑体" panose="02010609060101010101" pitchFamily="49" charset="-122"/>
                <a:ea typeface="黑体" panose="02010609060101010101" pitchFamily="49" charset="-122"/>
              </a:rPr>
              <a:t>4.</a:t>
            </a:r>
            <a:r>
              <a:rPr lang="zh-CN" altLang="zh-CN" b="1" dirty="0">
                <a:solidFill>
                  <a:srgbClr val="C00000"/>
                </a:solidFill>
                <a:latin typeface="黑体" panose="02010609060101010101" pitchFamily="49" charset="-122"/>
                <a:ea typeface="黑体" panose="02010609060101010101" pitchFamily="49" charset="-122"/>
              </a:rPr>
              <a:t>附加项评分</a:t>
            </a:r>
          </a:p>
        </p:txBody>
      </p:sp>
      <p:grpSp>
        <p:nvGrpSpPr>
          <p:cNvPr id="95" name="组合 94"/>
          <p:cNvGrpSpPr/>
          <p:nvPr/>
        </p:nvGrpSpPr>
        <p:grpSpPr>
          <a:xfrm>
            <a:off x="2632673" y="4127284"/>
            <a:ext cx="5987415" cy="646430"/>
            <a:chOff x="4104" y="6975"/>
            <a:chExt cx="9429" cy="1018"/>
          </a:xfrm>
        </p:grpSpPr>
        <p:cxnSp>
          <p:nvCxnSpPr>
            <p:cNvPr id="96" name="直接连接符 95"/>
            <p:cNvCxnSpPr/>
            <p:nvPr/>
          </p:nvCxnSpPr>
          <p:spPr>
            <a:xfrm>
              <a:off x="5452" y="7494"/>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97" name="文本框 96"/>
            <p:cNvSpPr txBox="1"/>
            <p:nvPr/>
          </p:nvSpPr>
          <p:spPr>
            <a:xfrm>
              <a:off x="6193" y="6975"/>
              <a:ext cx="7340" cy="1018"/>
            </a:xfrm>
            <a:prstGeom prst="rect">
              <a:avLst/>
            </a:prstGeom>
            <a:noFill/>
            <a:ln>
              <a:solidFill>
                <a:schemeClr val="accent1"/>
              </a:solidFill>
            </a:ln>
          </p:spPr>
          <p:txBody>
            <a:bodyPr wrap="square" rtlCol="0">
              <a:spAutoFit/>
            </a:bodyPr>
            <a:lstStyle/>
            <a:p>
              <a:pPr algn="just"/>
              <a:r>
                <a:rPr lang="zh-CN" altLang="zh-CN" dirty="0">
                  <a:latin typeface="微软雅黑" panose="020B0503020204020204" pitchFamily="34" charset="-122"/>
                  <a:ea typeface="微软雅黑" panose="020B0503020204020204" pitchFamily="34" charset="-122"/>
                </a:rPr>
                <a:t>符合要求的得分，不符合要求的不得分也不扣分。附加项得分计入本部分总得分。</a:t>
              </a:r>
            </a:p>
          </p:txBody>
        </p:sp>
        <p:cxnSp>
          <p:nvCxnSpPr>
            <p:cNvPr id="98" name="直接连接符 97"/>
            <p:cNvCxnSpPr/>
            <p:nvPr/>
          </p:nvCxnSpPr>
          <p:spPr>
            <a:xfrm>
              <a:off x="4104" y="7483"/>
              <a:ext cx="1348"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500"/>
                                        <p:tgtEl>
                                          <p:spTgt spid="6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61"/>
                                        </p:tgtEl>
                                        <p:attrNameLst>
                                          <p:attrName>style.visibility</p:attrName>
                                        </p:attrNameLst>
                                      </p:cBhvr>
                                      <p:to>
                                        <p:strVal val="hidden"/>
                                      </p:to>
                                    </p:set>
                                  </p:childTnLst>
                                </p:cTn>
                              </p:par>
                              <p:par>
                                <p:cTn id="12" presetID="1" presetClass="exit" presetSubtype="0" fill="hold" grpId="0" nodeType="withEffect">
                                  <p:stCondLst>
                                    <p:cond delay="0"/>
                                  </p:stCondLst>
                                  <p:childTnLst>
                                    <p:set>
                                      <p:cBhvr>
                                        <p:cTn id="13" dur="1" fill="hold">
                                          <p:stCondLst>
                                            <p:cond delay="0"/>
                                          </p:stCondLst>
                                        </p:cTn>
                                        <p:tgtEl>
                                          <p:spTgt spid="58"/>
                                        </p:tgtEl>
                                        <p:attrNameLst>
                                          <p:attrName>style.visibility</p:attrName>
                                        </p:attrNameLst>
                                      </p:cBhvr>
                                      <p:to>
                                        <p:strVal val="hidden"/>
                                      </p:to>
                                    </p:set>
                                  </p:childTnLst>
                                </p:cTn>
                              </p:par>
                              <p:par>
                                <p:cTn id="14" presetID="1" presetClass="entr" presetSubtype="0" fill="hold" grpId="0" nodeType="withEffect">
                                  <p:stCondLst>
                                    <p:cond delay="0"/>
                                  </p:stCondLst>
                                  <p:childTnLst>
                                    <p:set>
                                      <p:cBhvr>
                                        <p:cTn id="15" dur="1" fill="hold">
                                          <p:stCondLst>
                                            <p:cond delay="0"/>
                                          </p:stCondLst>
                                        </p:cTn>
                                        <p:tgtEl>
                                          <p:spTgt spid="57"/>
                                        </p:tgtEl>
                                        <p:attrNameLst>
                                          <p:attrName>style.visibility</p:attrName>
                                        </p:attrNameLst>
                                      </p:cBhvr>
                                      <p:to>
                                        <p:strVal val="visible"/>
                                      </p:to>
                                    </p:set>
                                  </p:childTnLst>
                                </p:cTn>
                              </p:par>
                              <p:par>
                                <p:cTn id="16" presetID="1" presetClass="exit" presetSubtype="0" fill="hold" grpId="0" nodeType="withEffect">
                                  <p:stCondLst>
                                    <p:cond delay="0"/>
                                  </p:stCondLst>
                                  <p:childTnLst>
                                    <p:set>
                                      <p:cBhvr>
                                        <p:cTn id="17" dur="1" fill="hold">
                                          <p:stCondLst>
                                            <p:cond delay="0"/>
                                          </p:stCondLst>
                                        </p:cTn>
                                        <p:tgtEl>
                                          <p:spTgt spid="59"/>
                                        </p:tgtEl>
                                        <p:attrNameLst>
                                          <p:attrName>style.visibility</p:attrName>
                                        </p:attrNameLst>
                                      </p:cBhvr>
                                      <p:to>
                                        <p:strVal val="hidden"/>
                                      </p:to>
                                    </p:set>
                                  </p:childTnLst>
                                </p:cTn>
                              </p:par>
                              <p:par>
                                <p:cTn id="18" presetID="1" presetClass="entr" presetSubtype="0" fill="hold" grpId="0" nodeType="withEffect">
                                  <p:stCondLst>
                                    <p:cond delay="0"/>
                                  </p:stCondLst>
                                  <p:childTnLst>
                                    <p:set>
                                      <p:cBhvr>
                                        <p:cTn id="19" dur="1" fill="hold">
                                          <p:stCondLst>
                                            <p:cond delay="0"/>
                                          </p:stCondLst>
                                        </p:cTn>
                                        <p:tgtEl>
                                          <p:spTgt spid="66"/>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67"/>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70"/>
                                        </p:tgtEl>
                                        <p:attrNameLst>
                                          <p:attrName>style.visibility</p:attrName>
                                        </p:attrNameLst>
                                      </p:cBhvr>
                                      <p:to>
                                        <p:strVal val="visible"/>
                                      </p:to>
                                    </p:set>
                                  </p:childTnLst>
                                </p:cTn>
                              </p:par>
                              <p:par>
                                <p:cTn id="24" presetID="22" presetClass="entr" presetSubtype="8" fill="hold" nodeType="withEffect">
                                  <p:stCondLst>
                                    <p:cond delay="300"/>
                                  </p:stCondLst>
                                  <p:childTnLst>
                                    <p:set>
                                      <p:cBhvr>
                                        <p:cTn id="25" dur="1" fill="hold">
                                          <p:stCondLst>
                                            <p:cond delay="0"/>
                                          </p:stCondLst>
                                        </p:cTn>
                                        <p:tgtEl>
                                          <p:spTgt spid="73"/>
                                        </p:tgtEl>
                                        <p:attrNameLst>
                                          <p:attrName>style.visibility</p:attrName>
                                        </p:attrNameLst>
                                      </p:cBhvr>
                                      <p:to>
                                        <p:strVal val="visible"/>
                                      </p:to>
                                    </p:set>
                                    <p:animEffect transition="in" filter="wipe(left)">
                                      <p:cBhvr>
                                        <p:cTn id="26" dur="500"/>
                                        <p:tgtEl>
                                          <p:spTgt spid="73"/>
                                        </p:tgtEl>
                                      </p:cBhvr>
                                    </p:animEffect>
                                  </p:childTnLst>
                                </p:cTn>
                              </p:par>
                              <p:par>
                                <p:cTn id="27" presetID="22" presetClass="entr" presetSubtype="8" fill="hold" nodeType="withEffect">
                                  <p:stCondLst>
                                    <p:cond delay="600"/>
                                  </p:stCondLst>
                                  <p:childTnLst>
                                    <p:set>
                                      <p:cBhvr>
                                        <p:cTn id="28" dur="1" fill="hold">
                                          <p:stCondLst>
                                            <p:cond delay="0"/>
                                          </p:stCondLst>
                                        </p:cTn>
                                        <p:tgtEl>
                                          <p:spTgt spid="76"/>
                                        </p:tgtEl>
                                        <p:attrNameLst>
                                          <p:attrName>style.visibility</p:attrName>
                                        </p:attrNameLst>
                                      </p:cBhvr>
                                      <p:to>
                                        <p:strVal val="visible"/>
                                      </p:to>
                                    </p:set>
                                    <p:animEffect transition="in" filter="wipe(left)">
                                      <p:cBhvr>
                                        <p:cTn id="29" dur="500"/>
                                        <p:tgtEl>
                                          <p:spTgt spid="76"/>
                                        </p:tgtEl>
                                      </p:cBhvr>
                                    </p:animEffect>
                                  </p:childTnLst>
                                </p:cTn>
                              </p:par>
                              <p:par>
                                <p:cTn id="30" presetID="1" presetClass="entr" presetSubtype="0" fill="hold" nodeType="withEffect">
                                  <p:stCondLst>
                                    <p:cond delay="1100"/>
                                  </p:stCondLst>
                                  <p:childTnLst>
                                    <p:set>
                                      <p:cBhvr>
                                        <p:cTn id="31" dur="1" fill="hold">
                                          <p:stCondLst>
                                            <p:cond delay="0"/>
                                          </p:stCondLst>
                                        </p:cTn>
                                        <p:tgtEl>
                                          <p:spTgt spid="81"/>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nodeType="clickEffect">
                                  <p:stCondLst>
                                    <p:cond delay="0"/>
                                  </p:stCondLst>
                                  <p:childTnLst>
                                    <p:set>
                                      <p:cBhvr>
                                        <p:cTn id="35" dur="1" fill="hold">
                                          <p:stCondLst>
                                            <p:cond delay="0"/>
                                          </p:stCondLst>
                                        </p:cTn>
                                        <p:tgtEl>
                                          <p:spTgt spid="81"/>
                                        </p:tgtEl>
                                        <p:attrNameLst>
                                          <p:attrName>style.visibility</p:attrName>
                                        </p:attrNameLst>
                                      </p:cBhvr>
                                      <p:to>
                                        <p:strVal val="hidden"/>
                                      </p:to>
                                    </p:set>
                                  </p:childTnLst>
                                </p:cTn>
                              </p:par>
                              <p:par>
                                <p:cTn id="36" presetID="1" presetClass="exit" presetSubtype="0" fill="hold" nodeType="withEffect">
                                  <p:stCondLst>
                                    <p:cond delay="0"/>
                                  </p:stCondLst>
                                  <p:childTnLst>
                                    <p:set>
                                      <p:cBhvr>
                                        <p:cTn id="37" dur="1" fill="hold">
                                          <p:stCondLst>
                                            <p:cond delay="0"/>
                                          </p:stCondLst>
                                        </p:cTn>
                                        <p:tgtEl>
                                          <p:spTgt spid="70"/>
                                        </p:tgtEl>
                                        <p:attrNameLst>
                                          <p:attrName>style.visibility</p:attrName>
                                        </p:attrNameLst>
                                      </p:cBhvr>
                                      <p:to>
                                        <p:strVal val="hidden"/>
                                      </p:to>
                                    </p:set>
                                  </p:childTnLst>
                                </p:cTn>
                              </p:par>
                              <p:par>
                                <p:cTn id="38" presetID="1" presetClass="exit" presetSubtype="0" fill="hold" nodeType="withEffect">
                                  <p:stCondLst>
                                    <p:cond delay="0"/>
                                  </p:stCondLst>
                                  <p:childTnLst>
                                    <p:set>
                                      <p:cBhvr>
                                        <p:cTn id="39" dur="1" fill="hold">
                                          <p:stCondLst>
                                            <p:cond delay="0"/>
                                          </p:stCondLst>
                                        </p:cTn>
                                        <p:tgtEl>
                                          <p:spTgt spid="67"/>
                                        </p:tgtEl>
                                        <p:attrNameLst>
                                          <p:attrName>style.visibility</p:attrName>
                                        </p:attrNameLst>
                                      </p:cBhvr>
                                      <p:to>
                                        <p:strVal val="hidden"/>
                                      </p:to>
                                    </p:set>
                                  </p:childTnLst>
                                </p:cTn>
                              </p:par>
                              <p:par>
                                <p:cTn id="40" presetID="1" presetClass="exit" presetSubtype="0" fill="hold" nodeType="withEffect">
                                  <p:stCondLst>
                                    <p:cond delay="0"/>
                                  </p:stCondLst>
                                  <p:childTnLst>
                                    <p:set>
                                      <p:cBhvr>
                                        <p:cTn id="41" dur="1" fill="hold">
                                          <p:stCondLst>
                                            <p:cond delay="0"/>
                                          </p:stCondLst>
                                        </p:cTn>
                                        <p:tgtEl>
                                          <p:spTgt spid="73"/>
                                        </p:tgtEl>
                                        <p:attrNameLst>
                                          <p:attrName>style.visibility</p:attrName>
                                        </p:attrNameLst>
                                      </p:cBhvr>
                                      <p:to>
                                        <p:strVal val="hidden"/>
                                      </p:to>
                                    </p:set>
                                  </p:childTnLst>
                                </p:cTn>
                              </p:par>
                              <p:par>
                                <p:cTn id="42" presetID="1" presetClass="exit" presetSubtype="0" fill="hold" nodeType="withEffect">
                                  <p:stCondLst>
                                    <p:cond delay="0"/>
                                  </p:stCondLst>
                                  <p:childTnLst>
                                    <p:set>
                                      <p:cBhvr>
                                        <p:cTn id="43" dur="1" fill="hold">
                                          <p:stCondLst>
                                            <p:cond delay="0"/>
                                          </p:stCondLst>
                                        </p:cTn>
                                        <p:tgtEl>
                                          <p:spTgt spid="76"/>
                                        </p:tgtEl>
                                        <p:attrNameLst>
                                          <p:attrName>style.visibility</p:attrName>
                                        </p:attrNameLst>
                                      </p:cBhvr>
                                      <p:to>
                                        <p:strVal val="hidden"/>
                                      </p:to>
                                    </p:set>
                                  </p:childTnLst>
                                </p:cTn>
                              </p:par>
                              <p:par>
                                <p:cTn id="44" presetID="1" presetClass="exit" presetSubtype="0" fill="hold" nodeType="withEffect">
                                  <p:stCondLst>
                                    <p:cond delay="0"/>
                                  </p:stCondLst>
                                  <p:childTnLst>
                                    <p:set>
                                      <p:cBhvr>
                                        <p:cTn id="45" dur="1" fill="hold">
                                          <p:stCondLst>
                                            <p:cond delay="0"/>
                                          </p:stCondLst>
                                        </p:cTn>
                                        <p:tgtEl>
                                          <p:spTgt spid="81"/>
                                        </p:tgtEl>
                                        <p:attrNameLst>
                                          <p:attrName>style.visibility</p:attrName>
                                        </p:attrNameLst>
                                      </p:cBhvr>
                                      <p:to>
                                        <p:strVal val="hidden"/>
                                      </p:to>
                                    </p:set>
                                  </p:childTnLst>
                                </p:cTn>
                              </p:par>
                              <p:par>
                                <p:cTn id="46" presetID="1" presetClass="entr" presetSubtype="0" fill="hold" grpId="1" nodeType="withEffect">
                                  <p:stCondLst>
                                    <p:cond delay="0"/>
                                  </p:stCondLst>
                                  <p:childTnLst>
                                    <p:set>
                                      <p:cBhvr>
                                        <p:cTn id="47" dur="1" fill="hold">
                                          <p:stCondLst>
                                            <p:cond delay="0"/>
                                          </p:stCondLst>
                                        </p:cTn>
                                        <p:tgtEl>
                                          <p:spTgt spid="59"/>
                                        </p:tgtEl>
                                        <p:attrNameLst>
                                          <p:attrName>style.visibility</p:attrName>
                                        </p:attrNameLst>
                                      </p:cBhvr>
                                      <p:to>
                                        <p:strVal val="visible"/>
                                      </p:to>
                                    </p:set>
                                  </p:childTnLst>
                                </p:cTn>
                              </p:par>
                              <p:par>
                                <p:cTn id="48" presetID="1" presetClass="exit" presetSubtype="0" fill="hold" grpId="1" nodeType="withEffect">
                                  <p:stCondLst>
                                    <p:cond delay="0"/>
                                  </p:stCondLst>
                                  <p:childTnLst>
                                    <p:set>
                                      <p:cBhvr>
                                        <p:cTn id="49" dur="1" fill="hold">
                                          <p:stCondLst>
                                            <p:cond delay="0"/>
                                          </p:stCondLst>
                                        </p:cTn>
                                        <p:tgtEl>
                                          <p:spTgt spid="66"/>
                                        </p:tgtEl>
                                        <p:attrNameLst>
                                          <p:attrName>style.visibility</p:attrName>
                                        </p:attrNameLst>
                                      </p:cBhvr>
                                      <p:to>
                                        <p:strVal val="hidden"/>
                                      </p:to>
                                    </p:set>
                                  </p:childTnLst>
                                </p:cTn>
                              </p:par>
                              <p:par>
                                <p:cTn id="50" presetID="1" presetClass="exit" presetSubtype="0" fill="hold" grpId="0" nodeType="withEffect">
                                  <p:stCondLst>
                                    <p:cond delay="0"/>
                                  </p:stCondLst>
                                  <p:childTnLst>
                                    <p:set>
                                      <p:cBhvr>
                                        <p:cTn id="51" dur="1" fill="hold">
                                          <p:stCondLst>
                                            <p:cond delay="0"/>
                                          </p:stCondLst>
                                        </p:cTn>
                                        <p:tgtEl>
                                          <p:spTgt spid="60"/>
                                        </p:tgtEl>
                                        <p:attrNameLst>
                                          <p:attrName>style.visibility</p:attrName>
                                        </p:attrNameLst>
                                      </p:cBhvr>
                                      <p:to>
                                        <p:strVal val="hidden"/>
                                      </p:to>
                                    </p:set>
                                  </p:childTnLst>
                                </p:cTn>
                              </p:par>
                              <p:par>
                                <p:cTn id="52" presetID="1" presetClass="entr" presetSubtype="0" fill="hold" grpId="0" nodeType="withEffect">
                                  <p:stCondLst>
                                    <p:cond delay="0"/>
                                  </p:stCondLst>
                                  <p:childTnLst>
                                    <p:set>
                                      <p:cBhvr>
                                        <p:cTn id="53" dur="1" fill="hold">
                                          <p:stCondLst>
                                            <p:cond delay="0"/>
                                          </p:stCondLst>
                                        </p:cTn>
                                        <p:tgtEl>
                                          <p:spTgt spid="85"/>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86"/>
                                        </p:tgtEl>
                                        <p:attrNameLst>
                                          <p:attrName>style.visibility</p:attrName>
                                        </p:attrNameLst>
                                      </p:cBhvr>
                                      <p:to>
                                        <p:strVal val="visible"/>
                                      </p:to>
                                    </p:set>
                                  </p:childTnLst>
                                </p:cTn>
                              </p:par>
                              <p:par>
                                <p:cTn id="56" presetID="1" presetClass="entr" presetSubtype="0" fill="hold" nodeType="withEffect">
                                  <p:stCondLst>
                                    <p:cond delay="600"/>
                                  </p:stCondLst>
                                  <p:childTnLst>
                                    <p:set>
                                      <p:cBhvr>
                                        <p:cTn id="57" dur="1" fill="hold">
                                          <p:stCondLst>
                                            <p:cond delay="0"/>
                                          </p:stCondLst>
                                        </p:cTn>
                                        <p:tgtEl>
                                          <p:spTgt spid="90"/>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nodeType="clickEffect">
                                  <p:stCondLst>
                                    <p:cond delay="0"/>
                                  </p:stCondLst>
                                  <p:childTnLst>
                                    <p:set>
                                      <p:cBhvr>
                                        <p:cTn id="61" dur="1" fill="hold">
                                          <p:stCondLst>
                                            <p:cond delay="0"/>
                                          </p:stCondLst>
                                        </p:cTn>
                                        <p:tgtEl>
                                          <p:spTgt spid="86"/>
                                        </p:tgtEl>
                                        <p:attrNameLst>
                                          <p:attrName>style.visibility</p:attrName>
                                        </p:attrNameLst>
                                      </p:cBhvr>
                                      <p:to>
                                        <p:strVal val="hidden"/>
                                      </p:to>
                                    </p:set>
                                  </p:childTnLst>
                                </p:cTn>
                              </p:par>
                              <p:par>
                                <p:cTn id="62" presetID="1" presetClass="exit" presetSubtype="0" fill="hold" nodeType="withEffect">
                                  <p:stCondLst>
                                    <p:cond delay="0"/>
                                  </p:stCondLst>
                                  <p:childTnLst>
                                    <p:set>
                                      <p:cBhvr>
                                        <p:cTn id="63" dur="1" fill="hold">
                                          <p:stCondLst>
                                            <p:cond delay="0"/>
                                          </p:stCondLst>
                                        </p:cTn>
                                        <p:tgtEl>
                                          <p:spTgt spid="90"/>
                                        </p:tgtEl>
                                        <p:attrNameLst>
                                          <p:attrName>style.visibility</p:attrName>
                                        </p:attrNameLst>
                                      </p:cBhvr>
                                      <p:to>
                                        <p:strVal val="hidden"/>
                                      </p:to>
                                    </p:set>
                                  </p:childTnLst>
                                </p:cTn>
                              </p:par>
                              <p:par>
                                <p:cTn id="64" presetID="1" presetClass="entr" presetSubtype="0" fill="hold" grpId="1" nodeType="withEffect">
                                  <p:stCondLst>
                                    <p:cond delay="0"/>
                                  </p:stCondLst>
                                  <p:childTnLst>
                                    <p:set>
                                      <p:cBhvr>
                                        <p:cTn id="65" dur="1" fill="hold">
                                          <p:stCondLst>
                                            <p:cond delay="0"/>
                                          </p:stCondLst>
                                        </p:cTn>
                                        <p:tgtEl>
                                          <p:spTgt spid="60"/>
                                        </p:tgtEl>
                                        <p:attrNameLst>
                                          <p:attrName>style.visibility</p:attrName>
                                        </p:attrNameLst>
                                      </p:cBhvr>
                                      <p:to>
                                        <p:strVal val="visible"/>
                                      </p:to>
                                    </p:set>
                                  </p:childTnLst>
                                </p:cTn>
                              </p:par>
                              <p:par>
                                <p:cTn id="66" presetID="1" presetClass="exit" presetSubtype="0" fill="hold" grpId="1" nodeType="withEffect">
                                  <p:stCondLst>
                                    <p:cond delay="0"/>
                                  </p:stCondLst>
                                  <p:childTnLst>
                                    <p:set>
                                      <p:cBhvr>
                                        <p:cTn id="67" dur="1" fill="hold">
                                          <p:stCondLst>
                                            <p:cond delay="0"/>
                                          </p:stCondLst>
                                        </p:cTn>
                                        <p:tgtEl>
                                          <p:spTgt spid="85"/>
                                        </p:tgtEl>
                                        <p:attrNameLst>
                                          <p:attrName>style.visibility</p:attrName>
                                        </p:attrNameLst>
                                      </p:cBhvr>
                                      <p:to>
                                        <p:strVal val="hidden"/>
                                      </p:to>
                                    </p:set>
                                  </p:childTnLst>
                                </p:cTn>
                              </p:par>
                              <p:par>
                                <p:cTn id="68" presetID="1" presetClass="exit" presetSubtype="0" fill="hold" grpId="0" nodeType="withEffect">
                                  <p:stCondLst>
                                    <p:cond delay="0"/>
                                  </p:stCondLst>
                                  <p:childTnLst>
                                    <p:set>
                                      <p:cBhvr>
                                        <p:cTn id="69" dur="1" fill="hold">
                                          <p:stCondLst>
                                            <p:cond delay="0"/>
                                          </p:stCondLst>
                                        </p:cTn>
                                        <p:tgtEl>
                                          <p:spTgt spid="65"/>
                                        </p:tgtEl>
                                        <p:attrNameLst>
                                          <p:attrName>style.visibility</p:attrName>
                                        </p:attrNameLst>
                                      </p:cBhvr>
                                      <p:to>
                                        <p:strVal val="hidden"/>
                                      </p:to>
                                    </p:set>
                                  </p:childTnLst>
                                </p:cTn>
                              </p:par>
                              <p:par>
                                <p:cTn id="70" presetID="1" presetClass="entr" presetSubtype="0" fill="hold" grpId="0" nodeType="withEffect">
                                  <p:stCondLst>
                                    <p:cond delay="0"/>
                                  </p:stCondLst>
                                  <p:childTnLst>
                                    <p:set>
                                      <p:cBhvr>
                                        <p:cTn id="71" dur="1" fill="hold">
                                          <p:stCondLst>
                                            <p:cond delay="0"/>
                                          </p:stCondLst>
                                        </p:cTn>
                                        <p:tgtEl>
                                          <p:spTgt spid="94"/>
                                        </p:tgtEl>
                                        <p:attrNameLst>
                                          <p:attrName>style.visibility</p:attrName>
                                        </p:attrNameLst>
                                      </p:cBhvr>
                                      <p:to>
                                        <p:strVal val="visible"/>
                                      </p:to>
                                    </p:set>
                                  </p:childTnLst>
                                </p:cTn>
                              </p:par>
                              <p:par>
                                <p:cTn id="72" presetID="1" presetClass="entr" presetSubtype="0" fill="hold" nodeType="withEffect">
                                  <p:stCondLst>
                                    <p:cond delay="0"/>
                                  </p:stCondLst>
                                  <p:childTnLst>
                                    <p:set>
                                      <p:cBhvr>
                                        <p:cTn id="73" dur="1" fill="hold">
                                          <p:stCondLst>
                                            <p:cond delay="0"/>
                                          </p:stCondLst>
                                        </p:cTn>
                                        <p:tgtEl>
                                          <p:spTgt spid="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bldLvl="0" animBg="1"/>
      <p:bldP spid="58" grpId="0" bldLvl="0" animBg="1"/>
      <p:bldP spid="59" grpId="0" bldLvl="0" animBg="1"/>
      <p:bldP spid="59" grpId="1" bldLvl="0" animBg="1"/>
      <p:bldP spid="60" grpId="0" bldLvl="0" animBg="1"/>
      <p:bldP spid="60" grpId="1" bldLvl="0" animBg="1"/>
      <p:bldP spid="65" grpId="0" bldLvl="0" animBg="1"/>
      <p:bldP spid="66" grpId="0" bldLvl="0" animBg="1"/>
      <p:bldP spid="66" grpId="1" bldLvl="0" animBg="1"/>
      <p:bldP spid="85" grpId="0" bldLvl="0" animBg="1"/>
      <p:bldP spid="85" grpId="1" bldLvl="0" animBg="1"/>
      <p:bldP spid="94"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5" name="矩形 44"/>
          <p:cNvSpPr/>
          <p:nvPr/>
        </p:nvSpPr>
        <p:spPr>
          <a:xfrm>
            <a:off x="349335" y="2269490"/>
            <a:ext cx="2195195" cy="460375"/>
          </a:xfrm>
          <a:prstGeom prst="rect">
            <a:avLst/>
          </a:prstGeom>
          <a:ln>
            <a:solidFill>
              <a:schemeClr val="accent1"/>
            </a:solidFill>
          </a:ln>
        </p:spPr>
        <p:txBody>
          <a:bodyPr wrap="square">
            <a:spAutoFit/>
          </a:bodyPr>
          <a:lstStyle/>
          <a:p>
            <a:r>
              <a:rPr lang="en-US" altLang="zh-CN" sz="2400" b="1" dirty="0">
                <a:solidFill>
                  <a:srgbClr val="C00000"/>
                </a:solidFill>
                <a:latin typeface="+mn-ea"/>
                <a:cs typeface="宋体" panose="02010600030101010101" pitchFamily="2" charset="-122"/>
              </a:rPr>
              <a:t>1. </a:t>
            </a:r>
            <a:r>
              <a:rPr lang="zh-CN" altLang="zh-CN" sz="2400" b="1" dirty="0">
                <a:solidFill>
                  <a:srgbClr val="C00000"/>
                </a:solidFill>
                <a:latin typeface="+mn-ea"/>
                <a:cs typeface="宋体" panose="02010600030101010101" pitchFamily="2" charset="-122"/>
              </a:rPr>
              <a:t>监</a:t>
            </a:r>
            <a:r>
              <a:rPr lang="en-US" altLang="zh-CN" sz="2400" b="1" dirty="0">
                <a:solidFill>
                  <a:srgbClr val="C00000"/>
                </a:solidFill>
                <a:latin typeface="+mn-ea"/>
                <a:cs typeface="宋体" panose="02010600030101010101" pitchFamily="2" charset="-122"/>
              </a:rPr>
              <a:t>  </a:t>
            </a:r>
            <a:r>
              <a:rPr lang="zh-CN" altLang="zh-CN" sz="2400" b="1" dirty="0">
                <a:solidFill>
                  <a:srgbClr val="C00000"/>
                </a:solidFill>
                <a:latin typeface="+mn-ea"/>
                <a:cs typeface="宋体" panose="02010600030101010101" pitchFamily="2" charset="-122"/>
              </a:rPr>
              <a:t>测</a:t>
            </a:r>
            <a:r>
              <a:rPr lang="en-US" altLang="zh-CN" sz="2400" b="1" dirty="0">
                <a:solidFill>
                  <a:srgbClr val="C00000"/>
                </a:solidFill>
                <a:latin typeface="+mn-ea"/>
                <a:cs typeface="宋体" panose="02010600030101010101" pitchFamily="2" charset="-122"/>
              </a:rPr>
              <a:t> 3</a:t>
            </a:r>
            <a:r>
              <a:rPr lang="zh-CN" altLang="en-US" sz="2400" b="1" dirty="0">
                <a:solidFill>
                  <a:srgbClr val="C00000"/>
                </a:solidFill>
                <a:latin typeface="+mn-ea"/>
                <a:cs typeface="宋体" panose="02010600030101010101" pitchFamily="2" charset="-122"/>
              </a:rPr>
              <a:t>分</a:t>
            </a:r>
            <a:endParaRPr lang="zh-CN" altLang="en-US" sz="2400" b="1" dirty="0">
              <a:solidFill>
                <a:srgbClr val="C00000"/>
              </a:solidFill>
              <a:latin typeface="+mn-ea"/>
            </a:endParaRPr>
          </a:p>
        </p:txBody>
      </p:sp>
      <p:sp>
        <p:nvSpPr>
          <p:cNvPr id="47" name="矩形 46"/>
          <p:cNvSpPr/>
          <p:nvPr/>
        </p:nvSpPr>
        <p:spPr>
          <a:xfrm>
            <a:off x="349335" y="3001010"/>
            <a:ext cx="2189480" cy="460375"/>
          </a:xfrm>
          <a:prstGeom prst="rect">
            <a:avLst/>
          </a:prstGeom>
          <a:ln>
            <a:solidFill>
              <a:schemeClr val="accent1"/>
            </a:solidFill>
          </a:ln>
        </p:spPr>
        <p:txBody>
          <a:bodyPr wrap="square">
            <a:spAutoFit/>
          </a:bodyPr>
          <a:lstStyle/>
          <a:p>
            <a:r>
              <a:rPr lang="en-US" altLang="zh-CN" sz="2400" b="1" dirty="0">
                <a:latin typeface="+mn-ea"/>
              </a:rPr>
              <a:t>2.</a:t>
            </a:r>
            <a:r>
              <a:rPr lang="zh-CN" altLang="en-US" sz="2400" b="1" dirty="0">
                <a:latin typeface="+mn-ea"/>
              </a:rPr>
              <a:t>规程措施</a:t>
            </a:r>
            <a:r>
              <a:rPr lang="en-US" altLang="zh-CN" sz="2400" b="1" dirty="0">
                <a:latin typeface="+mn-ea"/>
              </a:rPr>
              <a:t>5</a:t>
            </a:r>
            <a:r>
              <a:rPr lang="zh-CN" altLang="en-US" sz="2400" b="1" dirty="0">
                <a:latin typeface="+mn-ea"/>
              </a:rPr>
              <a:t>分</a:t>
            </a:r>
          </a:p>
        </p:txBody>
      </p:sp>
      <p:sp>
        <p:nvSpPr>
          <p:cNvPr id="48" name="矩形 47"/>
          <p:cNvSpPr/>
          <p:nvPr/>
        </p:nvSpPr>
        <p:spPr>
          <a:xfrm>
            <a:off x="358860" y="3728720"/>
            <a:ext cx="2179955" cy="460375"/>
          </a:xfrm>
          <a:prstGeom prst="rect">
            <a:avLst/>
          </a:prstGeom>
          <a:ln>
            <a:solidFill>
              <a:schemeClr val="accent1"/>
            </a:solidFill>
          </a:ln>
        </p:spPr>
        <p:txBody>
          <a:bodyPr wrap="square">
            <a:spAutoFit/>
          </a:bodyPr>
          <a:lstStyle/>
          <a:p>
            <a:r>
              <a:rPr lang="en-US" altLang="zh-CN" sz="2400" b="1" dirty="0">
                <a:latin typeface="+mn-ea"/>
              </a:rPr>
              <a:t>3.</a:t>
            </a:r>
            <a:r>
              <a:rPr lang="zh-CN" altLang="en-US" sz="2400" b="1" dirty="0">
                <a:latin typeface="+mn-ea"/>
              </a:rPr>
              <a:t>管理制度</a:t>
            </a:r>
            <a:r>
              <a:rPr lang="en-US" altLang="zh-CN" sz="2400" b="1" dirty="0">
                <a:latin typeface="+mn-ea"/>
              </a:rPr>
              <a:t>3</a:t>
            </a:r>
            <a:r>
              <a:rPr lang="zh-CN" altLang="en-US" sz="2400" b="1" dirty="0">
                <a:latin typeface="+mn-ea"/>
              </a:rPr>
              <a:t>分</a:t>
            </a:r>
          </a:p>
        </p:txBody>
      </p:sp>
      <p:sp>
        <p:nvSpPr>
          <p:cNvPr id="49" name="矩形 48"/>
          <p:cNvSpPr/>
          <p:nvPr/>
        </p:nvSpPr>
        <p:spPr>
          <a:xfrm>
            <a:off x="380450" y="4457700"/>
            <a:ext cx="2158365" cy="460375"/>
          </a:xfrm>
          <a:prstGeom prst="rect">
            <a:avLst/>
          </a:prstGeom>
          <a:ln>
            <a:solidFill>
              <a:schemeClr val="accent1"/>
            </a:solidFill>
          </a:ln>
        </p:spPr>
        <p:txBody>
          <a:bodyPr wrap="square">
            <a:spAutoFit/>
          </a:bodyPr>
          <a:lstStyle/>
          <a:p>
            <a:r>
              <a:rPr lang="en-US" altLang="zh-CN" sz="2400" b="1" dirty="0">
                <a:latin typeface="+mn-ea"/>
              </a:rPr>
              <a:t>4.</a:t>
            </a:r>
            <a:r>
              <a:rPr lang="zh-CN" altLang="en-US" sz="2400" b="1" dirty="0">
                <a:latin typeface="+mn-ea"/>
              </a:rPr>
              <a:t>支护材料</a:t>
            </a:r>
            <a:r>
              <a:rPr lang="en-US" altLang="zh-CN" sz="2400" b="1" dirty="0">
                <a:latin typeface="+mn-ea"/>
              </a:rPr>
              <a:t>2</a:t>
            </a:r>
            <a:r>
              <a:rPr lang="zh-CN" altLang="en-US" sz="2000" b="1" dirty="0">
                <a:latin typeface="+mn-ea"/>
              </a:rPr>
              <a:t>分</a:t>
            </a:r>
          </a:p>
        </p:txBody>
      </p:sp>
      <p:sp>
        <p:nvSpPr>
          <p:cNvPr id="50" name="矩形 49"/>
          <p:cNvSpPr/>
          <p:nvPr/>
        </p:nvSpPr>
        <p:spPr>
          <a:xfrm>
            <a:off x="380450" y="5186680"/>
            <a:ext cx="2158365" cy="460375"/>
          </a:xfrm>
          <a:prstGeom prst="rect">
            <a:avLst/>
          </a:prstGeom>
          <a:ln>
            <a:solidFill>
              <a:schemeClr val="accent1"/>
            </a:solidFill>
          </a:ln>
        </p:spPr>
        <p:txBody>
          <a:bodyPr wrap="square">
            <a:spAutoFit/>
          </a:bodyPr>
          <a:lstStyle/>
          <a:p>
            <a:r>
              <a:rPr lang="en-US" altLang="zh-CN" sz="2400" b="1" dirty="0">
                <a:latin typeface="+mn-ea"/>
              </a:rPr>
              <a:t>5.</a:t>
            </a:r>
            <a:r>
              <a:rPr lang="zh-CN" altLang="en-US" b="1" dirty="0">
                <a:latin typeface="+mn-ea"/>
              </a:rPr>
              <a:t>采煤机械化</a:t>
            </a:r>
            <a:r>
              <a:rPr lang="en-US" altLang="zh-CN" sz="1400" b="1" dirty="0">
                <a:latin typeface="+mn-ea"/>
              </a:rPr>
              <a:t>1.5</a:t>
            </a:r>
            <a:r>
              <a:rPr lang="zh-CN" altLang="en-US" sz="1400" b="1" dirty="0">
                <a:latin typeface="+mn-ea"/>
              </a:rPr>
              <a:t>分</a:t>
            </a:r>
            <a:endParaRPr lang="zh-CN" altLang="en-US" sz="2000" b="1" dirty="0">
              <a:latin typeface="+mn-ea"/>
            </a:endParaRPr>
          </a:p>
        </p:txBody>
      </p:sp>
      <p:sp>
        <p:nvSpPr>
          <p:cNvPr id="51" name="矩形 50"/>
          <p:cNvSpPr/>
          <p:nvPr/>
        </p:nvSpPr>
        <p:spPr>
          <a:xfrm>
            <a:off x="380450" y="5919470"/>
            <a:ext cx="2158365" cy="460375"/>
          </a:xfrm>
          <a:prstGeom prst="rect">
            <a:avLst/>
          </a:prstGeom>
          <a:ln>
            <a:solidFill>
              <a:schemeClr val="accent1"/>
            </a:solidFill>
          </a:ln>
        </p:spPr>
        <p:txBody>
          <a:bodyPr wrap="square">
            <a:spAutoFit/>
          </a:bodyPr>
          <a:lstStyle/>
          <a:p>
            <a:r>
              <a:rPr lang="en-US" altLang="zh-CN" sz="2400" b="1" dirty="0">
                <a:latin typeface="+mn-ea"/>
              </a:rPr>
              <a:t>6.</a:t>
            </a:r>
            <a:r>
              <a:rPr lang="zh-CN" altLang="en-US" sz="2000" b="1" dirty="0">
                <a:latin typeface="+mn-ea"/>
              </a:rPr>
              <a:t>系统优化 </a:t>
            </a:r>
            <a:r>
              <a:rPr lang="en-US" altLang="zh-CN" sz="1600" b="1" dirty="0">
                <a:latin typeface="+mn-ea"/>
              </a:rPr>
              <a:t>0.5</a:t>
            </a:r>
            <a:r>
              <a:rPr lang="zh-CN" altLang="en-US" sz="1600" b="1" dirty="0">
                <a:latin typeface="+mn-ea"/>
              </a:rPr>
              <a:t>分</a:t>
            </a:r>
            <a:endParaRPr lang="zh-CN" altLang="en-US" sz="2000" b="1" dirty="0">
              <a:latin typeface="+mn-ea"/>
            </a:endParaRPr>
          </a:p>
        </p:txBody>
      </p:sp>
      <p:sp>
        <p:nvSpPr>
          <p:cNvPr id="53" name="文本框 52"/>
          <p:cNvSpPr txBox="1"/>
          <p:nvPr/>
        </p:nvSpPr>
        <p:spPr>
          <a:xfrm>
            <a:off x="413142" y="1250089"/>
            <a:ext cx="2702919" cy="46166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1.</a:t>
            </a:r>
            <a:r>
              <a:rPr lang="zh-CN" altLang="en-US" sz="2400" b="1" dirty="0">
                <a:solidFill>
                  <a:schemeClr val="bg2"/>
                </a:solidFill>
                <a:latin typeface="黑体" panose="02010609060101010101" pitchFamily="49" charset="-122"/>
                <a:ea typeface="黑体" panose="02010609060101010101" pitchFamily="49" charset="-122"/>
              </a:rPr>
              <a:t>基础管理  </a:t>
            </a:r>
            <a:r>
              <a:rPr lang="en-US" altLang="zh-CN" sz="2400" b="1" dirty="0">
                <a:solidFill>
                  <a:schemeClr val="bg2"/>
                </a:solidFill>
                <a:latin typeface="黑体" panose="02010609060101010101" pitchFamily="49" charset="-122"/>
                <a:ea typeface="黑体" panose="02010609060101010101" pitchFamily="49" charset="-122"/>
              </a:rPr>
              <a:t>15</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31" name="矩形 30"/>
          <p:cNvSpPr/>
          <p:nvPr/>
        </p:nvSpPr>
        <p:spPr>
          <a:xfrm>
            <a:off x="3067234" y="1834702"/>
            <a:ext cx="5544105" cy="1477328"/>
          </a:xfrm>
          <a:prstGeom prst="rect">
            <a:avLst/>
          </a:prstGeom>
          <a:ln>
            <a:solidFill>
              <a:schemeClr val="accent1"/>
            </a:solidFill>
            <a:prstDash val="lgDash"/>
          </a:ln>
        </p:spPr>
        <p:txBody>
          <a:bodyPr wrap="square">
            <a:spAutoFit/>
          </a:bodyPr>
          <a:lstStyle/>
          <a:p>
            <a:pPr algn="just">
              <a:spcAft>
                <a:spcPts val="0"/>
              </a:spcAft>
            </a:pPr>
            <a:r>
              <a:rPr lang="en-US" altLang="zh-CN" dirty="0">
                <a:latin typeface="微软雅黑" panose="020B0503020204020204" pitchFamily="34" charset="-122"/>
                <a:ea typeface="微软雅黑" panose="020B0503020204020204" pitchFamily="34" charset="-122"/>
              </a:rPr>
              <a:t>1.</a:t>
            </a:r>
            <a:r>
              <a:rPr lang="zh-CN" altLang="zh-CN" dirty="0">
                <a:latin typeface="微软雅黑" panose="020B0503020204020204" pitchFamily="34" charset="-122"/>
                <a:ea typeface="微软雅黑" panose="020B0503020204020204" pitchFamily="34" charset="-122"/>
              </a:rPr>
              <a:t>采煤工作面实行顶板动态和支护质量监测；进、回风巷实行</a:t>
            </a:r>
            <a:r>
              <a:rPr lang="zh-CN" altLang="zh-CN" dirty="0">
                <a:solidFill>
                  <a:srgbClr val="C00000"/>
                </a:solidFill>
                <a:latin typeface="微软雅黑" panose="020B0503020204020204" pitchFamily="34" charset="-122"/>
                <a:ea typeface="微软雅黑" panose="020B0503020204020204" pitchFamily="34" charset="-122"/>
              </a:rPr>
              <a:t>围岩变形观测</a:t>
            </a:r>
            <a:r>
              <a:rPr lang="zh-CN" altLang="zh-CN" dirty="0">
                <a:latin typeface="微软雅黑" panose="020B0503020204020204" pitchFamily="34" charset="-122"/>
                <a:ea typeface="微软雅黑" panose="020B0503020204020204" pitchFamily="34" charset="-122"/>
              </a:rPr>
              <a:t>，锚杆支护有顶板离层监测；</a:t>
            </a:r>
          </a:p>
          <a:p>
            <a:pPr algn="just">
              <a:spcAft>
                <a:spcPts val="0"/>
              </a:spcAft>
            </a:pPr>
            <a:r>
              <a:rPr lang="en-US" altLang="zh-CN" dirty="0">
                <a:latin typeface="微软雅黑" panose="020B0503020204020204" pitchFamily="34" charset="-122"/>
                <a:ea typeface="微软雅黑" panose="020B0503020204020204" pitchFamily="34" charset="-122"/>
              </a:rPr>
              <a:t>2.</a:t>
            </a:r>
            <a:r>
              <a:rPr lang="zh-CN" altLang="zh-CN" dirty="0">
                <a:latin typeface="微软雅黑" panose="020B0503020204020204" pitchFamily="34" charset="-122"/>
                <a:ea typeface="微软雅黑" panose="020B0503020204020204" pitchFamily="34" charset="-122"/>
              </a:rPr>
              <a:t>监测观测有记录，</a:t>
            </a:r>
            <a:r>
              <a:rPr lang="zh-CN" altLang="zh-CN" dirty="0">
                <a:solidFill>
                  <a:srgbClr val="C00000"/>
                </a:solidFill>
                <a:latin typeface="微软雅黑" panose="020B0503020204020204" pitchFamily="34" charset="-122"/>
                <a:ea typeface="微软雅黑" panose="020B0503020204020204" pitchFamily="34" charset="-122"/>
              </a:rPr>
              <a:t>记录数据符合实际</a:t>
            </a:r>
            <a:r>
              <a:rPr lang="zh-CN" altLang="zh-CN" dirty="0">
                <a:latin typeface="微软雅黑" panose="020B0503020204020204" pitchFamily="34" charset="-122"/>
                <a:ea typeface="微软雅黑" panose="020B0503020204020204" pitchFamily="34" charset="-122"/>
              </a:rPr>
              <a:t>；</a:t>
            </a:r>
          </a:p>
          <a:p>
            <a:pPr algn="just"/>
            <a:r>
              <a:rPr lang="en-US" altLang="zh-CN" dirty="0">
                <a:latin typeface="微软雅黑" panose="020B0503020204020204" pitchFamily="34" charset="-122"/>
                <a:ea typeface="微软雅黑" panose="020B0503020204020204" pitchFamily="34" charset="-122"/>
              </a:rPr>
              <a:t>3.</a:t>
            </a:r>
            <a:r>
              <a:rPr lang="zh-CN" altLang="zh-CN" dirty="0">
                <a:solidFill>
                  <a:srgbClr val="C00000"/>
                </a:solidFill>
                <a:latin typeface="微软雅黑" panose="020B0503020204020204" pitchFamily="34" charset="-122"/>
                <a:ea typeface="微软雅黑" panose="020B0503020204020204" pitchFamily="34" charset="-122"/>
              </a:rPr>
              <a:t>异常情况有处理意见并落实；</a:t>
            </a:r>
          </a:p>
          <a:p>
            <a:pPr algn="just"/>
            <a:r>
              <a:rPr lang="en-US" altLang="zh-CN" dirty="0">
                <a:latin typeface="微软雅黑" panose="020B0503020204020204" pitchFamily="34" charset="-122"/>
                <a:ea typeface="微软雅黑" panose="020B0503020204020204" pitchFamily="34" charset="-122"/>
              </a:rPr>
              <a:t>4.</a:t>
            </a:r>
            <a:r>
              <a:rPr lang="zh-CN" altLang="zh-CN" dirty="0">
                <a:solidFill>
                  <a:srgbClr val="C00000"/>
                </a:solidFill>
                <a:latin typeface="微软雅黑" panose="020B0503020204020204" pitchFamily="34" charset="-122"/>
                <a:ea typeface="微软雅黑" panose="020B0503020204020204" pitchFamily="34" charset="-122"/>
              </a:rPr>
              <a:t>对观测数据进行规律分析，有分析结果</a:t>
            </a:r>
            <a:r>
              <a:rPr lang="zh-CN" altLang="en-US" dirty="0">
                <a:solidFill>
                  <a:srgbClr val="C00000"/>
                </a:solidFill>
                <a:latin typeface="微软雅黑" panose="020B0503020204020204" pitchFamily="34" charset="-122"/>
                <a:ea typeface="微软雅黑" panose="020B0503020204020204" pitchFamily="34" charset="-122"/>
              </a:rPr>
              <a:t>。</a:t>
            </a:r>
          </a:p>
        </p:txBody>
      </p:sp>
      <p:sp>
        <p:nvSpPr>
          <p:cNvPr id="32" name="文本框 31"/>
          <p:cNvSpPr txBox="1"/>
          <p:nvPr/>
        </p:nvSpPr>
        <p:spPr>
          <a:xfrm>
            <a:off x="3067234" y="3426460"/>
            <a:ext cx="5544105" cy="2962991"/>
          </a:xfrm>
          <a:prstGeom prst="rect">
            <a:avLst/>
          </a:prstGeom>
          <a:solidFill>
            <a:schemeClr val="accent1">
              <a:lumMod val="75000"/>
            </a:schemeClr>
          </a:solidFill>
        </p:spPr>
        <p:txBody>
          <a:bodyPr wrap="square" rtlCol="0">
            <a:spAutoFit/>
          </a:bodyPr>
          <a:lstStyle/>
          <a:p>
            <a:pPr algn="just" fontAlgn="auto">
              <a:lnSpc>
                <a:spcPts val="2300"/>
              </a:lnSpc>
              <a:buClr>
                <a:schemeClr val="bg1"/>
              </a:buClr>
              <a:buFont typeface="Wingdings" panose="05000000000000000000" pitchFamily="2" charset="2"/>
              <a:buChar char="l"/>
            </a:pPr>
            <a:r>
              <a:rPr lang="zh-CN" altLang="en-US" sz="1400" dirty="0">
                <a:solidFill>
                  <a:schemeClr val="bg1"/>
                </a:solidFill>
                <a:latin typeface="微软雅黑" panose="020B0503020204020204" pitchFamily="34" charset="-122"/>
                <a:ea typeface="微软雅黑" panose="020B0503020204020204" pitchFamily="34" charset="-122"/>
              </a:rPr>
              <a:t>监测内容</a:t>
            </a:r>
          </a:p>
          <a:p>
            <a:pPr fontAlgn="auto">
              <a:lnSpc>
                <a:spcPts val="2000"/>
              </a:lnSpc>
              <a:buClr>
                <a:schemeClr val="bg1"/>
              </a:buClr>
              <a:buFont typeface="Wingdings" panose="05000000000000000000" pitchFamily="2" charset="2"/>
              <a:buChar char="Ø"/>
            </a:pPr>
            <a:r>
              <a:rPr lang="zh-CN" altLang="en-US" sz="1200" dirty="0">
                <a:solidFill>
                  <a:schemeClr val="bg1"/>
                </a:solidFill>
                <a:latin typeface="华文中宋" panose="02010600040101010101" pitchFamily="2" charset="-122"/>
                <a:ea typeface="华文中宋" panose="02010600040101010101" pitchFamily="2" charset="-122"/>
              </a:rPr>
              <a:t>支护质量：监测支护参数是否符合理顶板控制设计的要求；</a:t>
            </a:r>
          </a:p>
          <a:p>
            <a:pPr fontAlgn="auto">
              <a:lnSpc>
                <a:spcPts val="2000"/>
              </a:lnSpc>
              <a:buClr>
                <a:schemeClr val="bg1"/>
              </a:buClr>
              <a:buFont typeface="Wingdings" panose="05000000000000000000" pitchFamily="2" charset="2"/>
              <a:buChar char="Ø"/>
            </a:pPr>
            <a:r>
              <a:rPr lang="zh-CN" altLang="en-US" sz="1200" dirty="0">
                <a:solidFill>
                  <a:schemeClr val="bg1"/>
                </a:solidFill>
                <a:latin typeface="华文中宋" panose="02010600040101010101" pitchFamily="2" charset="-122"/>
                <a:ea typeface="华文中宋" panose="02010600040101010101" pitchFamily="2" charset="-122"/>
              </a:rPr>
              <a:t>顶板动态：监测顶板（围岩）是否处于良好状态；</a:t>
            </a:r>
          </a:p>
          <a:p>
            <a:pPr fontAlgn="auto">
              <a:lnSpc>
                <a:spcPts val="2000"/>
              </a:lnSpc>
              <a:buClr>
                <a:schemeClr val="bg1"/>
              </a:buClr>
              <a:buFont typeface="Wingdings" panose="05000000000000000000" pitchFamily="2" charset="2"/>
              <a:buChar char="Ø"/>
            </a:pPr>
            <a:r>
              <a:rPr lang="zh-CN" altLang="en-US" sz="1200" dirty="0">
                <a:solidFill>
                  <a:schemeClr val="bg1"/>
                </a:solidFill>
                <a:latin typeface="华文中宋" panose="02010600040101010101" pitchFamily="2" charset="-122"/>
                <a:ea typeface="华文中宋" panose="02010600040101010101" pitchFamily="2" charset="-122"/>
              </a:rPr>
              <a:t>围岩变形：按照</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en-US" sz="1200" dirty="0">
                <a:solidFill>
                  <a:schemeClr val="bg1"/>
                </a:solidFill>
                <a:latin typeface="华文中宋" panose="02010600040101010101" pitchFamily="2" charset="-122"/>
                <a:ea typeface="华文中宋" panose="02010600040101010101" pitchFamily="2" charset="-122"/>
              </a:rPr>
              <a:t>煤矿巷道矿山压力显现观测方法</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en-US" sz="1200" dirty="0">
                <a:solidFill>
                  <a:schemeClr val="bg1"/>
                </a:solidFill>
                <a:latin typeface="华文中宋" panose="02010600040101010101" pitchFamily="2" charset="-122"/>
                <a:ea typeface="华文中宋" panose="02010600040101010101" pitchFamily="2" charset="-122"/>
              </a:rPr>
              <a:t>（</a:t>
            </a:r>
            <a:r>
              <a:rPr lang="en-US" altLang="zh-CN" sz="1200" dirty="0">
                <a:solidFill>
                  <a:schemeClr val="bg1"/>
                </a:solidFill>
                <a:latin typeface="华文中宋" panose="02010600040101010101" pitchFamily="2" charset="-122"/>
                <a:ea typeface="华文中宋" panose="02010600040101010101" pitchFamily="2" charset="-122"/>
              </a:rPr>
              <a:t>MT/878-2000</a:t>
            </a:r>
            <a:r>
              <a:rPr lang="zh-CN" altLang="en-US" sz="1200" dirty="0">
                <a:solidFill>
                  <a:schemeClr val="bg1"/>
                </a:solidFill>
                <a:latin typeface="华文中宋" panose="02010600040101010101" pitchFamily="2" charset="-122"/>
                <a:ea typeface="华文中宋" panose="02010600040101010101" pitchFamily="2" charset="-122"/>
              </a:rPr>
              <a:t>）</a:t>
            </a:r>
            <a:r>
              <a:rPr lang="en-US" altLang="zh-CN" sz="1200" dirty="0">
                <a:solidFill>
                  <a:schemeClr val="bg1"/>
                </a:solidFill>
                <a:latin typeface="华文中宋" panose="02010600040101010101" pitchFamily="2" charset="-122"/>
                <a:ea typeface="华文中宋" panose="02010600040101010101" pitchFamily="2" charset="-122"/>
              </a:rPr>
              <a:t>3.1 </a:t>
            </a:r>
            <a:r>
              <a:rPr lang="zh-CN" altLang="en-US" sz="1200" dirty="0">
                <a:solidFill>
                  <a:schemeClr val="bg1"/>
                </a:solidFill>
                <a:latin typeface="华文中宋" panose="02010600040101010101" pitchFamily="2" charset="-122"/>
                <a:ea typeface="华文中宋" panose="02010600040101010101" pitchFamily="2" charset="-122"/>
              </a:rPr>
              <a:t>规定，围岩表面位移项目应包含巷道的顶底板移近量和两帮移近量；顶板下沉、底鼓、上帮或下帮位移； </a:t>
            </a:r>
          </a:p>
          <a:p>
            <a:pPr fontAlgn="auto">
              <a:lnSpc>
                <a:spcPts val="2000"/>
              </a:lnSpc>
              <a:buClr>
                <a:schemeClr val="bg1"/>
              </a:buClr>
              <a:buFont typeface="Wingdings" panose="05000000000000000000" pitchFamily="2" charset="2"/>
              <a:buChar char="Ø"/>
            </a:pPr>
            <a:r>
              <a:rPr lang="zh-CN" altLang="en-US" sz="1200" dirty="0">
                <a:solidFill>
                  <a:schemeClr val="bg1"/>
                </a:solidFill>
                <a:latin typeface="华文中宋" panose="02010600040101010101" pitchFamily="2" charset="-122"/>
                <a:ea typeface="华文中宋" panose="02010600040101010101" pitchFamily="2" charset="-122"/>
              </a:rPr>
              <a:t>锚杆巷道：除围岩变形观测外，还应进行顶板离层监测。</a:t>
            </a:r>
          </a:p>
          <a:p>
            <a:pPr algn="just">
              <a:lnSpc>
                <a:spcPts val="2300"/>
              </a:lnSpc>
              <a:buClr>
                <a:schemeClr val="bg1"/>
              </a:buClr>
              <a:buFont typeface="Wingdings" panose="05000000000000000000" pitchFamily="2" charset="2"/>
              <a:buChar char="l"/>
            </a:pPr>
            <a:r>
              <a:rPr lang="zh-CN" altLang="en-US" sz="1400" dirty="0">
                <a:solidFill>
                  <a:schemeClr val="bg1"/>
                </a:solidFill>
                <a:latin typeface="微软雅黑" panose="020B0503020204020204" pitchFamily="34" charset="-122"/>
                <a:ea typeface="微软雅黑" panose="020B0503020204020204" pitchFamily="34" charset="-122"/>
              </a:rPr>
              <a:t>监测方法</a:t>
            </a:r>
          </a:p>
          <a:p>
            <a:pPr indent="-171450">
              <a:lnSpc>
                <a:spcPts val="2000"/>
              </a:lnSpc>
              <a:buClr>
                <a:schemeClr val="bg1"/>
              </a:buClr>
              <a:buFont typeface="Wingdings" panose="05000000000000000000" pitchFamily="2" charset="2"/>
              <a:buChar char="Ø"/>
            </a:pPr>
            <a:r>
              <a:rPr lang="zh-CN" altLang="en-US" sz="1200" dirty="0">
                <a:solidFill>
                  <a:schemeClr val="bg1"/>
                </a:solidFill>
                <a:latin typeface="华文中宋" panose="02010600040101010101" pitchFamily="2" charset="-122"/>
                <a:ea typeface="华文中宋" panose="02010600040101010101" pitchFamily="2" charset="-122"/>
              </a:rPr>
              <a:t>围岩变形观测及顶板离层监测应符合</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en-US" sz="1200" dirty="0">
                <a:solidFill>
                  <a:schemeClr val="bg1"/>
                </a:solidFill>
                <a:latin typeface="华文中宋" panose="02010600040101010101" pitchFamily="2" charset="-122"/>
                <a:ea typeface="华文中宋" panose="02010600040101010101" pitchFamily="2" charset="-122"/>
              </a:rPr>
              <a:t>煤矿巷道矿山压力显现观测方法</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en-US" sz="1200" dirty="0">
                <a:solidFill>
                  <a:schemeClr val="bg1"/>
                </a:solidFill>
                <a:latin typeface="华文中宋" panose="02010600040101010101" pitchFamily="2" charset="-122"/>
                <a:ea typeface="华文中宋" panose="02010600040101010101" pitchFamily="2" charset="-122"/>
              </a:rPr>
              <a:t>（</a:t>
            </a:r>
            <a:r>
              <a:rPr lang="en-US" altLang="zh-CN" sz="1200" dirty="0">
                <a:solidFill>
                  <a:schemeClr val="bg1"/>
                </a:solidFill>
                <a:latin typeface="华文中宋" panose="02010600040101010101" pitchFamily="2" charset="-122"/>
                <a:ea typeface="华文中宋" panose="02010600040101010101" pitchFamily="2" charset="-122"/>
              </a:rPr>
              <a:t>MT/878-2000</a:t>
            </a:r>
            <a:r>
              <a:rPr lang="zh-CN" altLang="en-US" sz="1200" dirty="0">
                <a:solidFill>
                  <a:schemeClr val="bg1"/>
                </a:solidFill>
                <a:latin typeface="华文中宋" panose="02010600040101010101" pitchFamily="2" charset="-122"/>
                <a:ea typeface="华文中宋" panose="02010600040101010101" pitchFamily="2" charset="-122"/>
              </a:rPr>
              <a:t>）</a:t>
            </a:r>
            <a:r>
              <a:rPr lang="en-US" altLang="zh-CN" sz="1200" dirty="0">
                <a:solidFill>
                  <a:schemeClr val="bg1"/>
                </a:solidFill>
                <a:latin typeface="华文中宋" panose="02010600040101010101" pitchFamily="2" charset="-122"/>
                <a:ea typeface="华文中宋" panose="02010600040101010101" pitchFamily="2" charset="-122"/>
              </a:rPr>
              <a:t>4</a:t>
            </a:r>
            <a:r>
              <a:rPr lang="zh-CN" altLang="en-US" sz="1200" dirty="0">
                <a:solidFill>
                  <a:schemeClr val="bg1"/>
                </a:solidFill>
                <a:latin typeface="华文中宋" panose="02010600040101010101" pitchFamily="2" charset="-122"/>
                <a:ea typeface="华文中宋" panose="02010600040101010101" pitchFamily="2" charset="-122"/>
              </a:rPr>
              <a:t>条、</a:t>
            </a:r>
            <a:r>
              <a:rPr lang="en-US" altLang="zh-CN" sz="1200" dirty="0">
                <a:solidFill>
                  <a:schemeClr val="bg1"/>
                </a:solidFill>
                <a:latin typeface="华文中宋" panose="02010600040101010101" pitchFamily="2" charset="-122"/>
                <a:ea typeface="华文中宋" panose="02010600040101010101" pitchFamily="2" charset="-122"/>
              </a:rPr>
              <a:t>5</a:t>
            </a:r>
            <a:r>
              <a:rPr lang="zh-CN" altLang="en-US" sz="1200" dirty="0">
                <a:solidFill>
                  <a:schemeClr val="bg1"/>
                </a:solidFill>
                <a:latin typeface="华文中宋" panose="02010600040101010101" pitchFamily="2" charset="-122"/>
                <a:ea typeface="华文中宋" panose="02010600040101010101" pitchFamily="2" charset="-122"/>
              </a:rPr>
              <a:t>条及</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en-US" sz="1200" dirty="0">
                <a:solidFill>
                  <a:schemeClr val="bg1"/>
                </a:solidFill>
                <a:latin typeface="华文中宋" panose="02010600040101010101" pitchFamily="2" charset="-122"/>
                <a:ea typeface="华文中宋" panose="02010600040101010101" pitchFamily="2" charset="-122"/>
              </a:rPr>
              <a:t>煤矿巷道锚杆支护技术规范</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en-US" sz="1200" dirty="0">
                <a:solidFill>
                  <a:schemeClr val="bg1"/>
                </a:solidFill>
                <a:latin typeface="华文中宋" panose="02010600040101010101" pitchFamily="2" charset="-122"/>
                <a:ea typeface="华文中宋" panose="02010600040101010101" pitchFamily="2" charset="-122"/>
              </a:rPr>
              <a:t>（</a:t>
            </a:r>
            <a:r>
              <a:rPr lang="en-US" altLang="zh-CN" sz="1200" dirty="0">
                <a:solidFill>
                  <a:schemeClr val="bg1"/>
                </a:solidFill>
                <a:latin typeface="华文中宋" panose="02010600040101010101" pitchFamily="2" charset="-122"/>
                <a:ea typeface="华文中宋" panose="02010600040101010101" pitchFamily="2" charset="-122"/>
              </a:rPr>
              <a:t>GB/T 35056-2018</a:t>
            </a:r>
            <a:r>
              <a:rPr lang="zh-CN" altLang="en-US" sz="1200" dirty="0">
                <a:solidFill>
                  <a:schemeClr val="bg1"/>
                </a:solidFill>
                <a:latin typeface="华文中宋" panose="02010600040101010101" pitchFamily="2" charset="-122"/>
                <a:ea typeface="华文中宋" panose="02010600040101010101" pitchFamily="2" charset="-122"/>
              </a:rPr>
              <a:t>）</a:t>
            </a:r>
            <a:r>
              <a:rPr lang="en-US" altLang="zh-CN" sz="1200" dirty="0">
                <a:solidFill>
                  <a:schemeClr val="bg1"/>
                </a:solidFill>
                <a:latin typeface="华文中宋" panose="02010600040101010101" pitchFamily="2" charset="-122"/>
                <a:ea typeface="华文中宋" panose="02010600040101010101" pitchFamily="2" charset="-122"/>
              </a:rPr>
              <a:t>6</a:t>
            </a:r>
            <a:r>
              <a:rPr lang="zh-CN" altLang="en-US" sz="1200" dirty="0">
                <a:solidFill>
                  <a:schemeClr val="bg1"/>
                </a:solidFill>
                <a:latin typeface="华文中宋" panose="02010600040101010101" pitchFamily="2" charset="-122"/>
                <a:ea typeface="华文中宋" panose="02010600040101010101" pitchFamily="2" charset="-122"/>
              </a:rPr>
              <a:t>条要求。</a:t>
            </a:r>
          </a:p>
        </p:txBody>
      </p:sp>
      <p:sp>
        <p:nvSpPr>
          <p:cNvPr id="2" name="文本框 1"/>
          <p:cNvSpPr txBox="1"/>
          <p:nvPr/>
        </p:nvSpPr>
        <p:spPr>
          <a:xfrm>
            <a:off x="3059084" y="3636642"/>
            <a:ext cx="5544105" cy="1925320"/>
          </a:xfrm>
          <a:prstGeom prst="rect">
            <a:avLst/>
          </a:prstGeom>
          <a:solidFill>
            <a:schemeClr val="accent1">
              <a:lumMod val="75000"/>
            </a:schemeClr>
          </a:solidFill>
        </p:spPr>
        <p:txBody>
          <a:bodyPr wrap="square" rtlCol="0">
            <a:spAutoFit/>
          </a:bodyPr>
          <a:lstStyle/>
          <a:p>
            <a:pPr lvl="0" algn="just">
              <a:lnSpc>
                <a:spcPts val="2300"/>
              </a:lnSpc>
              <a:buClr>
                <a:prstClr val="white"/>
              </a:buClr>
              <a:buFont typeface="Wingdings" panose="05000000000000000000" pitchFamily="2" charset="2"/>
              <a:buChar char="l"/>
            </a:pPr>
            <a:r>
              <a:rPr lang="zh-CN" altLang="en-US" sz="1400" dirty="0">
                <a:solidFill>
                  <a:prstClr val="white"/>
                </a:solidFill>
                <a:latin typeface="微软雅黑" panose="020B0503020204020204" pitchFamily="34" charset="-122"/>
                <a:ea typeface="微软雅黑" panose="020B0503020204020204" pitchFamily="34" charset="-122"/>
              </a:rPr>
              <a:t>如实记录</a:t>
            </a:r>
            <a:endParaRPr lang="en-US" altLang="zh-CN" sz="1400" dirty="0">
              <a:solidFill>
                <a:prstClr val="white"/>
              </a:solidFill>
              <a:latin typeface="微软雅黑" panose="020B0503020204020204" pitchFamily="34" charset="-122"/>
              <a:ea typeface="微软雅黑" panose="020B0503020204020204" pitchFamily="34" charset="-122"/>
            </a:endParaRPr>
          </a:p>
          <a:p>
            <a:pPr lvl="0" indent="-171450">
              <a:lnSpc>
                <a:spcPts val="2000"/>
              </a:lnSpc>
              <a:buClr>
                <a:prstClr val="white"/>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按照</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煤矿安全规程</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第一百零二条规定，煤巷、半煤岩巷支护必须进行顶板离层监测，并将监测结果记录在牌板上。第一百一十四条 </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采煤工作面必须进行矿压观测</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的要求。</a:t>
            </a:r>
          </a:p>
          <a:p>
            <a:pPr lvl="0" indent="-171450">
              <a:lnSpc>
                <a:spcPts val="2000"/>
              </a:lnSpc>
              <a:buClr>
                <a:prstClr val="white"/>
              </a:buClr>
              <a:buFont typeface="Wingdings" panose="05000000000000000000" pitchFamily="2" charset="2"/>
              <a:buChar char="Ø"/>
            </a:pP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煤矿巷道锚杆支护技术规范</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a:t>
            </a:r>
            <a:r>
              <a:rPr lang="en-US" altLang="zh-CN" sz="1200" dirty="0">
                <a:solidFill>
                  <a:prstClr val="white"/>
                </a:solidFill>
                <a:latin typeface="华文中宋" panose="02010600040101010101" pitchFamily="2" charset="-122"/>
                <a:ea typeface="华文中宋" panose="02010600040101010101" pitchFamily="2" charset="-122"/>
              </a:rPr>
              <a:t>GB/T 35056-2018</a:t>
            </a:r>
            <a:r>
              <a:rPr lang="zh-CN" altLang="en-US" sz="1200" dirty="0">
                <a:solidFill>
                  <a:prstClr val="white"/>
                </a:solidFill>
                <a:latin typeface="华文中宋" panose="02010600040101010101" pitchFamily="2" charset="-122"/>
                <a:ea typeface="华文中宋" panose="02010600040101010101" pitchFamily="2" charset="-122"/>
              </a:rPr>
              <a:t>）</a:t>
            </a:r>
            <a:r>
              <a:rPr lang="en-US" altLang="zh-CN" sz="1200" dirty="0">
                <a:solidFill>
                  <a:prstClr val="white"/>
                </a:solidFill>
                <a:latin typeface="华文中宋" panose="02010600040101010101" pitchFamily="2" charset="-122"/>
                <a:ea typeface="华文中宋" panose="02010600040101010101" pitchFamily="2" charset="-122"/>
              </a:rPr>
              <a:t>6.9</a:t>
            </a:r>
            <a:r>
              <a:rPr lang="zh-CN" altLang="en-US" sz="1200" dirty="0">
                <a:solidFill>
                  <a:prstClr val="white"/>
                </a:solidFill>
                <a:latin typeface="华文中宋" panose="02010600040101010101" pitchFamily="2" charset="-122"/>
                <a:ea typeface="华文中宋" panose="02010600040101010101" pitchFamily="2" charset="-122"/>
              </a:rPr>
              <a:t>条等要求，立即向矿主管部门汇报，并分析出现异常的原因及其危害，提出处理办法并及时组织落实。</a:t>
            </a:r>
          </a:p>
        </p:txBody>
      </p:sp>
      <p:grpSp>
        <p:nvGrpSpPr>
          <p:cNvPr id="6" name="组合 5"/>
          <p:cNvGrpSpPr/>
          <p:nvPr/>
        </p:nvGrpSpPr>
        <p:grpSpPr>
          <a:xfrm>
            <a:off x="3058979" y="3728721"/>
            <a:ext cx="5544105" cy="1080810"/>
            <a:chOff x="3067234" y="3728721"/>
            <a:chExt cx="5544105" cy="1080810"/>
          </a:xfrm>
        </p:grpSpPr>
        <p:sp>
          <p:nvSpPr>
            <p:cNvPr id="3" name="对话气泡: 圆角矩形 2"/>
            <p:cNvSpPr/>
            <p:nvPr/>
          </p:nvSpPr>
          <p:spPr>
            <a:xfrm>
              <a:off x="3067234" y="3728721"/>
              <a:ext cx="5544105" cy="1080810"/>
            </a:xfrm>
            <a:prstGeom prst="wedgeRoundRectCallout">
              <a:avLst>
                <a:gd name="adj1" fmla="val -37326"/>
                <a:gd name="adj2" fmla="val -9140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3097011" y="3819525"/>
              <a:ext cx="5495278" cy="922020"/>
            </a:xfrm>
            <a:prstGeom prst="rect">
              <a:avLst/>
            </a:prstGeom>
            <a:noFill/>
          </p:spPr>
          <p:txBody>
            <a:bodyPr wrap="square" rtlCol="0">
              <a:spAutoFit/>
            </a:bodyPr>
            <a:lstStyle/>
            <a:p>
              <a:r>
                <a:rPr lang="zh-CN" altLang="zh-CN" dirty="0">
                  <a:solidFill>
                    <a:schemeClr val="accent1">
                      <a:lumMod val="50000"/>
                    </a:schemeClr>
                  </a:solidFill>
                  <a:latin typeface="微软雅黑" panose="020B0503020204020204" pitchFamily="34" charset="-122"/>
                  <a:ea typeface="微软雅黑" panose="020B0503020204020204" pitchFamily="34" charset="-122"/>
                </a:rPr>
                <a:t>采煤工作面实行顶板动态和支护质量监测，进、回风巷实行顶板离层观测；有相关监测、观测记录，资料齐全</a:t>
              </a:r>
              <a:r>
                <a:rPr lang="zh-CN" altLang="en-US" dirty="0">
                  <a:solidFill>
                    <a:schemeClr val="accent1">
                      <a:lumMod val="50000"/>
                    </a:schemeClr>
                  </a:solidFill>
                  <a:latin typeface="微软雅黑" panose="020B0503020204020204" pitchFamily="34" charset="-122"/>
                  <a:ea typeface="微软雅黑" panose="020B0503020204020204" pitchFamily="34" charset="-122"/>
                </a:rPr>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up)">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nodeType="clickEffect">
                                  <p:stCondLst>
                                    <p:cond delay="0"/>
                                  </p:stCondLst>
                                  <p:childTnLst>
                                    <p:set>
                                      <p:cBhvr>
                                        <p:cTn id="15" dur="1" fill="hold">
                                          <p:stCondLst>
                                            <p:cond delay="0"/>
                                          </p:stCondLst>
                                        </p:cTn>
                                        <p:tgtEl>
                                          <p:spTgt spid="6"/>
                                        </p:tgtEl>
                                        <p:attrNameLst>
                                          <p:attrName>style.visibility</p:attrName>
                                        </p:attrNameLst>
                                      </p:cBhvr>
                                      <p:to>
                                        <p:strVal val="hidden"/>
                                      </p:to>
                                    </p:set>
                                  </p:childTnLst>
                                </p:cTn>
                              </p:par>
                              <p:par>
                                <p:cTn id="16" presetID="1" presetClass="entr" presetSubtype="0" fill="hold" grpId="2" nodeType="withEffect">
                                  <p:stCondLst>
                                    <p:cond delay="0"/>
                                  </p:stCondLst>
                                  <p:childTnLst>
                                    <p:set>
                                      <p:cBhvr>
                                        <p:cTn id="17" dur="1" fill="hold">
                                          <p:stCondLst>
                                            <p:cond delay="0"/>
                                          </p:stCondLst>
                                        </p:cTn>
                                        <p:tgtEl>
                                          <p:spTgt spid="3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32"/>
                                        </p:tgtEl>
                                        <p:attrNameLst>
                                          <p:attrName>style.visibility</p:attrName>
                                        </p:attrNameLst>
                                      </p:cBhvr>
                                      <p:to>
                                        <p:strVal val="hidden"/>
                                      </p:to>
                                    </p:set>
                                  </p:childTnLst>
                                </p:cTn>
                              </p:par>
                              <p:par>
                                <p:cTn id="22" presetID="1" presetClass="entr" presetSubtype="0" fill="hold" grpId="0" nodeType="withEffect">
                                  <p:stCondLst>
                                    <p:cond delay="500"/>
                                  </p:stCondLst>
                                  <p:childTnLst>
                                    <p:set>
                                      <p:cBhvr>
                                        <p:cTn id="2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1" animBg="1"/>
      <p:bldP spid="32" grpId="2" animBg="1"/>
      <p:bldP spid="2"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5" name="矩形 44"/>
          <p:cNvSpPr/>
          <p:nvPr/>
        </p:nvSpPr>
        <p:spPr>
          <a:xfrm>
            <a:off x="349335" y="2269490"/>
            <a:ext cx="2195195" cy="460375"/>
          </a:xfrm>
          <a:prstGeom prst="rect">
            <a:avLst/>
          </a:prstGeom>
          <a:ln>
            <a:solidFill>
              <a:schemeClr val="accent1"/>
            </a:solidFill>
          </a:ln>
        </p:spPr>
        <p:txBody>
          <a:bodyPr wrap="square">
            <a:spAutoFit/>
          </a:bodyPr>
          <a:lstStyle/>
          <a:p>
            <a:r>
              <a:rPr lang="en-US" altLang="zh-CN" sz="2400" b="1" dirty="0">
                <a:latin typeface="+mn-ea"/>
                <a:cs typeface="宋体" panose="02010600030101010101" pitchFamily="2" charset="-122"/>
              </a:rPr>
              <a:t>1. </a:t>
            </a:r>
            <a:r>
              <a:rPr lang="zh-CN" altLang="zh-CN" sz="2400" b="1" dirty="0">
                <a:latin typeface="+mn-ea"/>
                <a:cs typeface="宋体" panose="02010600030101010101" pitchFamily="2" charset="-122"/>
              </a:rPr>
              <a:t>监</a:t>
            </a:r>
            <a:r>
              <a:rPr lang="en-US" altLang="zh-CN" sz="2400" b="1" dirty="0">
                <a:latin typeface="+mn-ea"/>
                <a:cs typeface="宋体" panose="02010600030101010101" pitchFamily="2" charset="-122"/>
              </a:rPr>
              <a:t>  </a:t>
            </a:r>
            <a:r>
              <a:rPr lang="zh-CN" altLang="zh-CN" sz="2400" b="1" dirty="0">
                <a:latin typeface="+mn-ea"/>
                <a:cs typeface="宋体" panose="02010600030101010101" pitchFamily="2" charset="-122"/>
              </a:rPr>
              <a:t>测</a:t>
            </a:r>
            <a:r>
              <a:rPr lang="en-US" altLang="zh-CN" sz="2400" b="1" dirty="0">
                <a:latin typeface="+mn-ea"/>
                <a:cs typeface="宋体" panose="02010600030101010101" pitchFamily="2" charset="-122"/>
              </a:rPr>
              <a:t> 3</a:t>
            </a:r>
            <a:r>
              <a:rPr lang="zh-CN" altLang="en-US" sz="2400" b="1" dirty="0">
                <a:latin typeface="+mn-ea"/>
                <a:cs typeface="宋体" panose="02010600030101010101" pitchFamily="2" charset="-122"/>
              </a:rPr>
              <a:t>分</a:t>
            </a:r>
            <a:endParaRPr lang="zh-CN" altLang="en-US" sz="2400" b="1" dirty="0">
              <a:latin typeface="+mn-ea"/>
            </a:endParaRPr>
          </a:p>
        </p:txBody>
      </p:sp>
      <p:sp>
        <p:nvSpPr>
          <p:cNvPr id="47" name="矩形 46"/>
          <p:cNvSpPr/>
          <p:nvPr/>
        </p:nvSpPr>
        <p:spPr>
          <a:xfrm>
            <a:off x="349335" y="3001010"/>
            <a:ext cx="2189480" cy="460375"/>
          </a:xfrm>
          <a:prstGeom prst="rect">
            <a:avLst/>
          </a:prstGeom>
          <a:ln>
            <a:solidFill>
              <a:schemeClr val="accent1"/>
            </a:solidFill>
          </a:ln>
        </p:spPr>
        <p:txBody>
          <a:bodyPr wrap="square">
            <a:spAutoFit/>
          </a:bodyPr>
          <a:lstStyle/>
          <a:p>
            <a:r>
              <a:rPr lang="en-US" altLang="zh-CN" sz="2400" b="1" dirty="0">
                <a:solidFill>
                  <a:srgbClr val="C00000"/>
                </a:solidFill>
                <a:latin typeface="+mn-ea"/>
              </a:rPr>
              <a:t>2.</a:t>
            </a:r>
            <a:r>
              <a:rPr lang="zh-CN" altLang="en-US" sz="2400" b="1" dirty="0">
                <a:solidFill>
                  <a:srgbClr val="C00000"/>
                </a:solidFill>
                <a:latin typeface="+mn-ea"/>
              </a:rPr>
              <a:t>规程措施</a:t>
            </a:r>
            <a:r>
              <a:rPr lang="en-US" altLang="zh-CN" sz="2400" b="1" dirty="0">
                <a:solidFill>
                  <a:srgbClr val="C00000"/>
                </a:solidFill>
                <a:latin typeface="+mn-ea"/>
              </a:rPr>
              <a:t>5</a:t>
            </a:r>
            <a:r>
              <a:rPr lang="zh-CN" altLang="en-US" sz="2400" b="1" dirty="0">
                <a:solidFill>
                  <a:srgbClr val="C00000"/>
                </a:solidFill>
                <a:latin typeface="+mn-ea"/>
              </a:rPr>
              <a:t>分</a:t>
            </a:r>
          </a:p>
        </p:txBody>
      </p:sp>
      <p:sp>
        <p:nvSpPr>
          <p:cNvPr id="48" name="矩形 47"/>
          <p:cNvSpPr/>
          <p:nvPr/>
        </p:nvSpPr>
        <p:spPr>
          <a:xfrm>
            <a:off x="358860" y="3728720"/>
            <a:ext cx="2179955" cy="460375"/>
          </a:xfrm>
          <a:prstGeom prst="rect">
            <a:avLst/>
          </a:prstGeom>
          <a:ln>
            <a:solidFill>
              <a:schemeClr val="accent1"/>
            </a:solidFill>
          </a:ln>
        </p:spPr>
        <p:txBody>
          <a:bodyPr wrap="square">
            <a:spAutoFit/>
          </a:bodyPr>
          <a:lstStyle/>
          <a:p>
            <a:r>
              <a:rPr lang="en-US" altLang="zh-CN" sz="2400" b="1" dirty="0">
                <a:latin typeface="+mn-ea"/>
              </a:rPr>
              <a:t>3.</a:t>
            </a:r>
            <a:r>
              <a:rPr lang="zh-CN" altLang="en-US" sz="2400" b="1" dirty="0">
                <a:latin typeface="+mn-ea"/>
              </a:rPr>
              <a:t>管理制度</a:t>
            </a:r>
            <a:r>
              <a:rPr lang="en-US" altLang="zh-CN" sz="2400" b="1" dirty="0">
                <a:latin typeface="+mn-ea"/>
              </a:rPr>
              <a:t>3</a:t>
            </a:r>
            <a:r>
              <a:rPr lang="zh-CN" altLang="en-US" sz="2400" b="1" dirty="0">
                <a:latin typeface="+mn-ea"/>
              </a:rPr>
              <a:t>分</a:t>
            </a:r>
          </a:p>
        </p:txBody>
      </p:sp>
      <p:sp>
        <p:nvSpPr>
          <p:cNvPr id="49" name="矩形 48"/>
          <p:cNvSpPr/>
          <p:nvPr/>
        </p:nvSpPr>
        <p:spPr>
          <a:xfrm>
            <a:off x="380450" y="4457700"/>
            <a:ext cx="2158365" cy="460375"/>
          </a:xfrm>
          <a:prstGeom prst="rect">
            <a:avLst/>
          </a:prstGeom>
          <a:ln>
            <a:solidFill>
              <a:schemeClr val="accent1"/>
            </a:solidFill>
          </a:ln>
        </p:spPr>
        <p:txBody>
          <a:bodyPr wrap="square">
            <a:spAutoFit/>
          </a:bodyPr>
          <a:lstStyle/>
          <a:p>
            <a:r>
              <a:rPr lang="en-US" altLang="zh-CN" sz="2400" b="1" dirty="0">
                <a:latin typeface="+mn-ea"/>
              </a:rPr>
              <a:t>4.</a:t>
            </a:r>
            <a:r>
              <a:rPr lang="zh-CN" altLang="en-US" sz="2400" b="1" dirty="0">
                <a:latin typeface="+mn-ea"/>
              </a:rPr>
              <a:t>支护材料</a:t>
            </a:r>
            <a:r>
              <a:rPr lang="en-US" altLang="zh-CN" sz="2400" b="1" dirty="0">
                <a:latin typeface="+mn-ea"/>
              </a:rPr>
              <a:t>2</a:t>
            </a:r>
            <a:r>
              <a:rPr lang="zh-CN" altLang="en-US" sz="2000" b="1" dirty="0">
                <a:latin typeface="+mn-ea"/>
              </a:rPr>
              <a:t>分</a:t>
            </a:r>
          </a:p>
        </p:txBody>
      </p:sp>
      <p:sp>
        <p:nvSpPr>
          <p:cNvPr id="50" name="矩形 49"/>
          <p:cNvSpPr/>
          <p:nvPr/>
        </p:nvSpPr>
        <p:spPr>
          <a:xfrm>
            <a:off x="380450" y="5186680"/>
            <a:ext cx="2158365" cy="460375"/>
          </a:xfrm>
          <a:prstGeom prst="rect">
            <a:avLst/>
          </a:prstGeom>
          <a:ln>
            <a:solidFill>
              <a:schemeClr val="accent1"/>
            </a:solidFill>
          </a:ln>
        </p:spPr>
        <p:txBody>
          <a:bodyPr wrap="square">
            <a:spAutoFit/>
          </a:bodyPr>
          <a:lstStyle/>
          <a:p>
            <a:r>
              <a:rPr lang="en-US" altLang="zh-CN" sz="2400" b="1" dirty="0">
                <a:latin typeface="+mn-ea"/>
              </a:rPr>
              <a:t>5.</a:t>
            </a:r>
            <a:r>
              <a:rPr lang="zh-CN" altLang="en-US" b="1" dirty="0">
                <a:latin typeface="+mn-ea"/>
              </a:rPr>
              <a:t>采煤机械化</a:t>
            </a:r>
            <a:r>
              <a:rPr lang="en-US" altLang="zh-CN" sz="1400" b="1" dirty="0">
                <a:latin typeface="+mn-ea"/>
              </a:rPr>
              <a:t>1.5</a:t>
            </a:r>
            <a:r>
              <a:rPr lang="zh-CN" altLang="en-US" sz="1400" b="1" dirty="0">
                <a:latin typeface="+mn-ea"/>
              </a:rPr>
              <a:t>分</a:t>
            </a:r>
            <a:endParaRPr lang="zh-CN" altLang="en-US" sz="2000" b="1" dirty="0">
              <a:latin typeface="+mn-ea"/>
            </a:endParaRPr>
          </a:p>
        </p:txBody>
      </p:sp>
      <p:sp>
        <p:nvSpPr>
          <p:cNvPr id="51" name="矩形 50"/>
          <p:cNvSpPr/>
          <p:nvPr/>
        </p:nvSpPr>
        <p:spPr>
          <a:xfrm>
            <a:off x="380450" y="5919470"/>
            <a:ext cx="2158365" cy="460375"/>
          </a:xfrm>
          <a:prstGeom prst="rect">
            <a:avLst/>
          </a:prstGeom>
          <a:ln>
            <a:solidFill>
              <a:schemeClr val="accent1"/>
            </a:solidFill>
          </a:ln>
        </p:spPr>
        <p:txBody>
          <a:bodyPr wrap="square">
            <a:spAutoFit/>
          </a:bodyPr>
          <a:lstStyle/>
          <a:p>
            <a:r>
              <a:rPr lang="en-US" altLang="zh-CN" sz="2400" b="1" dirty="0">
                <a:latin typeface="+mn-ea"/>
              </a:rPr>
              <a:t>6.</a:t>
            </a:r>
            <a:r>
              <a:rPr lang="zh-CN" altLang="en-US" sz="2000" b="1" dirty="0">
                <a:latin typeface="+mn-ea"/>
              </a:rPr>
              <a:t>系统优化 </a:t>
            </a:r>
            <a:r>
              <a:rPr lang="en-US" altLang="zh-CN" sz="1600" b="1" dirty="0">
                <a:latin typeface="+mn-ea"/>
              </a:rPr>
              <a:t>0.5</a:t>
            </a:r>
            <a:r>
              <a:rPr lang="zh-CN" altLang="en-US" sz="1600" b="1" dirty="0">
                <a:latin typeface="+mn-ea"/>
              </a:rPr>
              <a:t>分</a:t>
            </a:r>
            <a:endParaRPr lang="zh-CN" altLang="en-US" sz="2000" b="1" dirty="0">
              <a:latin typeface="+mn-ea"/>
            </a:endParaRPr>
          </a:p>
        </p:txBody>
      </p:sp>
      <p:sp>
        <p:nvSpPr>
          <p:cNvPr id="53" name="文本框 52"/>
          <p:cNvSpPr txBox="1"/>
          <p:nvPr/>
        </p:nvSpPr>
        <p:spPr>
          <a:xfrm>
            <a:off x="413142" y="1250089"/>
            <a:ext cx="2702919" cy="46166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1.</a:t>
            </a:r>
            <a:r>
              <a:rPr lang="zh-CN" altLang="en-US" sz="2400" b="1" dirty="0">
                <a:solidFill>
                  <a:schemeClr val="bg2"/>
                </a:solidFill>
                <a:latin typeface="黑体" panose="02010609060101010101" pitchFamily="49" charset="-122"/>
                <a:ea typeface="黑体" panose="02010609060101010101" pitchFamily="49" charset="-122"/>
              </a:rPr>
              <a:t>基础管理  </a:t>
            </a:r>
            <a:r>
              <a:rPr lang="en-US" altLang="zh-CN" sz="2400" b="1" dirty="0">
                <a:solidFill>
                  <a:schemeClr val="bg2"/>
                </a:solidFill>
                <a:latin typeface="黑体" panose="02010609060101010101" pitchFamily="49" charset="-122"/>
                <a:ea typeface="黑体" panose="02010609060101010101" pitchFamily="49" charset="-122"/>
              </a:rPr>
              <a:t>15</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6" name="矩形 15"/>
          <p:cNvSpPr/>
          <p:nvPr/>
        </p:nvSpPr>
        <p:spPr>
          <a:xfrm>
            <a:off x="3073476" y="1834702"/>
            <a:ext cx="5544105" cy="341632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rPr>
              <a:t>1.作业规程符合《煤矿安全规程》等要求；条件发生变化时及时修改补充；</a:t>
            </a:r>
          </a:p>
          <a:p>
            <a:pPr algn="just" fontAlgn="auto">
              <a:lnSpc>
                <a:spcPct val="100000"/>
              </a:lnSpc>
            </a:pPr>
            <a:r>
              <a:rPr lang="zh-CN" altLang="zh-CN" dirty="0">
                <a:latin typeface="微软雅黑" panose="020B0503020204020204" pitchFamily="34" charset="-122"/>
                <a:ea typeface="微软雅黑" panose="020B0503020204020204" pitchFamily="34" charset="-122"/>
              </a:rPr>
              <a:t>2. </a:t>
            </a:r>
            <a:r>
              <a:rPr lang="zh-CN" altLang="zh-CN" dirty="0">
                <a:solidFill>
                  <a:srgbClr val="C00000"/>
                </a:solidFill>
                <a:latin typeface="微软雅黑" panose="020B0503020204020204" pitchFamily="34" charset="-122"/>
                <a:ea typeface="微软雅黑" panose="020B0503020204020204" pitchFamily="34" charset="-122"/>
              </a:rPr>
              <a:t>至少每两个月</a:t>
            </a:r>
            <a:r>
              <a:rPr lang="zh-CN" altLang="zh-CN" dirty="0">
                <a:latin typeface="微软雅黑" panose="020B0503020204020204" pitchFamily="34" charset="-122"/>
                <a:ea typeface="微软雅黑" panose="020B0503020204020204" pitchFamily="34" charset="-122"/>
              </a:rPr>
              <a:t>组织复审，且有复审意见；</a:t>
            </a:r>
          </a:p>
          <a:p>
            <a:pPr algn="just" fontAlgn="auto">
              <a:lnSpc>
                <a:spcPct val="100000"/>
              </a:lnSpc>
            </a:pPr>
            <a:r>
              <a:rPr lang="zh-CN" altLang="zh-CN" dirty="0">
                <a:latin typeface="微软雅黑" panose="020B0503020204020204" pitchFamily="34" charset="-122"/>
                <a:ea typeface="微软雅黑" panose="020B0503020204020204" pitchFamily="34" charset="-122"/>
              </a:rPr>
              <a:t>3.工作面安装、初次放顶、强制放顶、收尾、回撤、过地质构造带、过老巷、过煤柱、过冒顶区、</a:t>
            </a:r>
            <a:r>
              <a:rPr lang="zh-CN" altLang="zh-CN" dirty="0">
                <a:solidFill>
                  <a:srgbClr val="FF0000"/>
                </a:solidFill>
                <a:latin typeface="微软雅黑" panose="020B0503020204020204" pitchFamily="34" charset="-122"/>
                <a:ea typeface="微软雅黑" panose="020B0503020204020204" pitchFamily="34" charset="-122"/>
              </a:rPr>
              <a:t>过钻孔、</a:t>
            </a:r>
            <a:r>
              <a:rPr lang="zh-CN" altLang="zh-CN" dirty="0">
                <a:solidFill>
                  <a:srgbClr val="C00000"/>
                </a:solidFill>
                <a:latin typeface="微软雅黑" panose="020B0503020204020204" pitchFamily="34" charset="-122"/>
                <a:ea typeface="微软雅黑" panose="020B0503020204020204" pitchFamily="34" charset="-122"/>
              </a:rPr>
              <a:t>过陷落柱</a:t>
            </a:r>
            <a:r>
              <a:rPr lang="zh-CN" altLang="zh-CN" dirty="0">
                <a:latin typeface="微软雅黑" panose="020B0503020204020204" pitchFamily="34" charset="-122"/>
                <a:ea typeface="微软雅黑" panose="020B0503020204020204" pitchFamily="34" charset="-122"/>
              </a:rPr>
              <a:t>等，以及托伪顶开采时，制定安全技术措施并组织实施；</a:t>
            </a:r>
            <a:endParaRPr lang="en-US" altLang="zh-CN" dirty="0">
              <a:latin typeface="微软雅黑" panose="020B0503020204020204" pitchFamily="34" charset="-122"/>
              <a:ea typeface="微软雅黑" panose="020B0503020204020204" pitchFamily="34" charset="-122"/>
            </a:endParaRPr>
          </a:p>
          <a:p>
            <a:pPr algn="just" fontAlgn="auto">
              <a:lnSpc>
                <a:spcPct val="100000"/>
              </a:lnSpc>
            </a:pPr>
            <a:r>
              <a:rPr lang="zh-CN" altLang="zh-CN" dirty="0">
                <a:latin typeface="微软雅黑" panose="020B0503020204020204" pitchFamily="34" charset="-122"/>
                <a:ea typeface="微软雅黑" panose="020B0503020204020204" pitchFamily="34" charset="-122"/>
              </a:rPr>
              <a:t>4. 支护方式的选择、支护强度的计算有依据；</a:t>
            </a:r>
          </a:p>
          <a:p>
            <a:pPr algn="just" fontAlgn="auto">
              <a:lnSpc>
                <a:spcPct val="100000"/>
              </a:lnSpc>
              <a:buClrTx/>
              <a:buSzTx/>
              <a:buNone/>
            </a:pPr>
            <a:r>
              <a:rPr lang="zh-CN" altLang="zh-CN" dirty="0">
                <a:latin typeface="微软雅黑" panose="020B0503020204020204" pitchFamily="34" charset="-122"/>
                <a:ea typeface="微软雅黑" panose="020B0503020204020204" pitchFamily="34" charset="-122"/>
              </a:rPr>
              <a:t>5.作业规程中各种附图完整规范；</a:t>
            </a:r>
          </a:p>
          <a:p>
            <a:pPr algn="just" fontAlgn="auto">
              <a:lnSpc>
                <a:spcPct val="100000"/>
              </a:lnSpc>
              <a:buClrTx/>
              <a:buSzTx/>
              <a:buNone/>
            </a:pPr>
            <a:r>
              <a:rPr lang="zh-CN" altLang="zh-CN" dirty="0">
                <a:latin typeface="微软雅黑" panose="020B0503020204020204" pitchFamily="34" charset="-122"/>
                <a:ea typeface="微软雅黑" panose="020B0503020204020204" pitchFamily="34" charset="-122"/>
              </a:rPr>
              <a:t>6.放顶煤开采工作面开采设计制定有防瓦斯、防灭火、防水等灾害治理专项安全技术措施，并按规定进行审批和验收</a:t>
            </a:r>
          </a:p>
        </p:txBody>
      </p:sp>
      <p:sp>
        <p:nvSpPr>
          <p:cNvPr id="17" name="文本框 16"/>
          <p:cNvSpPr txBox="1"/>
          <p:nvPr/>
        </p:nvSpPr>
        <p:spPr>
          <a:xfrm>
            <a:off x="3073475" y="3231197"/>
            <a:ext cx="5544105" cy="3207385"/>
          </a:xfrm>
          <a:prstGeom prst="rect">
            <a:avLst/>
          </a:prstGeom>
          <a:solidFill>
            <a:schemeClr val="accent1">
              <a:lumMod val="75000"/>
            </a:schemeClr>
          </a:solidFill>
        </p:spPr>
        <p:txBody>
          <a:bodyPr wrap="square" rtlCol="0">
            <a:spAutoFit/>
          </a:bodyPr>
          <a:lstStyle/>
          <a:p>
            <a:pPr algn="just" fontAlgn="auto">
              <a:lnSpc>
                <a:spcPts val="2300"/>
              </a:lnSpc>
              <a:buClr>
                <a:prstClr val="white"/>
              </a:buClr>
              <a:buFont typeface="Wingdings" panose="05000000000000000000" pitchFamily="2" charset="2"/>
              <a:buChar char="l"/>
            </a:pPr>
            <a:r>
              <a:rPr lang="zh-CN" altLang="en-US" sz="1400" dirty="0">
                <a:solidFill>
                  <a:prstClr val="white"/>
                </a:solidFill>
                <a:latin typeface="微软雅黑" panose="020B0503020204020204" pitchFamily="34" charset="-122"/>
                <a:ea typeface="微软雅黑" panose="020B0503020204020204" pitchFamily="34" charset="-122"/>
              </a:rPr>
              <a:t>作业规程符合</a:t>
            </a:r>
            <a:r>
              <a:rPr lang="en-US" altLang="zh-CN" sz="1400" dirty="0">
                <a:solidFill>
                  <a:prstClr val="white"/>
                </a:solidFill>
                <a:latin typeface="微软雅黑" panose="020B0503020204020204" pitchFamily="34" charset="-122"/>
                <a:ea typeface="微软雅黑" panose="020B0503020204020204" pitchFamily="34" charset="-122"/>
              </a:rPr>
              <a:t>《</a:t>
            </a:r>
            <a:r>
              <a:rPr lang="zh-CN" altLang="en-US" sz="1400" dirty="0">
                <a:solidFill>
                  <a:prstClr val="white"/>
                </a:solidFill>
                <a:latin typeface="微软雅黑" panose="020B0503020204020204" pitchFamily="34" charset="-122"/>
                <a:ea typeface="微软雅黑" panose="020B0503020204020204" pitchFamily="34" charset="-122"/>
              </a:rPr>
              <a:t>煤矿安全规程</a:t>
            </a:r>
            <a:r>
              <a:rPr lang="en-US" altLang="zh-CN" sz="1400" dirty="0">
                <a:solidFill>
                  <a:prstClr val="white"/>
                </a:solidFill>
                <a:latin typeface="微软雅黑" panose="020B0503020204020204" pitchFamily="34" charset="-122"/>
                <a:ea typeface="微软雅黑" panose="020B0503020204020204" pitchFamily="34" charset="-122"/>
              </a:rPr>
              <a:t>》</a:t>
            </a:r>
            <a:r>
              <a:rPr lang="zh-CN" altLang="en-US" sz="1400" dirty="0">
                <a:solidFill>
                  <a:prstClr val="white"/>
                </a:solidFill>
                <a:latin typeface="微软雅黑" panose="020B0503020204020204" pitchFamily="34" charset="-122"/>
                <a:ea typeface="微软雅黑" panose="020B0503020204020204" pitchFamily="34" charset="-122"/>
              </a:rPr>
              <a:t>等要求：</a:t>
            </a:r>
          </a:p>
          <a:p>
            <a:pPr algn="just" fontAlgn="auto">
              <a:lnSpc>
                <a:spcPts val="2000"/>
              </a:lnSpc>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内容和附图应符合</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煤矿安全规程执行说明</a:t>
            </a:r>
            <a:r>
              <a:rPr lang="en-US" altLang="zh-CN" sz="1200" dirty="0">
                <a:solidFill>
                  <a:prstClr val="white"/>
                </a:solidFill>
                <a:latin typeface="华文中宋" panose="02010600040101010101" pitchFamily="2" charset="-122"/>
                <a:ea typeface="华文中宋" panose="02010600040101010101" pitchFamily="2" charset="-122"/>
              </a:rPr>
              <a:t>》11</a:t>
            </a:r>
            <a:r>
              <a:rPr lang="zh-CN" altLang="en-US" sz="1200" dirty="0">
                <a:solidFill>
                  <a:prstClr val="white"/>
                </a:solidFill>
                <a:latin typeface="华文中宋" panose="02010600040101010101" pitchFamily="2" charset="-122"/>
                <a:ea typeface="华文中宋" panose="02010600040101010101" pitchFamily="2" charset="-122"/>
              </a:rPr>
              <a:t>条要求；</a:t>
            </a:r>
          </a:p>
          <a:p>
            <a:pPr algn="just" fontAlgn="auto">
              <a:lnSpc>
                <a:spcPts val="2000"/>
              </a:lnSpc>
              <a:buClr>
                <a:schemeClr val="bg1"/>
              </a:buClr>
              <a:buFont typeface="Wingdings" panose="05000000000000000000" pitchFamily="2" charset="2"/>
              <a:buChar char="Ø"/>
            </a:pP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煤矿安全规程</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第九十六条，第一百一十四条规定的移架滞后采煤机的距离、第二百二十八条和第二百三十一条规定的防冲专项措施、第三百四十八条规定的爆破作业说明书、第三百六十七条规定的起爆地点到爆破地点的距离，以及第四百八十八条规定的监控与通信内容应写入作业规程或在作业规程中具体规定；</a:t>
            </a:r>
          </a:p>
          <a:p>
            <a:pPr algn="just" fontAlgn="auto">
              <a:lnSpc>
                <a:spcPts val="2000"/>
              </a:lnSpc>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台阶及柔性掩护支架采煤工作面、水采工作面作业规程内容分别符合</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煤矿安全规程</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第九十九条、第一百一十二条、第一百一十三条规定；</a:t>
            </a:r>
          </a:p>
          <a:p>
            <a:pPr algn="just" fontAlgn="auto">
              <a:lnSpc>
                <a:spcPts val="2000"/>
              </a:lnSpc>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本评分表基本要求涉及到的支护方式选择、支护强度的计算、支柱迎山角、液压支架（顶梁）端面距、采空区悬顶距离、破碎顶板假顶铺设、进回风巷控顶距、架棚巷道超前替棚距离、锚杆锚索支护巷道退锚距离、乳化液（浓缩液）浓度、进回风巷超前支护形式等应在作业规程中作出具体规定。</a:t>
            </a:r>
          </a:p>
        </p:txBody>
      </p:sp>
      <p:sp>
        <p:nvSpPr>
          <p:cNvPr id="3" name="文本框 2"/>
          <p:cNvSpPr txBox="1"/>
          <p:nvPr/>
        </p:nvSpPr>
        <p:spPr>
          <a:xfrm>
            <a:off x="3073475" y="4577657"/>
            <a:ext cx="5544105" cy="2075568"/>
          </a:xfrm>
          <a:prstGeom prst="rect">
            <a:avLst/>
          </a:prstGeom>
          <a:solidFill>
            <a:schemeClr val="accent1">
              <a:lumMod val="75000"/>
            </a:schemeClr>
          </a:solidFill>
        </p:spPr>
        <p:txBody>
          <a:bodyPr wrap="square" rtlCol="0">
            <a:spAutoFit/>
          </a:bodyPr>
          <a:lstStyle/>
          <a:p>
            <a:pPr lvl="0" algn="just">
              <a:lnSpc>
                <a:spcPts val="2000"/>
              </a:lnSpc>
              <a:buClr>
                <a:prstClr val="white"/>
              </a:buClr>
              <a:buFont typeface="Wingdings" panose="05000000000000000000" pitchFamily="2" charset="2"/>
              <a:buChar char="l"/>
            </a:pPr>
            <a:r>
              <a:rPr lang="zh-CN" altLang="en-US" sz="1400" dirty="0">
                <a:solidFill>
                  <a:prstClr val="white"/>
                </a:solidFill>
                <a:latin typeface="微软雅黑" panose="020B0503020204020204" pitchFamily="34" charset="-122"/>
                <a:ea typeface="微软雅黑" panose="020B0503020204020204" pitchFamily="34" charset="-122"/>
              </a:rPr>
              <a:t>作业规程复审包括内容、贯彻及实施三个方面。</a:t>
            </a:r>
          </a:p>
          <a:p>
            <a:pPr lvl="0" algn="just">
              <a:lnSpc>
                <a:spcPts val="2000"/>
              </a:lnSpc>
              <a:buClr>
                <a:prstClr val="white"/>
              </a:buClr>
              <a:buFont typeface="Wingdings" panose="05000000000000000000" pitchFamily="2" charset="2"/>
              <a:buChar char="l"/>
            </a:pPr>
            <a:r>
              <a:rPr lang="zh-CN" altLang="en-US" sz="1400" dirty="0">
                <a:solidFill>
                  <a:prstClr val="white"/>
                </a:solidFill>
                <a:latin typeface="微软雅黑" panose="020B0503020204020204" pitchFamily="34" charset="-122"/>
                <a:ea typeface="微软雅黑" panose="020B0503020204020204" pitchFamily="34" charset="-122"/>
              </a:rPr>
              <a:t>特殊安全技术措施</a:t>
            </a:r>
            <a:endParaRPr lang="en-US" altLang="zh-CN" sz="1400" dirty="0">
              <a:solidFill>
                <a:prstClr val="white"/>
              </a:solidFill>
              <a:latin typeface="微软雅黑" panose="020B0503020204020204" pitchFamily="34" charset="-122"/>
              <a:ea typeface="微软雅黑" panose="020B0503020204020204" pitchFamily="34" charset="-122"/>
            </a:endParaRPr>
          </a:p>
          <a:p>
            <a:pPr lvl="0" algn="just">
              <a:lnSpc>
                <a:spcPts val="2000"/>
              </a:lnSpc>
              <a:buClr>
                <a:prstClr val="white"/>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按照</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关于进一步加强煤矿企业安全技术管理工作的指导意见</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（安监总煤装</a:t>
            </a:r>
            <a:r>
              <a:rPr lang="en-US" altLang="zh-CN" sz="1200" dirty="0">
                <a:solidFill>
                  <a:prstClr val="white"/>
                </a:solidFill>
                <a:latin typeface="华文中宋" panose="02010600040101010101" pitchFamily="2" charset="-122"/>
                <a:ea typeface="华文中宋" panose="02010600040101010101" pitchFamily="2" charset="-122"/>
              </a:rPr>
              <a:t>〔2011〕51</a:t>
            </a:r>
            <a:r>
              <a:rPr lang="zh-CN" altLang="en-US" sz="1200" dirty="0">
                <a:solidFill>
                  <a:prstClr val="white"/>
                </a:solidFill>
                <a:latin typeface="华文中宋" panose="02010600040101010101" pitchFamily="2" charset="-122"/>
                <a:ea typeface="华文中宋" panose="02010600040101010101" pitchFamily="2" charset="-122"/>
              </a:rPr>
              <a:t>号）等要求，经矿总工程师审查批准后贯彻执行。</a:t>
            </a:r>
            <a:endParaRPr lang="en-US" altLang="zh-CN" sz="1200" dirty="0">
              <a:solidFill>
                <a:prstClr val="white"/>
              </a:solidFill>
              <a:latin typeface="华文中宋" panose="02010600040101010101" pitchFamily="2" charset="-122"/>
              <a:ea typeface="华文中宋" panose="02010600040101010101" pitchFamily="2" charset="-122"/>
            </a:endParaRPr>
          </a:p>
          <a:p>
            <a:pPr lvl="0" algn="just">
              <a:buClr>
                <a:schemeClr val="bg1"/>
              </a:buClr>
              <a:buFont typeface="Wingdings" panose="05000000000000000000" pitchFamily="2" charset="2"/>
              <a:buChar char="l"/>
            </a:pPr>
            <a:r>
              <a:rPr lang="zh-CN" altLang="en-US" sz="1400" dirty="0">
                <a:solidFill>
                  <a:prstClr val="white"/>
                </a:solidFill>
                <a:latin typeface="微软雅黑" panose="020B0503020204020204" pitchFamily="34" charset="-122"/>
                <a:ea typeface="微软雅黑" panose="020B0503020204020204" pitchFamily="34" charset="-122"/>
              </a:rPr>
              <a:t>支护强度</a:t>
            </a:r>
            <a:endParaRPr lang="en-US" altLang="zh-CN" sz="1400" dirty="0">
              <a:solidFill>
                <a:prstClr val="white"/>
              </a:solidFill>
              <a:latin typeface="微软雅黑" panose="020B0503020204020204" pitchFamily="34" charset="-122"/>
              <a:ea typeface="微软雅黑" panose="020B0503020204020204" pitchFamily="34" charset="-122"/>
            </a:endParaRPr>
          </a:p>
          <a:p>
            <a:pPr lvl="0" algn="just">
              <a:lnSpc>
                <a:spcPts val="2000"/>
              </a:lnSpc>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依据</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煤炭工业矿井采掘设备配备标准</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a:t>
            </a:r>
            <a:r>
              <a:rPr lang="en-US" altLang="zh-CN" sz="1200" dirty="0">
                <a:solidFill>
                  <a:prstClr val="white"/>
                </a:solidFill>
                <a:latin typeface="华文中宋" panose="02010600040101010101" pitchFamily="2" charset="-122"/>
                <a:ea typeface="华文中宋" panose="02010600040101010101" pitchFamily="2" charset="-122"/>
              </a:rPr>
              <a:t>GB/T 51169-2016</a:t>
            </a:r>
            <a:r>
              <a:rPr lang="zh-CN" altLang="en-US" sz="1200" dirty="0">
                <a:solidFill>
                  <a:prstClr val="white"/>
                </a:solidFill>
                <a:latin typeface="华文中宋" panose="02010600040101010101" pitchFamily="2" charset="-122"/>
                <a:ea typeface="华文中宋" panose="02010600040101010101" pitchFamily="2" charset="-122"/>
              </a:rPr>
              <a:t>）</a:t>
            </a:r>
            <a:r>
              <a:rPr lang="en-US" altLang="zh-CN" sz="1200" dirty="0">
                <a:solidFill>
                  <a:prstClr val="white"/>
                </a:solidFill>
                <a:latin typeface="华文中宋" panose="02010600040101010101" pitchFamily="2" charset="-122"/>
                <a:ea typeface="华文中宋" panose="02010600040101010101" pitchFamily="2" charset="-122"/>
              </a:rPr>
              <a:t>4.2.1</a:t>
            </a:r>
            <a:r>
              <a:rPr lang="zh-CN" altLang="en-US" sz="1200" dirty="0">
                <a:solidFill>
                  <a:prstClr val="white"/>
                </a:solidFill>
                <a:latin typeface="华文中宋" panose="02010600040101010101" pitchFamily="2" charset="-122"/>
                <a:ea typeface="华文中宋" panose="02010600040101010101" pitchFamily="2" charset="-122"/>
              </a:rPr>
              <a:t>条第</a:t>
            </a:r>
            <a:r>
              <a:rPr lang="en-US" altLang="zh-CN" sz="1200" dirty="0">
                <a:solidFill>
                  <a:prstClr val="white"/>
                </a:solidFill>
                <a:latin typeface="华文中宋" panose="02010600040101010101" pitchFamily="2" charset="-122"/>
                <a:ea typeface="华文中宋" panose="02010600040101010101" pitchFamily="2" charset="-122"/>
              </a:rPr>
              <a:t>5</a:t>
            </a:r>
            <a:r>
              <a:rPr lang="zh-CN" altLang="en-US" sz="1200" dirty="0">
                <a:solidFill>
                  <a:prstClr val="white"/>
                </a:solidFill>
                <a:latin typeface="华文中宋" panose="02010600040101010101" pitchFamily="2" charset="-122"/>
                <a:ea typeface="华文中宋" panose="02010600040101010101" pitchFamily="2" charset="-122"/>
              </a:rPr>
              <a:t>款规定，支护强度应与工作面矿压相适应，支架的初撑力和工作阻力应满足直接顶和基本岩层移动产生的压力。</a:t>
            </a:r>
          </a:p>
        </p:txBody>
      </p:sp>
      <p:sp>
        <p:nvSpPr>
          <p:cNvPr id="20" name="文本框 19"/>
          <p:cNvSpPr txBox="1"/>
          <p:nvPr/>
        </p:nvSpPr>
        <p:spPr>
          <a:xfrm>
            <a:off x="3061494" y="4668681"/>
            <a:ext cx="5544105" cy="1917833"/>
          </a:xfrm>
          <a:prstGeom prst="rect">
            <a:avLst/>
          </a:prstGeom>
          <a:solidFill>
            <a:schemeClr val="accent1">
              <a:lumMod val="75000"/>
            </a:schemeClr>
          </a:solidFill>
        </p:spPr>
        <p:txBody>
          <a:bodyPr wrap="square" rtlCol="0">
            <a:spAutoFit/>
          </a:bodyPr>
          <a:lstStyle/>
          <a:p>
            <a:pPr indent="-172720" algn="just" fontAlgn="auto">
              <a:lnSpc>
                <a:spcPts val="1800"/>
              </a:lnSpc>
              <a:buClr>
                <a:schemeClr val="bg1"/>
              </a:buClr>
              <a:buFont typeface="Wingdings" panose="05000000000000000000" pitchFamily="2" charset="2"/>
              <a:buChar char="l"/>
            </a:pPr>
            <a:r>
              <a:rPr lang="zh-CN" altLang="en-US" sz="1400" dirty="0">
                <a:solidFill>
                  <a:prstClr val="white"/>
                </a:solidFill>
                <a:latin typeface="微软雅黑" panose="020B0503020204020204" pitchFamily="34" charset="-122"/>
                <a:ea typeface="微软雅黑" panose="020B0503020204020204" pitchFamily="34" charset="-122"/>
              </a:rPr>
              <a:t>附图：</a:t>
            </a:r>
            <a:endParaRPr lang="en-US" altLang="zh-CN" sz="1400" dirty="0">
              <a:solidFill>
                <a:prstClr val="white"/>
              </a:solidFill>
              <a:latin typeface="微软雅黑" panose="020B0503020204020204" pitchFamily="34" charset="-122"/>
              <a:ea typeface="微软雅黑" panose="020B0503020204020204" pitchFamily="34" charset="-122"/>
            </a:endParaRPr>
          </a:p>
          <a:p>
            <a:pPr indent="-171450" algn="just" fontAlgn="auto">
              <a:lnSpc>
                <a:spcPts val="1800"/>
              </a:lnSpc>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符合</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煤炭矿井制图标准</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a:t>
            </a:r>
            <a:r>
              <a:rPr lang="en-US" altLang="zh-CN" sz="1200" dirty="0">
                <a:solidFill>
                  <a:prstClr val="white"/>
                </a:solidFill>
                <a:latin typeface="华文中宋" panose="02010600040101010101" pitchFamily="2" charset="-122"/>
                <a:ea typeface="华文中宋" panose="02010600040101010101" pitchFamily="2" charset="-122"/>
              </a:rPr>
              <a:t>GB/T 50593-2010</a:t>
            </a:r>
            <a:r>
              <a:rPr lang="zh-CN" altLang="en-US" sz="1200" dirty="0">
                <a:solidFill>
                  <a:prstClr val="white"/>
                </a:solidFill>
                <a:latin typeface="华文中宋" panose="02010600040101010101" pitchFamily="2" charset="-122"/>
                <a:ea typeface="华文中宋" panose="02010600040101010101" pitchFamily="2" charset="-122"/>
              </a:rPr>
              <a:t>）、</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煤矿采矿技术文件用图形符号</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a:t>
            </a:r>
            <a:r>
              <a:rPr lang="en-US" altLang="zh-CN" sz="1200" dirty="0">
                <a:solidFill>
                  <a:prstClr val="white"/>
                </a:solidFill>
                <a:latin typeface="华文中宋" panose="02010600040101010101" pitchFamily="2" charset="-122"/>
                <a:ea typeface="华文中宋" panose="02010600040101010101" pitchFamily="2" charset="-122"/>
              </a:rPr>
              <a:t>GB/T 38110-2019</a:t>
            </a:r>
            <a:r>
              <a:rPr lang="zh-CN" altLang="en-US" sz="1200" dirty="0">
                <a:solidFill>
                  <a:prstClr val="white"/>
                </a:solidFill>
                <a:latin typeface="华文中宋" panose="02010600040101010101" pitchFamily="2" charset="-122"/>
                <a:ea typeface="华文中宋" panose="02010600040101010101" pitchFamily="2" charset="-122"/>
              </a:rPr>
              <a:t>）标准。</a:t>
            </a:r>
          </a:p>
          <a:p>
            <a:pPr indent="-172720" algn="just">
              <a:lnSpc>
                <a:spcPts val="1800"/>
              </a:lnSpc>
              <a:buClr>
                <a:schemeClr val="bg1"/>
              </a:buClr>
              <a:buFont typeface="Wingdings" panose="05000000000000000000" pitchFamily="2" charset="2"/>
              <a:buChar char="l"/>
            </a:pPr>
            <a:r>
              <a:rPr lang="zh-CN" altLang="en-US" sz="1400" dirty="0">
                <a:solidFill>
                  <a:prstClr val="white"/>
                </a:solidFill>
                <a:latin typeface="微软雅黑" panose="020B0503020204020204" pitchFamily="34" charset="-122"/>
                <a:ea typeface="微软雅黑" panose="020B0503020204020204" pitchFamily="34" charset="-122"/>
              </a:rPr>
              <a:t>放顶煤开采：</a:t>
            </a:r>
          </a:p>
          <a:p>
            <a:pPr algn="just" fontAlgn="auto">
              <a:lnSpc>
                <a:spcPts val="1800"/>
              </a:lnSpc>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放顶煤工作面开采设计按照</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煤矿安全规程</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第一百一十五条规定 ，针对煤层开采技术条件和放顶煤开采工艺特点，制定防瓦斯、防火、防水等安全技术措施。</a:t>
            </a:r>
          </a:p>
          <a:p>
            <a:pPr algn="just" fontAlgn="auto">
              <a:lnSpc>
                <a:spcPts val="1800"/>
              </a:lnSpc>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第一次采用放顶煤开采，或者在煤层（瓦斯）赋存条件变化较大的区域采用放顶煤开采时，按照</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煤矿安全规程执行说明</a:t>
            </a:r>
            <a:r>
              <a:rPr lang="en-US" altLang="zh-CN" sz="1200" dirty="0">
                <a:solidFill>
                  <a:prstClr val="white"/>
                </a:solidFill>
                <a:latin typeface="华文中宋" panose="02010600040101010101" pitchFamily="2" charset="-122"/>
                <a:ea typeface="华文中宋" panose="02010600040101010101" pitchFamily="2" charset="-122"/>
              </a:rPr>
              <a:t>》13</a:t>
            </a:r>
            <a:r>
              <a:rPr lang="zh-CN" altLang="en-US" sz="1200" dirty="0">
                <a:solidFill>
                  <a:prstClr val="white"/>
                </a:solidFill>
                <a:latin typeface="华文中宋" panose="02010600040101010101" pitchFamily="2" charset="-122"/>
                <a:ea typeface="华文中宋" panose="02010600040101010101" pitchFamily="2" charset="-122"/>
              </a:rPr>
              <a:t>条规定组织行业专家论证。</a:t>
            </a:r>
          </a:p>
        </p:txBody>
      </p:sp>
      <p:grpSp>
        <p:nvGrpSpPr>
          <p:cNvPr id="8" name="组合 7"/>
          <p:cNvGrpSpPr/>
          <p:nvPr/>
        </p:nvGrpSpPr>
        <p:grpSpPr>
          <a:xfrm>
            <a:off x="4779168" y="1250089"/>
            <a:ext cx="1557338" cy="410295"/>
            <a:chOff x="4779168" y="1250089"/>
            <a:chExt cx="1557338" cy="410295"/>
          </a:xfrm>
          <a:solidFill>
            <a:schemeClr val="bg1"/>
          </a:solidFill>
        </p:grpSpPr>
        <p:sp>
          <p:nvSpPr>
            <p:cNvPr id="5" name="对话气泡: 圆角矩形 4"/>
            <p:cNvSpPr/>
            <p:nvPr/>
          </p:nvSpPr>
          <p:spPr>
            <a:xfrm>
              <a:off x="4779169" y="1250089"/>
              <a:ext cx="1557337" cy="410295"/>
            </a:xfrm>
            <a:prstGeom prst="wedgeRoundRectCallout">
              <a:avLst>
                <a:gd name="adj1" fmla="val -64229"/>
                <a:gd name="adj2" fmla="val 247059"/>
                <a:gd name="adj3" fmla="val 16667"/>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4779168" y="1264445"/>
              <a:ext cx="1557338" cy="369332"/>
            </a:xfrm>
            <a:prstGeom prst="rect">
              <a:avLst/>
            </a:prstGeom>
            <a:grpFill/>
          </p:spPr>
          <p:txBody>
            <a:bodyPr wrap="squar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定期组织复审</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1" nodeType="clickEffect">
                                  <p:stCondLst>
                                    <p:cond delay="0"/>
                                  </p:stCondLst>
                                  <p:childTnLst>
                                    <p:set>
                                      <p:cBhvr>
                                        <p:cTn id="15" dur="1" fill="hold">
                                          <p:stCondLst>
                                            <p:cond delay="0"/>
                                          </p:stCondLst>
                                        </p:cTn>
                                        <p:tgtEl>
                                          <p:spTgt spid="17"/>
                                        </p:tgtEl>
                                        <p:attrNameLst>
                                          <p:attrName>style.visibility</p:attrName>
                                        </p:attrNameLst>
                                      </p:cBhvr>
                                      <p:to>
                                        <p:strVal val="hidden"/>
                                      </p:to>
                                    </p:set>
                                  </p:childTnLst>
                                </p:cTn>
                              </p:par>
                              <p:par>
                                <p:cTn id="16" presetID="1" presetClass="entr" presetSubtype="0" fill="hold"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8"/>
                                        </p:tgtEl>
                                        <p:attrNameLst>
                                          <p:attrName>style.visibility</p:attrName>
                                        </p:attrNameLst>
                                      </p:cBhvr>
                                      <p:to>
                                        <p:strVal val="hidden"/>
                                      </p:to>
                                    </p:set>
                                  </p:childTnLst>
                                </p:cTn>
                              </p:par>
                              <p:par>
                                <p:cTn id="22" presetID="1" presetClass="entr" presetSubtype="0" fill="hold" grpId="0" nodeType="withEffect">
                                  <p:stCondLst>
                                    <p:cond delay="50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3"/>
                                        </p:tgtEl>
                                        <p:attrNameLst>
                                          <p:attrName>style.visibility</p:attrName>
                                        </p:attrNameLst>
                                      </p:cBhvr>
                                      <p:to>
                                        <p:strVal val="hidden"/>
                                      </p:to>
                                    </p:set>
                                  </p:childTnLst>
                                </p:cTn>
                              </p:par>
                              <p:par>
                                <p:cTn id="28" presetID="1" presetClass="entr" presetSubtype="0" fill="hold" grpId="0" nodeType="withEffect">
                                  <p:stCondLst>
                                    <p:cond delay="500"/>
                                  </p:stCondLst>
                                  <p:childTnLst>
                                    <p:set>
                                      <p:cBhvr>
                                        <p:cTn id="29"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ldLvl="0" animBg="1"/>
      <p:bldP spid="17" grpId="0" bldLvl="0" animBg="1"/>
      <p:bldP spid="17" grpId="1" bldLvl="0" animBg="1"/>
      <p:bldP spid="3" grpId="0" animBg="1"/>
      <p:bldP spid="3" grpId="1" animBg="1"/>
      <p:bldP spid="2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5" name="矩形 44"/>
          <p:cNvSpPr/>
          <p:nvPr/>
        </p:nvSpPr>
        <p:spPr>
          <a:xfrm>
            <a:off x="349335" y="2269490"/>
            <a:ext cx="2195195" cy="460375"/>
          </a:xfrm>
          <a:prstGeom prst="rect">
            <a:avLst/>
          </a:prstGeom>
          <a:ln>
            <a:solidFill>
              <a:schemeClr val="accent1"/>
            </a:solidFill>
          </a:ln>
        </p:spPr>
        <p:txBody>
          <a:bodyPr wrap="square">
            <a:spAutoFit/>
          </a:bodyPr>
          <a:lstStyle/>
          <a:p>
            <a:r>
              <a:rPr lang="en-US" altLang="zh-CN" sz="2400" b="1" dirty="0">
                <a:latin typeface="+mn-ea"/>
                <a:cs typeface="宋体" panose="02010600030101010101" pitchFamily="2" charset="-122"/>
              </a:rPr>
              <a:t>1. </a:t>
            </a:r>
            <a:r>
              <a:rPr lang="zh-CN" altLang="zh-CN" sz="2400" b="1" dirty="0">
                <a:latin typeface="+mn-ea"/>
                <a:cs typeface="宋体" panose="02010600030101010101" pitchFamily="2" charset="-122"/>
              </a:rPr>
              <a:t>监</a:t>
            </a:r>
            <a:r>
              <a:rPr lang="en-US" altLang="zh-CN" sz="2400" b="1" dirty="0">
                <a:latin typeface="+mn-ea"/>
                <a:cs typeface="宋体" panose="02010600030101010101" pitchFamily="2" charset="-122"/>
              </a:rPr>
              <a:t>  </a:t>
            </a:r>
            <a:r>
              <a:rPr lang="zh-CN" altLang="zh-CN" sz="2400" b="1" dirty="0">
                <a:latin typeface="+mn-ea"/>
                <a:cs typeface="宋体" panose="02010600030101010101" pitchFamily="2" charset="-122"/>
              </a:rPr>
              <a:t>测</a:t>
            </a:r>
            <a:r>
              <a:rPr lang="en-US" altLang="zh-CN" sz="2400" b="1" dirty="0">
                <a:latin typeface="+mn-ea"/>
                <a:cs typeface="宋体" panose="02010600030101010101" pitchFamily="2" charset="-122"/>
              </a:rPr>
              <a:t> 3</a:t>
            </a:r>
            <a:r>
              <a:rPr lang="zh-CN" altLang="en-US" sz="2400" b="1" dirty="0">
                <a:latin typeface="+mn-ea"/>
                <a:cs typeface="宋体" panose="02010600030101010101" pitchFamily="2" charset="-122"/>
              </a:rPr>
              <a:t>分</a:t>
            </a:r>
            <a:endParaRPr lang="zh-CN" altLang="en-US" sz="2400" b="1" dirty="0">
              <a:latin typeface="+mn-ea"/>
            </a:endParaRPr>
          </a:p>
        </p:txBody>
      </p:sp>
      <p:sp>
        <p:nvSpPr>
          <p:cNvPr id="47" name="矩形 46"/>
          <p:cNvSpPr/>
          <p:nvPr/>
        </p:nvSpPr>
        <p:spPr>
          <a:xfrm>
            <a:off x="349335" y="3001010"/>
            <a:ext cx="2189480" cy="460375"/>
          </a:xfrm>
          <a:prstGeom prst="rect">
            <a:avLst/>
          </a:prstGeom>
          <a:ln>
            <a:solidFill>
              <a:schemeClr val="accent1"/>
            </a:solidFill>
          </a:ln>
        </p:spPr>
        <p:txBody>
          <a:bodyPr wrap="square">
            <a:spAutoFit/>
          </a:bodyPr>
          <a:lstStyle/>
          <a:p>
            <a:r>
              <a:rPr lang="en-US" altLang="zh-CN" sz="2400" b="1" dirty="0">
                <a:latin typeface="+mn-ea"/>
              </a:rPr>
              <a:t>2.</a:t>
            </a:r>
            <a:r>
              <a:rPr lang="zh-CN" altLang="en-US" sz="2400" b="1" dirty="0">
                <a:latin typeface="+mn-ea"/>
              </a:rPr>
              <a:t>规程措施</a:t>
            </a:r>
            <a:r>
              <a:rPr lang="en-US" altLang="zh-CN" sz="2400" b="1" dirty="0">
                <a:latin typeface="+mn-ea"/>
              </a:rPr>
              <a:t>5</a:t>
            </a:r>
            <a:r>
              <a:rPr lang="zh-CN" altLang="en-US" sz="2400" b="1" dirty="0">
                <a:latin typeface="+mn-ea"/>
              </a:rPr>
              <a:t>分</a:t>
            </a:r>
          </a:p>
        </p:txBody>
      </p:sp>
      <p:sp>
        <p:nvSpPr>
          <p:cNvPr id="48" name="矩形 47"/>
          <p:cNvSpPr/>
          <p:nvPr/>
        </p:nvSpPr>
        <p:spPr>
          <a:xfrm>
            <a:off x="358860" y="3728720"/>
            <a:ext cx="2179955" cy="460375"/>
          </a:xfrm>
          <a:prstGeom prst="rect">
            <a:avLst/>
          </a:prstGeom>
          <a:ln>
            <a:solidFill>
              <a:schemeClr val="accent1"/>
            </a:solidFill>
          </a:ln>
        </p:spPr>
        <p:txBody>
          <a:bodyPr wrap="square">
            <a:spAutoFit/>
          </a:bodyPr>
          <a:lstStyle/>
          <a:p>
            <a:r>
              <a:rPr lang="en-US" altLang="zh-CN" sz="2400" b="1" dirty="0">
                <a:solidFill>
                  <a:srgbClr val="C00000"/>
                </a:solidFill>
                <a:latin typeface="+mn-ea"/>
              </a:rPr>
              <a:t>3.</a:t>
            </a:r>
            <a:r>
              <a:rPr lang="zh-CN" altLang="en-US" sz="2400" b="1" dirty="0">
                <a:solidFill>
                  <a:srgbClr val="C00000"/>
                </a:solidFill>
                <a:latin typeface="+mn-ea"/>
              </a:rPr>
              <a:t>管理制度</a:t>
            </a:r>
            <a:r>
              <a:rPr lang="en-US" altLang="zh-CN" sz="2400" b="1" dirty="0">
                <a:solidFill>
                  <a:srgbClr val="C00000"/>
                </a:solidFill>
                <a:latin typeface="+mn-ea"/>
              </a:rPr>
              <a:t>3</a:t>
            </a:r>
            <a:r>
              <a:rPr lang="zh-CN" altLang="en-US" sz="2400" b="1" dirty="0">
                <a:solidFill>
                  <a:srgbClr val="C00000"/>
                </a:solidFill>
                <a:latin typeface="+mn-ea"/>
              </a:rPr>
              <a:t>分</a:t>
            </a:r>
          </a:p>
        </p:txBody>
      </p:sp>
      <p:sp>
        <p:nvSpPr>
          <p:cNvPr id="49" name="矩形 48"/>
          <p:cNvSpPr/>
          <p:nvPr/>
        </p:nvSpPr>
        <p:spPr>
          <a:xfrm>
            <a:off x="380450" y="4457700"/>
            <a:ext cx="2158365" cy="460375"/>
          </a:xfrm>
          <a:prstGeom prst="rect">
            <a:avLst/>
          </a:prstGeom>
          <a:ln>
            <a:solidFill>
              <a:schemeClr val="accent1"/>
            </a:solidFill>
          </a:ln>
        </p:spPr>
        <p:txBody>
          <a:bodyPr wrap="square">
            <a:spAutoFit/>
          </a:bodyPr>
          <a:lstStyle/>
          <a:p>
            <a:r>
              <a:rPr lang="en-US" altLang="zh-CN" sz="2400" b="1" dirty="0">
                <a:latin typeface="+mn-ea"/>
              </a:rPr>
              <a:t>4.</a:t>
            </a:r>
            <a:r>
              <a:rPr lang="zh-CN" altLang="en-US" sz="2400" b="1" dirty="0">
                <a:latin typeface="+mn-ea"/>
              </a:rPr>
              <a:t>支护材料</a:t>
            </a:r>
            <a:r>
              <a:rPr lang="en-US" altLang="zh-CN" sz="2400" b="1" dirty="0">
                <a:latin typeface="+mn-ea"/>
              </a:rPr>
              <a:t>2</a:t>
            </a:r>
            <a:r>
              <a:rPr lang="zh-CN" altLang="en-US" sz="2000" b="1" dirty="0">
                <a:latin typeface="+mn-ea"/>
              </a:rPr>
              <a:t>分</a:t>
            </a:r>
          </a:p>
        </p:txBody>
      </p:sp>
      <p:sp>
        <p:nvSpPr>
          <p:cNvPr id="50" name="矩形 49"/>
          <p:cNvSpPr/>
          <p:nvPr/>
        </p:nvSpPr>
        <p:spPr>
          <a:xfrm>
            <a:off x="380450" y="5186680"/>
            <a:ext cx="2158365" cy="460375"/>
          </a:xfrm>
          <a:prstGeom prst="rect">
            <a:avLst/>
          </a:prstGeom>
          <a:ln>
            <a:solidFill>
              <a:schemeClr val="accent1"/>
            </a:solidFill>
          </a:ln>
        </p:spPr>
        <p:txBody>
          <a:bodyPr wrap="square">
            <a:spAutoFit/>
          </a:bodyPr>
          <a:lstStyle/>
          <a:p>
            <a:r>
              <a:rPr lang="en-US" altLang="zh-CN" sz="2400" b="1" dirty="0">
                <a:latin typeface="+mn-ea"/>
              </a:rPr>
              <a:t>5.</a:t>
            </a:r>
            <a:r>
              <a:rPr lang="zh-CN" altLang="en-US" b="1" dirty="0">
                <a:latin typeface="+mn-ea"/>
              </a:rPr>
              <a:t>采煤机械化</a:t>
            </a:r>
            <a:r>
              <a:rPr lang="en-US" altLang="zh-CN" sz="1400" b="1" dirty="0">
                <a:latin typeface="+mn-ea"/>
              </a:rPr>
              <a:t>1.5</a:t>
            </a:r>
            <a:r>
              <a:rPr lang="zh-CN" altLang="en-US" sz="1400" b="1" dirty="0">
                <a:latin typeface="+mn-ea"/>
              </a:rPr>
              <a:t>分</a:t>
            </a:r>
            <a:endParaRPr lang="zh-CN" altLang="en-US" sz="2000" b="1" dirty="0">
              <a:latin typeface="+mn-ea"/>
            </a:endParaRPr>
          </a:p>
        </p:txBody>
      </p:sp>
      <p:sp>
        <p:nvSpPr>
          <p:cNvPr id="51" name="矩形 50"/>
          <p:cNvSpPr/>
          <p:nvPr/>
        </p:nvSpPr>
        <p:spPr>
          <a:xfrm>
            <a:off x="380450" y="5919470"/>
            <a:ext cx="2158365" cy="460375"/>
          </a:xfrm>
          <a:prstGeom prst="rect">
            <a:avLst/>
          </a:prstGeom>
          <a:ln>
            <a:solidFill>
              <a:schemeClr val="accent1"/>
            </a:solidFill>
          </a:ln>
        </p:spPr>
        <p:txBody>
          <a:bodyPr wrap="square">
            <a:spAutoFit/>
          </a:bodyPr>
          <a:lstStyle/>
          <a:p>
            <a:r>
              <a:rPr lang="en-US" altLang="zh-CN" sz="2400" b="1" dirty="0">
                <a:latin typeface="+mn-ea"/>
              </a:rPr>
              <a:t>6.</a:t>
            </a:r>
            <a:r>
              <a:rPr lang="zh-CN" altLang="en-US" sz="2000" b="1" dirty="0">
                <a:latin typeface="+mn-ea"/>
              </a:rPr>
              <a:t>系统优化 </a:t>
            </a:r>
            <a:r>
              <a:rPr lang="en-US" altLang="zh-CN" sz="1600" b="1" dirty="0">
                <a:latin typeface="+mn-ea"/>
              </a:rPr>
              <a:t>0.5</a:t>
            </a:r>
            <a:r>
              <a:rPr lang="zh-CN" altLang="en-US" sz="1600" b="1" dirty="0">
                <a:latin typeface="+mn-ea"/>
              </a:rPr>
              <a:t>分</a:t>
            </a:r>
            <a:endParaRPr lang="zh-CN" altLang="en-US" sz="2000" b="1" dirty="0">
              <a:latin typeface="+mn-ea"/>
            </a:endParaRPr>
          </a:p>
        </p:txBody>
      </p:sp>
      <p:sp>
        <p:nvSpPr>
          <p:cNvPr id="53" name="文本框 52"/>
          <p:cNvSpPr txBox="1"/>
          <p:nvPr/>
        </p:nvSpPr>
        <p:spPr>
          <a:xfrm>
            <a:off x="413142" y="1250089"/>
            <a:ext cx="2702919" cy="46166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1.</a:t>
            </a:r>
            <a:r>
              <a:rPr lang="zh-CN" altLang="en-US" sz="2400" b="1" dirty="0">
                <a:solidFill>
                  <a:schemeClr val="bg2"/>
                </a:solidFill>
                <a:latin typeface="黑体" panose="02010609060101010101" pitchFamily="49" charset="-122"/>
                <a:ea typeface="黑体" panose="02010609060101010101" pitchFamily="49" charset="-122"/>
              </a:rPr>
              <a:t>基础管理  </a:t>
            </a:r>
            <a:r>
              <a:rPr lang="en-US" altLang="zh-CN" sz="2400" b="1" dirty="0">
                <a:solidFill>
                  <a:schemeClr val="bg2"/>
                </a:solidFill>
                <a:latin typeface="黑体" panose="02010609060101010101" pitchFamily="49" charset="-122"/>
                <a:ea typeface="黑体" panose="02010609060101010101" pitchFamily="49" charset="-122"/>
              </a:rPr>
              <a:t>15</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4" name="矩形 13"/>
          <p:cNvSpPr/>
          <p:nvPr/>
        </p:nvSpPr>
        <p:spPr>
          <a:xfrm>
            <a:off x="3074658" y="2792282"/>
            <a:ext cx="5544105" cy="1753235"/>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rPr>
              <a:t>1. 顶板管理制度，支护质量检查、顶板动态监测和分析制度；</a:t>
            </a:r>
          </a:p>
          <a:p>
            <a:pPr algn="just" fontAlgn="auto">
              <a:lnSpc>
                <a:spcPct val="100000"/>
              </a:lnSpc>
            </a:pPr>
            <a:r>
              <a:rPr lang="zh-CN" altLang="zh-CN" dirty="0">
                <a:latin typeface="微软雅黑" panose="020B0503020204020204" pitchFamily="34" charset="-122"/>
                <a:ea typeface="微软雅黑" panose="020B0503020204020204" pitchFamily="34" charset="-122"/>
              </a:rPr>
              <a:t>2. 规程编制、审批、复审、贯彻、实施制度；</a:t>
            </a:r>
          </a:p>
          <a:p>
            <a:pPr algn="just" fontAlgn="auto">
              <a:lnSpc>
                <a:spcPct val="100000"/>
              </a:lnSpc>
            </a:pPr>
            <a:r>
              <a:rPr lang="zh-CN" altLang="zh-CN" dirty="0">
                <a:latin typeface="微软雅黑" panose="020B0503020204020204" pitchFamily="34" charset="-122"/>
                <a:ea typeface="微软雅黑" panose="020B0503020204020204" pitchFamily="34" charset="-122"/>
              </a:rPr>
              <a:t>3. 机械设备检修保养制度，乳化液泵站管理制度，文明生产管理制度，工作面支护材料、设备、配件备用制度等。</a:t>
            </a:r>
          </a:p>
        </p:txBody>
      </p:sp>
      <p:sp>
        <p:nvSpPr>
          <p:cNvPr id="12" name="文本框 11"/>
          <p:cNvSpPr txBox="1"/>
          <p:nvPr/>
        </p:nvSpPr>
        <p:spPr>
          <a:xfrm>
            <a:off x="3074657" y="4828905"/>
            <a:ext cx="5544105" cy="1065035"/>
          </a:xfrm>
          <a:prstGeom prst="rect">
            <a:avLst/>
          </a:prstGeom>
          <a:solidFill>
            <a:schemeClr val="accent1">
              <a:lumMod val="75000"/>
            </a:schemeClr>
          </a:solidFill>
        </p:spPr>
        <p:txBody>
          <a:bodyPr wrap="square" rtlCol="0">
            <a:spAutoFit/>
          </a:bodyPr>
          <a:lstStyle/>
          <a:p>
            <a:pPr indent="-172720" algn="just" fontAlgn="auto">
              <a:lnSpc>
                <a:spcPts val="1800"/>
              </a:lnSpc>
              <a:buClr>
                <a:schemeClr val="bg1"/>
              </a:buClr>
              <a:buFont typeface="Wingdings" panose="05000000000000000000" pitchFamily="2" charset="2"/>
              <a:buChar char="l"/>
            </a:pPr>
            <a:r>
              <a:rPr lang="zh-CN" altLang="en-US" sz="1400" dirty="0">
                <a:solidFill>
                  <a:prstClr val="white"/>
                </a:solidFill>
                <a:latin typeface="微软雅黑" panose="020B0503020204020204" pitchFamily="34" charset="-122"/>
                <a:ea typeface="微软雅黑" panose="020B0503020204020204" pitchFamily="34" charset="-122"/>
              </a:rPr>
              <a:t>采煤作业规程编制、审批、复审、贯彻、实施制度：</a:t>
            </a:r>
            <a:endParaRPr lang="en-US" altLang="zh-CN" sz="1400" dirty="0">
              <a:solidFill>
                <a:prstClr val="white"/>
              </a:solidFill>
              <a:latin typeface="微软雅黑" panose="020B0503020204020204" pitchFamily="34" charset="-122"/>
              <a:ea typeface="微软雅黑" panose="020B0503020204020204" pitchFamily="34" charset="-122"/>
            </a:endParaRPr>
          </a:p>
          <a:p>
            <a:pPr algn="just">
              <a:lnSpc>
                <a:spcPts val="2000"/>
              </a:lnSpc>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按照</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关于进一步加强煤矿企业安全技术管理工作的指导意见 </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（安监总煤装</a:t>
            </a:r>
            <a:r>
              <a:rPr lang="en-US" altLang="zh-CN" sz="1200" dirty="0">
                <a:solidFill>
                  <a:prstClr val="white"/>
                </a:solidFill>
                <a:latin typeface="华文中宋" panose="02010600040101010101" pitchFamily="2" charset="-122"/>
                <a:ea typeface="华文中宋" panose="02010600040101010101" pitchFamily="2" charset="-122"/>
              </a:rPr>
              <a:t>〔2011〕51</a:t>
            </a:r>
            <a:r>
              <a:rPr lang="zh-CN" altLang="en-US" sz="1200" dirty="0">
                <a:solidFill>
                  <a:prstClr val="white"/>
                </a:solidFill>
                <a:latin typeface="华文中宋" panose="02010600040101010101" pitchFamily="2" charset="-122"/>
                <a:ea typeface="华文中宋" panose="02010600040101010101" pitchFamily="2" charset="-122"/>
              </a:rPr>
              <a:t>号）等要求制定，并结合煤矿实际，对编制、审批、复审、贯彻时间做出具体要求</a:t>
            </a:r>
          </a:p>
        </p:txBody>
      </p:sp>
      <p:grpSp>
        <p:nvGrpSpPr>
          <p:cNvPr id="6" name="组合 5"/>
          <p:cNvGrpSpPr/>
          <p:nvPr/>
        </p:nvGrpSpPr>
        <p:grpSpPr>
          <a:xfrm>
            <a:off x="2956560" y="2054225"/>
            <a:ext cx="3968750" cy="459740"/>
            <a:chOff x="4656" y="3235"/>
            <a:chExt cx="6250" cy="724"/>
          </a:xfrm>
        </p:grpSpPr>
        <p:sp>
          <p:nvSpPr>
            <p:cNvPr id="2" name="对话气泡: 圆角矩形 1"/>
            <p:cNvSpPr/>
            <p:nvPr/>
          </p:nvSpPr>
          <p:spPr>
            <a:xfrm>
              <a:off x="4656" y="3235"/>
              <a:ext cx="6250" cy="725"/>
            </a:xfrm>
            <a:prstGeom prst="wedgeRoundRectCallout">
              <a:avLst>
                <a:gd name="adj1" fmla="val -39337"/>
                <a:gd name="adj2" fmla="val 12848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文本框 2"/>
            <p:cNvSpPr txBox="1"/>
            <p:nvPr/>
          </p:nvSpPr>
          <p:spPr>
            <a:xfrm>
              <a:off x="4842" y="3308"/>
              <a:ext cx="5941" cy="580"/>
            </a:xfrm>
            <a:prstGeom prst="rect">
              <a:avLst/>
            </a:prstGeom>
            <a:solidFill>
              <a:schemeClr val="bg1"/>
            </a:solidFill>
          </p:spPr>
          <p:txBody>
            <a:bodyPr wrap="squar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删除：</a:t>
              </a:r>
              <a:r>
                <a:rPr lang="en-US" altLang="zh-CN" dirty="0">
                  <a:solidFill>
                    <a:srgbClr val="002060"/>
                  </a:solidFill>
                  <a:latin typeface="微软雅黑" panose="020B0503020204020204" pitchFamily="34" charset="-122"/>
                  <a:ea typeface="微软雅黑" panose="020B0503020204020204" pitchFamily="34" charset="-122"/>
                </a:rPr>
                <a:t>1.</a:t>
              </a:r>
              <a:r>
                <a:rPr lang="zh-CN" altLang="zh-CN" dirty="0">
                  <a:solidFill>
                    <a:srgbClr val="002060"/>
                  </a:solidFill>
                  <a:latin typeface="微软雅黑" panose="020B0503020204020204" pitchFamily="34" charset="-122"/>
                  <a:ea typeface="微软雅黑" panose="020B0503020204020204" pitchFamily="34" charset="-122"/>
                </a:rPr>
                <a:t>有岗位安全生产责任制度；</a:t>
              </a:r>
            </a:p>
          </p:txBody>
        </p:sp>
      </p:grpSp>
      <p:grpSp>
        <p:nvGrpSpPr>
          <p:cNvPr id="7" name="组合 6"/>
          <p:cNvGrpSpPr/>
          <p:nvPr/>
        </p:nvGrpSpPr>
        <p:grpSpPr>
          <a:xfrm>
            <a:off x="4300220" y="2054225"/>
            <a:ext cx="2684780" cy="459740"/>
            <a:chOff x="9013" y="2220"/>
            <a:chExt cx="4228" cy="724"/>
          </a:xfrm>
        </p:grpSpPr>
        <p:sp>
          <p:nvSpPr>
            <p:cNvPr id="17" name="对话气泡: 圆角矩形 16"/>
            <p:cNvSpPr/>
            <p:nvPr/>
          </p:nvSpPr>
          <p:spPr>
            <a:xfrm>
              <a:off x="9013" y="2220"/>
              <a:ext cx="4229" cy="725"/>
            </a:xfrm>
            <a:prstGeom prst="wedgeRoundRectCallout">
              <a:avLst>
                <a:gd name="adj1" fmla="val -63918"/>
                <a:gd name="adj2" fmla="val 20642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 name="文本框 17"/>
            <p:cNvSpPr txBox="1"/>
            <p:nvPr/>
          </p:nvSpPr>
          <p:spPr>
            <a:xfrm>
              <a:off x="9121" y="2293"/>
              <a:ext cx="4026" cy="580"/>
            </a:xfrm>
            <a:prstGeom prst="rect">
              <a:avLst/>
            </a:prstGeom>
            <a:solidFill>
              <a:schemeClr val="bg1"/>
            </a:solidFill>
          </p:spPr>
          <p:txBody>
            <a:bodyPr wrap="squar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删除：</a:t>
              </a:r>
              <a:r>
                <a:rPr lang="zh-CN" altLang="zh-CN" dirty="0">
                  <a:solidFill>
                    <a:srgbClr val="002060"/>
                  </a:solidFill>
                  <a:latin typeface="微软雅黑" panose="020B0503020204020204" pitchFamily="34" charset="-122"/>
                  <a:ea typeface="微软雅黑" panose="020B0503020204020204" pitchFamily="34" charset="-122"/>
                </a:rPr>
                <a:t>有变化管理制度</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par>
                                <p:cTn id="8" presetID="1" presetClass="entr" presetSubtype="0" fill="hold" nodeType="withEffect">
                                  <p:stCondLst>
                                    <p:cond delay="400"/>
                                  </p:stCondLst>
                                  <p:childTnLst>
                                    <p:set>
                                      <p:cBhvr>
                                        <p:cTn id="9" dur="1" fill="hold">
                                          <p:stCondLst>
                                            <p:cond delay="0"/>
                                          </p:stCondLst>
                                        </p:cTn>
                                        <p:tgtEl>
                                          <p:spTgt spid="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6"/>
                                        </p:tgtEl>
                                        <p:attrNameLst>
                                          <p:attrName>style.visibility</p:attrName>
                                        </p:attrNameLst>
                                      </p:cBhvr>
                                      <p:to>
                                        <p:strVal val="hidden"/>
                                      </p:to>
                                    </p:set>
                                  </p:childTnLst>
                                </p:cTn>
                              </p:par>
                              <p:par>
                                <p:cTn id="14" presetID="1"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7"/>
                                        </p:tgtEl>
                                        <p:attrNameLst>
                                          <p:attrName>style.visibility</p:attrName>
                                        </p:attrNameLst>
                                      </p:cBhvr>
                                      <p:to>
                                        <p:strVal val="hidden"/>
                                      </p:to>
                                    </p:set>
                                  </p:childTnLst>
                                </p:cTn>
                              </p:par>
                              <p:par>
                                <p:cTn id="20" presetID="1" presetClass="entr" presetSubtype="0" fill="hold" grpId="0" nodeType="withEffect">
                                  <p:stCondLst>
                                    <p:cond delay="500"/>
                                  </p:stCondLst>
                                  <p:childTnLst>
                                    <p:set>
                                      <p:cBhvr>
                                        <p:cTn id="2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2"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5" name="矩形 44"/>
          <p:cNvSpPr/>
          <p:nvPr/>
        </p:nvSpPr>
        <p:spPr>
          <a:xfrm>
            <a:off x="349335" y="2269490"/>
            <a:ext cx="2195195" cy="460375"/>
          </a:xfrm>
          <a:prstGeom prst="rect">
            <a:avLst/>
          </a:prstGeom>
          <a:ln>
            <a:solidFill>
              <a:schemeClr val="accent1"/>
            </a:solidFill>
          </a:ln>
        </p:spPr>
        <p:txBody>
          <a:bodyPr wrap="square">
            <a:spAutoFit/>
          </a:bodyPr>
          <a:lstStyle/>
          <a:p>
            <a:r>
              <a:rPr lang="en-US" altLang="zh-CN" sz="2400" b="1" dirty="0">
                <a:latin typeface="+mn-ea"/>
                <a:cs typeface="宋体" panose="02010600030101010101" pitchFamily="2" charset="-122"/>
              </a:rPr>
              <a:t>1. </a:t>
            </a:r>
            <a:r>
              <a:rPr lang="zh-CN" altLang="zh-CN" sz="2400" b="1" dirty="0">
                <a:latin typeface="+mn-ea"/>
                <a:cs typeface="宋体" panose="02010600030101010101" pitchFamily="2" charset="-122"/>
              </a:rPr>
              <a:t>监</a:t>
            </a:r>
            <a:r>
              <a:rPr lang="en-US" altLang="zh-CN" sz="2400" b="1" dirty="0">
                <a:latin typeface="+mn-ea"/>
                <a:cs typeface="宋体" panose="02010600030101010101" pitchFamily="2" charset="-122"/>
              </a:rPr>
              <a:t>  </a:t>
            </a:r>
            <a:r>
              <a:rPr lang="zh-CN" altLang="zh-CN" sz="2400" b="1" dirty="0">
                <a:latin typeface="+mn-ea"/>
                <a:cs typeface="宋体" panose="02010600030101010101" pitchFamily="2" charset="-122"/>
              </a:rPr>
              <a:t>测</a:t>
            </a:r>
            <a:r>
              <a:rPr lang="en-US" altLang="zh-CN" sz="2400" b="1" dirty="0">
                <a:latin typeface="+mn-ea"/>
                <a:cs typeface="宋体" panose="02010600030101010101" pitchFamily="2" charset="-122"/>
              </a:rPr>
              <a:t> 3</a:t>
            </a:r>
            <a:r>
              <a:rPr lang="zh-CN" altLang="en-US" sz="2400" b="1" dirty="0">
                <a:latin typeface="+mn-ea"/>
                <a:cs typeface="宋体" panose="02010600030101010101" pitchFamily="2" charset="-122"/>
              </a:rPr>
              <a:t>分</a:t>
            </a:r>
            <a:endParaRPr lang="zh-CN" altLang="en-US" sz="2400" b="1" dirty="0">
              <a:latin typeface="+mn-ea"/>
            </a:endParaRPr>
          </a:p>
        </p:txBody>
      </p:sp>
      <p:sp>
        <p:nvSpPr>
          <p:cNvPr id="47" name="矩形 46"/>
          <p:cNvSpPr/>
          <p:nvPr/>
        </p:nvSpPr>
        <p:spPr>
          <a:xfrm>
            <a:off x="349335" y="3001010"/>
            <a:ext cx="2189480" cy="460375"/>
          </a:xfrm>
          <a:prstGeom prst="rect">
            <a:avLst/>
          </a:prstGeom>
          <a:ln>
            <a:solidFill>
              <a:schemeClr val="accent1"/>
            </a:solidFill>
          </a:ln>
        </p:spPr>
        <p:txBody>
          <a:bodyPr wrap="square">
            <a:spAutoFit/>
          </a:bodyPr>
          <a:lstStyle/>
          <a:p>
            <a:r>
              <a:rPr lang="en-US" altLang="zh-CN" sz="2400" b="1" dirty="0">
                <a:latin typeface="+mn-ea"/>
              </a:rPr>
              <a:t>2.</a:t>
            </a:r>
            <a:r>
              <a:rPr lang="zh-CN" altLang="en-US" sz="2400" b="1" dirty="0">
                <a:latin typeface="+mn-ea"/>
              </a:rPr>
              <a:t>规程措施</a:t>
            </a:r>
            <a:r>
              <a:rPr lang="en-US" altLang="zh-CN" sz="2400" b="1" dirty="0">
                <a:latin typeface="+mn-ea"/>
              </a:rPr>
              <a:t>5</a:t>
            </a:r>
            <a:r>
              <a:rPr lang="zh-CN" altLang="en-US" sz="2400" b="1" dirty="0">
                <a:latin typeface="+mn-ea"/>
              </a:rPr>
              <a:t>分</a:t>
            </a:r>
          </a:p>
        </p:txBody>
      </p:sp>
      <p:sp>
        <p:nvSpPr>
          <p:cNvPr id="48" name="矩形 47"/>
          <p:cNvSpPr/>
          <p:nvPr/>
        </p:nvSpPr>
        <p:spPr>
          <a:xfrm>
            <a:off x="358860" y="3728720"/>
            <a:ext cx="2179955" cy="460375"/>
          </a:xfrm>
          <a:prstGeom prst="rect">
            <a:avLst/>
          </a:prstGeom>
          <a:ln>
            <a:solidFill>
              <a:schemeClr val="accent1"/>
            </a:solidFill>
          </a:ln>
        </p:spPr>
        <p:txBody>
          <a:bodyPr wrap="square">
            <a:spAutoFit/>
          </a:bodyPr>
          <a:lstStyle/>
          <a:p>
            <a:r>
              <a:rPr lang="en-US" altLang="zh-CN" sz="2400" b="1" dirty="0">
                <a:latin typeface="+mn-ea"/>
              </a:rPr>
              <a:t>3.</a:t>
            </a:r>
            <a:r>
              <a:rPr lang="zh-CN" altLang="en-US" sz="2400" b="1" dirty="0">
                <a:latin typeface="+mn-ea"/>
              </a:rPr>
              <a:t>管理制度</a:t>
            </a:r>
            <a:r>
              <a:rPr lang="en-US" altLang="zh-CN" sz="2400" b="1" dirty="0">
                <a:latin typeface="+mn-ea"/>
              </a:rPr>
              <a:t>3</a:t>
            </a:r>
            <a:r>
              <a:rPr lang="zh-CN" altLang="en-US" sz="2400" b="1" dirty="0">
                <a:latin typeface="+mn-ea"/>
              </a:rPr>
              <a:t>分</a:t>
            </a:r>
          </a:p>
        </p:txBody>
      </p:sp>
      <p:sp>
        <p:nvSpPr>
          <p:cNvPr id="49" name="矩形 48"/>
          <p:cNvSpPr/>
          <p:nvPr/>
        </p:nvSpPr>
        <p:spPr>
          <a:xfrm>
            <a:off x="380450" y="4457700"/>
            <a:ext cx="2158365" cy="460375"/>
          </a:xfrm>
          <a:prstGeom prst="rect">
            <a:avLst/>
          </a:prstGeom>
          <a:ln>
            <a:solidFill>
              <a:schemeClr val="accent1"/>
            </a:solidFill>
          </a:ln>
        </p:spPr>
        <p:txBody>
          <a:bodyPr wrap="square">
            <a:spAutoFit/>
          </a:bodyPr>
          <a:lstStyle/>
          <a:p>
            <a:r>
              <a:rPr lang="en-US" altLang="zh-CN" sz="2400" b="1" dirty="0">
                <a:solidFill>
                  <a:srgbClr val="C00000"/>
                </a:solidFill>
                <a:latin typeface="+mn-ea"/>
              </a:rPr>
              <a:t>4.</a:t>
            </a:r>
            <a:r>
              <a:rPr lang="zh-CN" altLang="en-US" sz="2400" b="1" dirty="0">
                <a:solidFill>
                  <a:srgbClr val="C00000"/>
                </a:solidFill>
                <a:latin typeface="+mn-ea"/>
              </a:rPr>
              <a:t>支护材料</a:t>
            </a:r>
            <a:r>
              <a:rPr lang="en-US" altLang="zh-CN" sz="2400" b="1" dirty="0">
                <a:solidFill>
                  <a:srgbClr val="C00000"/>
                </a:solidFill>
                <a:latin typeface="+mn-ea"/>
              </a:rPr>
              <a:t>2</a:t>
            </a:r>
            <a:r>
              <a:rPr lang="zh-CN" altLang="en-US" sz="2000" b="1" dirty="0">
                <a:solidFill>
                  <a:srgbClr val="C00000"/>
                </a:solidFill>
                <a:latin typeface="+mn-ea"/>
              </a:rPr>
              <a:t>分</a:t>
            </a:r>
          </a:p>
        </p:txBody>
      </p:sp>
      <p:sp>
        <p:nvSpPr>
          <p:cNvPr id="50" name="矩形 49"/>
          <p:cNvSpPr/>
          <p:nvPr/>
        </p:nvSpPr>
        <p:spPr>
          <a:xfrm>
            <a:off x="380450" y="5186680"/>
            <a:ext cx="2158365" cy="460375"/>
          </a:xfrm>
          <a:prstGeom prst="rect">
            <a:avLst/>
          </a:prstGeom>
          <a:ln>
            <a:solidFill>
              <a:schemeClr val="accent1"/>
            </a:solidFill>
          </a:ln>
        </p:spPr>
        <p:txBody>
          <a:bodyPr wrap="square">
            <a:spAutoFit/>
          </a:bodyPr>
          <a:lstStyle/>
          <a:p>
            <a:r>
              <a:rPr lang="en-US" altLang="zh-CN" sz="2400" b="1" dirty="0">
                <a:latin typeface="+mn-ea"/>
              </a:rPr>
              <a:t>5.</a:t>
            </a:r>
            <a:r>
              <a:rPr lang="zh-CN" altLang="en-US" b="1" dirty="0">
                <a:latin typeface="+mn-ea"/>
              </a:rPr>
              <a:t>采煤机械化</a:t>
            </a:r>
            <a:r>
              <a:rPr lang="en-US" altLang="zh-CN" sz="1400" b="1" dirty="0">
                <a:latin typeface="+mn-ea"/>
              </a:rPr>
              <a:t>1.5</a:t>
            </a:r>
            <a:r>
              <a:rPr lang="zh-CN" altLang="en-US" sz="1400" b="1" dirty="0">
                <a:latin typeface="+mn-ea"/>
              </a:rPr>
              <a:t>分</a:t>
            </a:r>
            <a:endParaRPr lang="zh-CN" altLang="en-US" sz="2000" b="1" dirty="0">
              <a:latin typeface="+mn-ea"/>
            </a:endParaRPr>
          </a:p>
        </p:txBody>
      </p:sp>
      <p:sp>
        <p:nvSpPr>
          <p:cNvPr id="51" name="矩形 50"/>
          <p:cNvSpPr/>
          <p:nvPr/>
        </p:nvSpPr>
        <p:spPr>
          <a:xfrm>
            <a:off x="380450" y="5919470"/>
            <a:ext cx="2158365" cy="460375"/>
          </a:xfrm>
          <a:prstGeom prst="rect">
            <a:avLst/>
          </a:prstGeom>
          <a:ln>
            <a:solidFill>
              <a:schemeClr val="accent1"/>
            </a:solidFill>
          </a:ln>
        </p:spPr>
        <p:txBody>
          <a:bodyPr wrap="square">
            <a:spAutoFit/>
          </a:bodyPr>
          <a:lstStyle/>
          <a:p>
            <a:r>
              <a:rPr lang="en-US" altLang="zh-CN" sz="2400" b="1" dirty="0">
                <a:latin typeface="+mn-ea"/>
              </a:rPr>
              <a:t>6.</a:t>
            </a:r>
            <a:r>
              <a:rPr lang="zh-CN" altLang="en-US" sz="2000" b="1" dirty="0">
                <a:latin typeface="+mn-ea"/>
              </a:rPr>
              <a:t>系统优化 </a:t>
            </a:r>
            <a:r>
              <a:rPr lang="en-US" altLang="zh-CN" sz="1600" b="1" dirty="0">
                <a:latin typeface="+mn-ea"/>
              </a:rPr>
              <a:t>0.5</a:t>
            </a:r>
            <a:r>
              <a:rPr lang="zh-CN" altLang="en-US" sz="1600" b="1" dirty="0">
                <a:latin typeface="+mn-ea"/>
              </a:rPr>
              <a:t>分</a:t>
            </a:r>
            <a:endParaRPr lang="zh-CN" altLang="en-US" sz="2000" b="1" dirty="0">
              <a:latin typeface="+mn-ea"/>
            </a:endParaRPr>
          </a:p>
        </p:txBody>
      </p:sp>
      <p:sp>
        <p:nvSpPr>
          <p:cNvPr id="53" name="文本框 52"/>
          <p:cNvSpPr txBox="1"/>
          <p:nvPr/>
        </p:nvSpPr>
        <p:spPr>
          <a:xfrm>
            <a:off x="413142" y="1250089"/>
            <a:ext cx="2702919" cy="46166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1.</a:t>
            </a:r>
            <a:r>
              <a:rPr lang="zh-CN" altLang="en-US" sz="2400" b="1" dirty="0">
                <a:solidFill>
                  <a:schemeClr val="bg2"/>
                </a:solidFill>
                <a:latin typeface="黑体" panose="02010609060101010101" pitchFamily="49" charset="-122"/>
                <a:ea typeface="黑体" panose="02010609060101010101" pitchFamily="49" charset="-122"/>
              </a:rPr>
              <a:t>基础管理  </a:t>
            </a:r>
            <a:r>
              <a:rPr lang="en-US" altLang="zh-CN" sz="2400" b="1" dirty="0">
                <a:solidFill>
                  <a:schemeClr val="bg2"/>
                </a:solidFill>
                <a:latin typeface="黑体" panose="02010609060101010101" pitchFamily="49" charset="-122"/>
                <a:ea typeface="黑体" panose="02010609060101010101" pitchFamily="49" charset="-122"/>
              </a:rPr>
              <a:t>15</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3" name="矩形 12"/>
          <p:cNvSpPr/>
          <p:nvPr/>
        </p:nvSpPr>
        <p:spPr>
          <a:xfrm>
            <a:off x="3074657" y="2245360"/>
            <a:ext cx="5544105" cy="922020"/>
          </a:xfrm>
          <a:prstGeom prst="rect">
            <a:avLst/>
          </a:prstGeom>
          <a:ln>
            <a:solidFill>
              <a:schemeClr val="accent1"/>
            </a:solidFill>
            <a:prstDash val="lgDash"/>
          </a:ln>
        </p:spPr>
        <p:txBody>
          <a:bodyPr wrap="square">
            <a:spAutoFit/>
          </a:bodyPr>
          <a:lstStyle/>
          <a:p>
            <a:pPr algn="just">
              <a:lnSpc>
                <a:spcPct val="100000"/>
              </a:lnSpc>
              <a:buClrTx/>
              <a:buSzTx/>
              <a:buFontTx/>
            </a:pPr>
            <a:r>
              <a:rPr lang="zh-CN" altLang="zh-CN" dirty="0">
                <a:latin typeface="微软雅黑" panose="020B0503020204020204" pitchFamily="34" charset="-122"/>
                <a:ea typeface="微软雅黑" panose="020B0503020204020204" pitchFamily="34" charset="-122"/>
              </a:rPr>
              <a:t>支护材料有管理台账，单体液压支柱完好，使用8个月应进行检修和压力试验，记录齐全；现场备用支护材料和备件符合作业规程要求</a:t>
            </a:r>
          </a:p>
        </p:txBody>
      </p:sp>
      <p:sp>
        <p:nvSpPr>
          <p:cNvPr id="17" name="文本框 16"/>
          <p:cNvSpPr txBox="1"/>
          <p:nvPr/>
        </p:nvSpPr>
        <p:spPr>
          <a:xfrm>
            <a:off x="3068942" y="3379959"/>
            <a:ext cx="5544105" cy="3142527"/>
          </a:xfrm>
          <a:prstGeom prst="rect">
            <a:avLst/>
          </a:prstGeom>
          <a:solidFill>
            <a:schemeClr val="accent1">
              <a:lumMod val="75000"/>
            </a:schemeClr>
          </a:solidFill>
        </p:spPr>
        <p:txBody>
          <a:bodyPr wrap="square" rtlCol="0">
            <a:spAutoFit/>
          </a:bodyPr>
          <a:lstStyle/>
          <a:p>
            <a:pPr algn="just">
              <a:lnSpc>
                <a:spcPts val="2000"/>
              </a:lnSpc>
              <a:buClr>
                <a:schemeClr val="bg1"/>
              </a:buClr>
              <a:buFont typeface="Wingdings" panose="05000000000000000000" pitchFamily="2" charset="2"/>
              <a:buChar char="l"/>
            </a:pPr>
            <a:r>
              <a:rPr lang="zh-CN" altLang="en-US" sz="1400" dirty="0">
                <a:solidFill>
                  <a:prstClr val="white"/>
                </a:solidFill>
                <a:latin typeface="微软雅黑" panose="020B0503020204020204" pitchFamily="34" charset="-122"/>
                <a:ea typeface="微软雅黑" panose="020B0503020204020204" pitchFamily="34" charset="-122"/>
              </a:rPr>
              <a:t>台账记录齐全：</a:t>
            </a:r>
            <a:endParaRPr lang="en-US" altLang="zh-CN" sz="1400" dirty="0">
              <a:solidFill>
                <a:prstClr val="white"/>
              </a:solidFill>
              <a:latin typeface="微软雅黑" panose="020B0503020204020204" pitchFamily="34" charset="-122"/>
              <a:ea typeface="微软雅黑" panose="020B0503020204020204" pitchFamily="34" charset="-122"/>
            </a:endParaRPr>
          </a:p>
          <a:p>
            <a:pPr algn="just" fontAlgn="auto">
              <a:lnSpc>
                <a:spcPts val="2000"/>
              </a:lnSpc>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工作面范围内在用和备用的液压支架、超前支架、端头支架、单体液压支柱、金属顶梁、柔性掩护支架等主要支护材料均应记入管理台账；检修和压力试验均有记录。</a:t>
            </a:r>
          </a:p>
          <a:p>
            <a:pPr algn="just" fontAlgn="auto">
              <a:lnSpc>
                <a:spcPts val="2000"/>
              </a:lnSpc>
              <a:buClr>
                <a:schemeClr val="bg1"/>
              </a:buClr>
              <a:buFont typeface="Wingdings" panose="05000000000000000000" pitchFamily="2" charset="2"/>
              <a:buChar char="l"/>
            </a:pPr>
            <a:r>
              <a:rPr lang="zh-CN" altLang="en-US" sz="1400" dirty="0">
                <a:solidFill>
                  <a:prstClr val="white"/>
                </a:solidFill>
                <a:latin typeface="微软雅黑" panose="020B0503020204020204" pitchFamily="34" charset="-122"/>
                <a:ea typeface="微软雅黑" panose="020B0503020204020204" pitchFamily="34" charset="-122"/>
              </a:rPr>
              <a:t>单体液压支柱： </a:t>
            </a:r>
            <a:endParaRPr lang="en-US" altLang="zh-CN" sz="1400" dirty="0">
              <a:solidFill>
                <a:prstClr val="white"/>
              </a:solidFill>
              <a:latin typeface="微软雅黑" panose="020B0503020204020204" pitchFamily="34" charset="-122"/>
              <a:ea typeface="微软雅黑" panose="020B0503020204020204" pitchFamily="34" charset="-122"/>
            </a:endParaRPr>
          </a:p>
          <a:p>
            <a:pPr indent="0" algn="just" fontAlgn="auto">
              <a:lnSpc>
                <a:spcPts val="2000"/>
              </a:lnSpc>
              <a:buFont typeface="Arial" panose="020B0604020202020204" pitchFamily="34" charset="0"/>
              <a:buChar char="•"/>
            </a:pPr>
            <a:r>
              <a:rPr lang="zh-CN" altLang="en-US" sz="1200" dirty="0">
                <a:solidFill>
                  <a:prstClr val="white"/>
                </a:solidFill>
                <a:latin typeface="华文中宋" panose="02010600040101010101" pitchFamily="2" charset="-122"/>
                <a:ea typeface="华文中宋" panose="02010600040101010101" pitchFamily="2" charset="-122"/>
              </a:rPr>
              <a:t>符合</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煤矿机电设备完好标准</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a:t>
            </a:r>
            <a:endParaRPr lang="en-US" altLang="zh-CN" sz="1200" dirty="0">
              <a:solidFill>
                <a:prstClr val="white"/>
              </a:solidFill>
              <a:latin typeface="华文中宋" panose="02010600040101010101" pitchFamily="2" charset="-122"/>
              <a:ea typeface="华文中宋" panose="02010600040101010101" pitchFamily="2" charset="-122"/>
            </a:endParaRPr>
          </a:p>
          <a:p>
            <a:pPr indent="0" algn="just" fontAlgn="auto">
              <a:lnSpc>
                <a:spcPts val="2000"/>
              </a:lnSpc>
              <a:buFont typeface="Arial" panose="020B0604020202020204" pitchFamily="34" charset="0"/>
              <a:buChar char="•"/>
            </a:pP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煤矿安全规程</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第一百条</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“金属顶梁和单体液压支柱在采煤工作面回采结束或者使用时间超过８个月后</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必须进行检修”。</a:t>
            </a:r>
          </a:p>
          <a:p>
            <a:pPr indent="0" algn="just" fontAlgn="auto">
              <a:lnSpc>
                <a:spcPts val="2000"/>
              </a:lnSpc>
              <a:buFont typeface="Arial" panose="020B0604020202020204" pitchFamily="34" charset="0"/>
              <a:buChar char="•"/>
            </a:pP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煤矿安全规程</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第一百条：单体液压支柱入井前逐根进行压力试验；</a:t>
            </a:r>
            <a:endParaRPr lang="en-US" altLang="zh-CN" sz="1200" dirty="0">
              <a:solidFill>
                <a:prstClr val="white"/>
              </a:solidFill>
              <a:latin typeface="华文中宋" panose="02010600040101010101" pitchFamily="2" charset="-122"/>
              <a:ea typeface="华文中宋" panose="02010600040101010101" pitchFamily="2" charset="-122"/>
            </a:endParaRPr>
          </a:p>
          <a:p>
            <a:pPr indent="0" algn="just" fontAlgn="auto">
              <a:lnSpc>
                <a:spcPts val="2000"/>
              </a:lnSpc>
              <a:buFont typeface="Arial" panose="020B0604020202020204" pitchFamily="34" charset="0"/>
              <a:buChar char="•"/>
            </a:pPr>
            <a:r>
              <a:rPr lang="zh-CN" altLang="en-US" sz="1200" dirty="0">
                <a:solidFill>
                  <a:prstClr val="white"/>
                </a:solidFill>
                <a:latin typeface="华文中宋" panose="02010600040101010101" pitchFamily="2" charset="-122"/>
                <a:ea typeface="华文中宋" panose="02010600040101010101" pitchFamily="2" charset="-122"/>
              </a:rPr>
              <a:t>压力试验符合</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矿用单体液压支柱</a:t>
            </a:r>
            <a:r>
              <a:rPr lang="en-US" altLang="zh-CN" sz="1200" dirty="0">
                <a:solidFill>
                  <a:prstClr val="white"/>
                </a:solidFill>
                <a:latin typeface="华文中宋" panose="02010600040101010101" pitchFamily="2" charset="-122"/>
                <a:ea typeface="华文中宋" panose="02010600040101010101" pitchFamily="2" charset="-122"/>
              </a:rPr>
              <a:t>》</a:t>
            </a:r>
            <a:r>
              <a:rPr lang="zh-CN" altLang="en-US" sz="1200" dirty="0">
                <a:solidFill>
                  <a:prstClr val="white"/>
                </a:solidFill>
                <a:latin typeface="华文中宋" panose="02010600040101010101" pitchFamily="2" charset="-122"/>
                <a:ea typeface="华文中宋" panose="02010600040101010101" pitchFamily="2" charset="-122"/>
              </a:rPr>
              <a:t>（</a:t>
            </a:r>
            <a:r>
              <a:rPr lang="en-US" altLang="zh-CN" sz="1200" dirty="0">
                <a:solidFill>
                  <a:prstClr val="white"/>
                </a:solidFill>
                <a:latin typeface="华文中宋" panose="02010600040101010101" pitchFamily="2" charset="-122"/>
                <a:ea typeface="华文中宋" panose="02010600040101010101" pitchFamily="2" charset="-122"/>
              </a:rPr>
              <a:t>MT 112-2008</a:t>
            </a:r>
            <a:r>
              <a:rPr lang="zh-CN" altLang="en-US" sz="1200" dirty="0">
                <a:solidFill>
                  <a:prstClr val="white"/>
                </a:solidFill>
                <a:latin typeface="华文中宋" panose="02010600040101010101" pitchFamily="2" charset="-122"/>
                <a:ea typeface="华文中宋" panose="02010600040101010101" pitchFamily="2" charset="-122"/>
              </a:rPr>
              <a:t>）等标准。</a:t>
            </a:r>
          </a:p>
          <a:p>
            <a:pPr algn="just" fontAlgn="auto">
              <a:lnSpc>
                <a:spcPts val="2000"/>
              </a:lnSpc>
              <a:buClr>
                <a:schemeClr val="bg1"/>
              </a:buClr>
              <a:buFont typeface="Wingdings" panose="05000000000000000000" pitchFamily="2" charset="2"/>
              <a:buChar char="l"/>
            </a:pPr>
            <a:r>
              <a:rPr lang="zh-CN" altLang="en-US" sz="1400" dirty="0">
                <a:solidFill>
                  <a:prstClr val="white"/>
                </a:solidFill>
                <a:latin typeface="微软雅黑" panose="020B0503020204020204" pitchFamily="34" charset="-122"/>
                <a:ea typeface="微软雅黑" panose="020B0503020204020204" pitchFamily="34" charset="-122"/>
              </a:rPr>
              <a:t>备用料：</a:t>
            </a:r>
            <a:endParaRPr lang="en-US" altLang="zh-CN" sz="1400" dirty="0">
              <a:solidFill>
                <a:prstClr val="white"/>
              </a:solidFill>
              <a:latin typeface="微软雅黑" panose="020B0503020204020204" pitchFamily="34" charset="-122"/>
              <a:ea typeface="微软雅黑" panose="020B0503020204020204" pitchFamily="34" charset="-122"/>
            </a:endParaRPr>
          </a:p>
          <a:p>
            <a:pPr algn="just">
              <a:lnSpc>
                <a:spcPts val="2000"/>
              </a:lnSpc>
              <a:buFont typeface="Arial" panose="020B0604020202020204" pitchFamily="34" charset="0"/>
              <a:buChar char="•"/>
            </a:pPr>
            <a:r>
              <a:rPr lang="zh-CN" altLang="en-US" sz="1200" dirty="0">
                <a:solidFill>
                  <a:prstClr val="white"/>
                </a:solidFill>
                <a:latin typeface="华文中宋" panose="02010600040101010101" pitchFamily="2" charset="-122"/>
                <a:ea typeface="华文中宋" panose="02010600040101010101" pitchFamily="2" charset="-122"/>
              </a:rPr>
              <a:t>现场按照作业规程要求的型号、规格、数量配足备用支护材料和备件。</a:t>
            </a:r>
          </a:p>
        </p:txBody>
      </p:sp>
      <p:grpSp>
        <p:nvGrpSpPr>
          <p:cNvPr id="5" name="组合 4"/>
          <p:cNvGrpSpPr/>
          <p:nvPr/>
        </p:nvGrpSpPr>
        <p:grpSpPr>
          <a:xfrm>
            <a:off x="6457950" y="1571115"/>
            <a:ext cx="1590676" cy="461666"/>
            <a:chOff x="6457950" y="1571115"/>
            <a:chExt cx="1590676" cy="461666"/>
          </a:xfrm>
        </p:grpSpPr>
        <p:sp>
          <p:nvSpPr>
            <p:cNvPr id="2" name="对话气泡: 圆角矩形 1"/>
            <p:cNvSpPr/>
            <p:nvPr/>
          </p:nvSpPr>
          <p:spPr>
            <a:xfrm>
              <a:off x="6457950" y="1571115"/>
              <a:ext cx="1590676" cy="461666"/>
            </a:xfrm>
            <a:prstGeom prst="wedgeRoundRectCallout">
              <a:avLst>
                <a:gd name="adj1" fmla="val 34257"/>
                <a:gd name="adj2" fmla="val 10582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6457950" y="1628775"/>
              <a:ext cx="1590675" cy="369332"/>
            </a:xfrm>
            <a:prstGeom prst="rect">
              <a:avLst/>
            </a:prstGeom>
            <a:noFill/>
          </p:spPr>
          <p:txBody>
            <a:bodyPr wrap="square" rtlCol="0">
              <a:spAutoFit/>
            </a:bodyPr>
            <a:lstStyle/>
            <a:p>
              <a:r>
                <a:rPr lang="zh-CN" altLang="en-US" dirty="0">
                  <a:solidFill>
                    <a:schemeClr val="accent1">
                      <a:lumMod val="50000"/>
                    </a:schemeClr>
                  </a:solidFill>
                  <a:latin typeface="微软雅黑" panose="020B0503020204020204" pitchFamily="34" charset="-122"/>
                  <a:ea typeface="微软雅黑" panose="020B0503020204020204" pitchFamily="34" charset="-122"/>
                </a:rPr>
                <a:t>使用期限超过</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nodeType="clickEffect">
                                  <p:stCondLst>
                                    <p:cond delay="0"/>
                                  </p:stCondLst>
                                  <p:childTnLst>
                                    <p:set>
                                      <p:cBhvr>
                                        <p:cTn id="15" dur="1" fill="hold">
                                          <p:stCondLst>
                                            <p:cond delay="0"/>
                                          </p:stCondLst>
                                        </p:cTn>
                                        <p:tgtEl>
                                          <p:spTgt spid="5"/>
                                        </p:tgtEl>
                                        <p:attrNameLst>
                                          <p:attrName>style.visibility</p:attrName>
                                        </p:attrNameLst>
                                      </p:cBhvr>
                                      <p:to>
                                        <p:strVal val="hidden"/>
                                      </p:to>
                                    </p:set>
                                  </p:childTnLst>
                                </p:cTn>
                              </p:par>
                              <p:par>
                                <p:cTn id="16" presetID="1"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17"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5" name="矩形 44"/>
          <p:cNvSpPr/>
          <p:nvPr/>
        </p:nvSpPr>
        <p:spPr>
          <a:xfrm>
            <a:off x="349335" y="2269490"/>
            <a:ext cx="2195195" cy="460375"/>
          </a:xfrm>
          <a:prstGeom prst="rect">
            <a:avLst/>
          </a:prstGeom>
          <a:ln>
            <a:solidFill>
              <a:schemeClr val="accent1"/>
            </a:solidFill>
          </a:ln>
        </p:spPr>
        <p:txBody>
          <a:bodyPr wrap="square">
            <a:spAutoFit/>
          </a:bodyPr>
          <a:lstStyle/>
          <a:p>
            <a:r>
              <a:rPr lang="en-US" altLang="zh-CN" sz="2400" b="1" dirty="0">
                <a:latin typeface="+mn-ea"/>
                <a:cs typeface="宋体" panose="02010600030101010101" pitchFamily="2" charset="-122"/>
              </a:rPr>
              <a:t>1. </a:t>
            </a:r>
            <a:r>
              <a:rPr lang="zh-CN" altLang="zh-CN" sz="2400" b="1" dirty="0">
                <a:latin typeface="+mn-ea"/>
                <a:cs typeface="宋体" panose="02010600030101010101" pitchFamily="2" charset="-122"/>
              </a:rPr>
              <a:t>监</a:t>
            </a:r>
            <a:r>
              <a:rPr lang="en-US" altLang="zh-CN" sz="2400" b="1" dirty="0">
                <a:latin typeface="+mn-ea"/>
                <a:cs typeface="宋体" panose="02010600030101010101" pitchFamily="2" charset="-122"/>
              </a:rPr>
              <a:t>  </a:t>
            </a:r>
            <a:r>
              <a:rPr lang="zh-CN" altLang="zh-CN" sz="2400" b="1" dirty="0">
                <a:latin typeface="+mn-ea"/>
                <a:cs typeface="宋体" panose="02010600030101010101" pitchFamily="2" charset="-122"/>
              </a:rPr>
              <a:t>测</a:t>
            </a:r>
            <a:r>
              <a:rPr lang="en-US" altLang="zh-CN" sz="2400" b="1" dirty="0">
                <a:latin typeface="+mn-ea"/>
                <a:cs typeface="宋体" panose="02010600030101010101" pitchFamily="2" charset="-122"/>
              </a:rPr>
              <a:t> 3</a:t>
            </a:r>
            <a:r>
              <a:rPr lang="zh-CN" altLang="en-US" sz="2400" b="1" dirty="0">
                <a:latin typeface="+mn-ea"/>
                <a:cs typeface="宋体" panose="02010600030101010101" pitchFamily="2" charset="-122"/>
              </a:rPr>
              <a:t>分</a:t>
            </a:r>
            <a:endParaRPr lang="zh-CN" altLang="en-US" sz="2400" b="1" dirty="0">
              <a:latin typeface="+mn-ea"/>
            </a:endParaRPr>
          </a:p>
        </p:txBody>
      </p:sp>
      <p:sp>
        <p:nvSpPr>
          <p:cNvPr id="47" name="矩形 46"/>
          <p:cNvSpPr/>
          <p:nvPr/>
        </p:nvSpPr>
        <p:spPr>
          <a:xfrm>
            <a:off x="349335" y="3001010"/>
            <a:ext cx="2189480" cy="460375"/>
          </a:xfrm>
          <a:prstGeom prst="rect">
            <a:avLst/>
          </a:prstGeom>
          <a:ln>
            <a:solidFill>
              <a:schemeClr val="accent1"/>
            </a:solidFill>
          </a:ln>
        </p:spPr>
        <p:txBody>
          <a:bodyPr wrap="square">
            <a:spAutoFit/>
          </a:bodyPr>
          <a:lstStyle/>
          <a:p>
            <a:r>
              <a:rPr lang="en-US" altLang="zh-CN" sz="2400" b="1" dirty="0">
                <a:latin typeface="+mn-ea"/>
              </a:rPr>
              <a:t>2.</a:t>
            </a:r>
            <a:r>
              <a:rPr lang="zh-CN" altLang="en-US" sz="2400" b="1" dirty="0">
                <a:latin typeface="+mn-ea"/>
              </a:rPr>
              <a:t>规程措施</a:t>
            </a:r>
            <a:r>
              <a:rPr lang="en-US" altLang="zh-CN" sz="2400" b="1" dirty="0">
                <a:latin typeface="+mn-ea"/>
              </a:rPr>
              <a:t>5</a:t>
            </a:r>
            <a:r>
              <a:rPr lang="zh-CN" altLang="en-US" sz="2400" b="1" dirty="0">
                <a:latin typeface="+mn-ea"/>
              </a:rPr>
              <a:t>分</a:t>
            </a:r>
          </a:p>
        </p:txBody>
      </p:sp>
      <p:sp>
        <p:nvSpPr>
          <p:cNvPr id="48" name="矩形 47"/>
          <p:cNvSpPr/>
          <p:nvPr/>
        </p:nvSpPr>
        <p:spPr>
          <a:xfrm>
            <a:off x="358860" y="3728720"/>
            <a:ext cx="2179955" cy="460375"/>
          </a:xfrm>
          <a:prstGeom prst="rect">
            <a:avLst/>
          </a:prstGeom>
          <a:ln>
            <a:solidFill>
              <a:schemeClr val="accent1"/>
            </a:solidFill>
          </a:ln>
        </p:spPr>
        <p:txBody>
          <a:bodyPr wrap="square">
            <a:spAutoFit/>
          </a:bodyPr>
          <a:lstStyle/>
          <a:p>
            <a:r>
              <a:rPr lang="en-US" altLang="zh-CN" sz="2400" b="1" dirty="0">
                <a:latin typeface="+mn-ea"/>
              </a:rPr>
              <a:t>3.</a:t>
            </a:r>
            <a:r>
              <a:rPr lang="zh-CN" altLang="en-US" sz="2400" b="1" dirty="0">
                <a:latin typeface="+mn-ea"/>
              </a:rPr>
              <a:t>管理制度</a:t>
            </a:r>
            <a:r>
              <a:rPr lang="en-US" altLang="zh-CN" sz="2400" b="1" dirty="0">
                <a:latin typeface="+mn-ea"/>
              </a:rPr>
              <a:t>3</a:t>
            </a:r>
            <a:r>
              <a:rPr lang="zh-CN" altLang="en-US" sz="2400" b="1" dirty="0">
                <a:latin typeface="+mn-ea"/>
              </a:rPr>
              <a:t>分</a:t>
            </a:r>
          </a:p>
        </p:txBody>
      </p:sp>
      <p:sp>
        <p:nvSpPr>
          <p:cNvPr id="49" name="矩形 48"/>
          <p:cNvSpPr/>
          <p:nvPr/>
        </p:nvSpPr>
        <p:spPr>
          <a:xfrm>
            <a:off x="380450" y="4457700"/>
            <a:ext cx="2158365" cy="460375"/>
          </a:xfrm>
          <a:prstGeom prst="rect">
            <a:avLst/>
          </a:prstGeom>
          <a:ln>
            <a:solidFill>
              <a:schemeClr val="accent1"/>
            </a:solidFill>
          </a:ln>
        </p:spPr>
        <p:txBody>
          <a:bodyPr wrap="square">
            <a:spAutoFit/>
          </a:bodyPr>
          <a:lstStyle/>
          <a:p>
            <a:r>
              <a:rPr lang="en-US" altLang="zh-CN" sz="2400" b="1" dirty="0">
                <a:latin typeface="+mn-ea"/>
              </a:rPr>
              <a:t>4.</a:t>
            </a:r>
            <a:r>
              <a:rPr lang="zh-CN" altLang="en-US" sz="2400" b="1" dirty="0">
                <a:latin typeface="+mn-ea"/>
              </a:rPr>
              <a:t>支护材料</a:t>
            </a:r>
            <a:r>
              <a:rPr lang="en-US" altLang="zh-CN" sz="2400" b="1" dirty="0">
                <a:latin typeface="+mn-ea"/>
              </a:rPr>
              <a:t>2</a:t>
            </a:r>
            <a:r>
              <a:rPr lang="zh-CN" altLang="en-US" sz="2000" b="1" dirty="0">
                <a:latin typeface="+mn-ea"/>
              </a:rPr>
              <a:t>分</a:t>
            </a:r>
          </a:p>
        </p:txBody>
      </p:sp>
      <p:sp>
        <p:nvSpPr>
          <p:cNvPr id="50" name="矩形 49"/>
          <p:cNvSpPr/>
          <p:nvPr/>
        </p:nvSpPr>
        <p:spPr>
          <a:xfrm>
            <a:off x="380450" y="5186680"/>
            <a:ext cx="2158365" cy="460375"/>
          </a:xfrm>
          <a:prstGeom prst="rect">
            <a:avLst/>
          </a:prstGeom>
          <a:ln>
            <a:solidFill>
              <a:schemeClr val="accent1"/>
            </a:solidFill>
          </a:ln>
        </p:spPr>
        <p:txBody>
          <a:bodyPr wrap="square">
            <a:spAutoFit/>
          </a:bodyPr>
          <a:lstStyle/>
          <a:p>
            <a:r>
              <a:rPr lang="en-US" altLang="zh-CN" sz="2400" b="1" dirty="0">
                <a:solidFill>
                  <a:srgbClr val="C00000"/>
                </a:solidFill>
                <a:latin typeface="+mn-ea"/>
              </a:rPr>
              <a:t>5.</a:t>
            </a:r>
            <a:r>
              <a:rPr lang="zh-CN" altLang="en-US" b="1" dirty="0">
                <a:solidFill>
                  <a:srgbClr val="C00000"/>
                </a:solidFill>
                <a:latin typeface="+mn-ea"/>
              </a:rPr>
              <a:t>采煤机械化</a:t>
            </a:r>
            <a:r>
              <a:rPr lang="en-US" altLang="zh-CN" sz="1400" b="1" dirty="0">
                <a:solidFill>
                  <a:srgbClr val="C00000"/>
                </a:solidFill>
                <a:latin typeface="+mn-ea"/>
              </a:rPr>
              <a:t>1.5</a:t>
            </a:r>
            <a:r>
              <a:rPr lang="zh-CN" altLang="en-US" sz="1400" b="1" dirty="0">
                <a:solidFill>
                  <a:srgbClr val="C00000"/>
                </a:solidFill>
                <a:latin typeface="+mn-ea"/>
              </a:rPr>
              <a:t>分</a:t>
            </a:r>
            <a:endParaRPr lang="zh-CN" altLang="en-US" sz="2000" b="1" dirty="0">
              <a:solidFill>
                <a:srgbClr val="C00000"/>
              </a:solidFill>
              <a:latin typeface="+mn-ea"/>
            </a:endParaRPr>
          </a:p>
        </p:txBody>
      </p:sp>
      <p:sp>
        <p:nvSpPr>
          <p:cNvPr id="51" name="矩形 50"/>
          <p:cNvSpPr/>
          <p:nvPr/>
        </p:nvSpPr>
        <p:spPr>
          <a:xfrm>
            <a:off x="380450" y="5919470"/>
            <a:ext cx="2158365" cy="460375"/>
          </a:xfrm>
          <a:prstGeom prst="rect">
            <a:avLst/>
          </a:prstGeom>
          <a:ln>
            <a:solidFill>
              <a:schemeClr val="accent1"/>
            </a:solidFill>
          </a:ln>
        </p:spPr>
        <p:txBody>
          <a:bodyPr wrap="square">
            <a:spAutoFit/>
          </a:bodyPr>
          <a:lstStyle/>
          <a:p>
            <a:r>
              <a:rPr lang="en-US" altLang="zh-CN" sz="2400" b="1" dirty="0">
                <a:latin typeface="+mn-ea"/>
              </a:rPr>
              <a:t>6.</a:t>
            </a:r>
            <a:r>
              <a:rPr lang="zh-CN" altLang="en-US" sz="2000" b="1" dirty="0">
                <a:latin typeface="+mn-ea"/>
              </a:rPr>
              <a:t>系统优化</a:t>
            </a:r>
            <a:r>
              <a:rPr lang="en-US" altLang="zh-CN" sz="1600" b="1" dirty="0">
                <a:latin typeface="+mn-ea"/>
              </a:rPr>
              <a:t>0.5</a:t>
            </a:r>
            <a:r>
              <a:rPr lang="zh-CN" altLang="en-US" sz="1600" b="1" dirty="0">
                <a:latin typeface="+mn-ea"/>
              </a:rPr>
              <a:t>分</a:t>
            </a:r>
            <a:endParaRPr lang="zh-CN" altLang="en-US" sz="2000" b="1" dirty="0">
              <a:latin typeface="+mn-ea"/>
            </a:endParaRPr>
          </a:p>
        </p:txBody>
      </p:sp>
      <p:sp>
        <p:nvSpPr>
          <p:cNvPr id="53" name="文本框 52"/>
          <p:cNvSpPr txBox="1"/>
          <p:nvPr/>
        </p:nvSpPr>
        <p:spPr>
          <a:xfrm>
            <a:off x="413142" y="1250089"/>
            <a:ext cx="2702919" cy="46166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1.</a:t>
            </a:r>
            <a:r>
              <a:rPr lang="zh-CN" altLang="en-US" sz="2400" b="1" dirty="0">
                <a:solidFill>
                  <a:schemeClr val="bg2"/>
                </a:solidFill>
                <a:latin typeface="黑体" panose="02010609060101010101" pitchFamily="49" charset="-122"/>
                <a:ea typeface="黑体" panose="02010609060101010101" pitchFamily="49" charset="-122"/>
              </a:rPr>
              <a:t>基础管理  </a:t>
            </a:r>
            <a:r>
              <a:rPr lang="en-US" altLang="zh-CN" sz="2400" b="1" dirty="0">
                <a:solidFill>
                  <a:schemeClr val="bg2"/>
                </a:solidFill>
                <a:latin typeface="黑体" panose="02010609060101010101" pitchFamily="49" charset="-122"/>
                <a:ea typeface="黑体" panose="02010609060101010101" pitchFamily="49" charset="-122"/>
              </a:rPr>
              <a:t>15</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2" name="矩形 11"/>
          <p:cNvSpPr/>
          <p:nvPr/>
        </p:nvSpPr>
        <p:spPr>
          <a:xfrm>
            <a:off x="3067234" y="5244652"/>
            <a:ext cx="5544105" cy="458908"/>
          </a:xfrm>
          <a:prstGeom prst="rect">
            <a:avLst/>
          </a:prstGeom>
          <a:ln>
            <a:solidFill>
              <a:schemeClr val="accent1"/>
            </a:solidFill>
            <a:prstDash val="lgDash"/>
          </a:ln>
        </p:spPr>
        <p:txBody>
          <a:bodyPr wrap="square">
            <a:spAutoFit/>
          </a:bodyPr>
          <a:lstStyle/>
          <a:p>
            <a:pPr algn="just">
              <a:lnSpc>
                <a:spcPct val="150000"/>
              </a:lnSpc>
            </a:pPr>
            <a:r>
              <a:rPr lang="zh-CN" altLang="zh-CN" kern="100" dirty="0">
                <a:latin typeface="微软雅黑" panose="020B0503020204020204" pitchFamily="34" charset="-122"/>
                <a:ea typeface="微软雅黑" panose="020B0503020204020204" pitchFamily="34" charset="-122"/>
                <a:cs typeface="Times New Roman" panose="02020603050405020304" pitchFamily="18" charset="0"/>
              </a:rPr>
              <a:t>采煤工作面采用机械化开采</a:t>
            </a:r>
            <a:r>
              <a:rPr lang="zh-CN" altLang="en-US" kern="100" dirty="0">
                <a:latin typeface="微软雅黑" panose="020B0503020204020204" pitchFamily="34" charset="-122"/>
                <a:ea typeface="微软雅黑" panose="020B0503020204020204" pitchFamily="34" charset="-122"/>
                <a:cs typeface="Times New Roman" panose="02020603050405020304" pitchFamily="18" charset="0"/>
              </a:rPr>
              <a:t>。</a:t>
            </a:r>
          </a:p>
        </p:txBody>
      </p:sp>
      <p:sp>
        <p:nvSpPr>
          <p:cNvPr id="14" name="文本框 13"/>
          <p:cNvSpPr txBox="1"/>
          <p:nvPr/>
        </p:nvSpPr>
        <p:spPr>
          <a:xfrm>
            <a:off x="3067233" y="5919470"/>
            <a:ext cx="5544105" cy="577722"/>
          </a:xfrm>
          <a:prstGeom prst="rect">
            <a:avLst/>
          </a:prstGeom>
          <a:solidFill>
            <a:schemeClr val="accent1">
              <a:lumMod val="75000"/>
            </a:schemeClr>
          </a:solidFill>
        </p:spPr>
        <p:txBody>
          <a:bodyPr wrap="square" rtlCol="0">
            <a:spAutoFit/>
          </a:bodyPr>
          <a:lstStyle/>
          <a:p>
            <a:pPr algn="just" fontAlgn="auto">
              <a:lnSpc>
                <a:spcPts val="2000"/>
              </a:lnSpc>
              <a:buClr>
                <a:schemeClr val="bg1"/>
              </a:buClr>
              <a:buFont typeface="Wingdings" panose="05000000000000000000" pitchFamily="2" charset="2"/>
              <a:buChar char="l"/>
            </a:pPr>
            <a:r>
              <a:rPr lang="zh-CN" altLang="en-US" sz="1400" dirty="0">
                <a:solidFill>
                  <a:prstClr val="white"/>
                </a:solidFill>
                <a:latin typeface="微软雅黑" panose="020B0503020204020204" pitchFamily="34" charset="-122"/>
                <a:ea typeface="微软雅黑" panose="020B0503020204020204" pitchFamily="34" charset="-122"/>
              </a:rPr>
              <a:t>采煤机械化：</a:t>
            </a:r>
          </a:p>
          <a:p>
            <a:pPr indent="0" algn="just" fontAlgn="auto">
              <a:lnSpc>
                <a:spcPts val="2000"/>
              </a:lnSpc>
              <a:buFont typeface="Arial" panose="020B0604020202020204" pitchFamily="34" charset="0"/>
              <a:buChar char="•"/>
            </a:pPr>
            <a:r>
              <a:rPr lang="zh-CN" altLang="en-US" sz="1200" dirty="0">
                <a:solidFill>
                  <a:prstClr val="white"/>
                </a:solidFill>
                <a:latin typeface="华文中宋" panose="02010600040101010101" pitchFamily="2" charset="-122"/>
                <a:ea typeface="华文中宋" panose="02010600040101010101" pitchFamily="2" charset="-122"/>
              </a:rPr>
              <a:t>是指破煤装煤方式机械化，分为普通机械化开采和综合机械化开采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500"/>
                                        <p:tgtEl>
                                          <p:spTgt spid="12"/>
                                        </p:tgtEl>
                                      </p:cBhvr>
                                    </p:animEffect>
                                  </p:childTnLst>
                                </p:cTn>
                              </p:par>
                              <p:par>
                                <p:cTn id="8" presetID="1" presetClass="entr" presetSubtype="0" fill="hold" grpId="0" nodeType="withEffect">
                                  <p:stCondLst>
                                    <p:cond delay="1000"/>
                                  </p:stCondLst>
                                  <p:childTnLst>
                                    <p:set>
                                      <p:cBhvr>
                                        <p:cTn id="9"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4"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5" name="矩形 44"/>
          <p:cNvSpPr/>
          <p:nvPr/>
        </p:nvSpPr>
        <p:spPr>
          <a:xfrm>
            <a:off x="349335" y="2269490"/>
            <a:ext cx="2195195" cy="460375"/>
          </a:xfrm>
          <a:prstGeom prst="rect">
            <a:avLst/>
          </a:prstGeom>
          <a:ln>
            <a:solidFill>
              <a:schemeClr val="accent1"/>
            </a:solidFill>
          </a:ln>
        </p:spPr>
        <p:txBody>
          <a:bodyPr wrap="square">
            <a:spAutoFit/>
          </a:bodyPr>
          <a:lstStyle/>
          <a:p>
            <a:r>
              <a:rPr lang="en-US" altLang="zh-CN" sz="2400" b="1" dirty="0">
                <a:latin typeface="+mn-ea"/>
                <a:cs typeface="宋体" panose="02010600030101010101" pitchFamily="2" charset="-122"/>
              </a:rPr>
              <a:t>1. </a:t>
            </a:r>
            <a:r>
              <a:rPr lang="zh-CN" altLang="zh-CN" sz="2400" b="1" dirty="0">
                <a:latin typeface="+mn-ea"/>
                <a:cs typeface="宋体" panose="02010600030101010101" pitchFamily="2" charset="-122"/>
              </a:rPr>
              <a:t>监</a:t>
            </a:r>
            <a:r>
              <a:rPr lang="en-US" altLang="zh-CN" sz="2400" b="1" dirty="0">
                <a:latin typeface="+mn-ea"/>
                <a:cs typeface="宋体" panose="02010600030101010101" pitchFamily="2" charset="-122"/>
              </a:rPr>
              <a:t> </a:t>
            </a:r>
            <a:r>
              <a:rPr lang="zh-CN" altLang="zh-CN" sz="2400" b="1" dirty="0">
                <a:latin typeface="+mn-ea"/>
                <a:cs typeface="宋体" panose="02010600030101010101" pitchFamily="2" charset="-122"/>
              </a:rPr>
              <a:t>测  </a:t>
            </a:r>
            <a:r>
              <a:rPr lang="en-US" altLang="zh-CN" sz="2400" b="1" dirty="0">
                <a:latin typeface="+mn-ea"/>
                <a:cs typeface="宋体" panose="02010600030101010101" pitchFamily="2" charset="-122"/>
              </a:rPr>
              <a:t>3</a:t>
            </a:r>
            <a:r>
              <a:rPr lang="zh-CN" altLang="en-US" sz="2400" b="1" dirty="0">
                <a:latin typeface="+mn-ea"/>
                <a:cs typeface="宋体" panose="02010600030101010101" pitchFamily="2" charset="-122"/>
              </a:rPr>
              <a:t>分</a:t>
            </a:r>
            <a:endParaRPr lang="zh-CN" altLang="en-US" sz="2400" b="1" dirty="0">
              <a:latin typeface="+mn-ea"/>
            </a:endParaRPr>
          </a:p>
        </p:txBody>
      </p:sp>
      <p:sp>
        <p:nvSpPr>
          <p:cNvPr id="47" name="矩形 46"/>
          <p:cNvSpPr/>
          <p:nvPr/>
        </p:nvSpPr>
        <p:spPr>
          <a:xfrm>
            <a:off x="349335" y="3001010"/>
            <a:ext cx="2189480" cy="460375"/>
          </a:xfrm>
          <a:prstGeom prst="rect">
            <a:avLst/>
          </a:prstGeom>
          <a:ln>
            <a:solidFill>
              <a:schemeClr val="accent1"/>
            </a:solidFill>
          </a:ln>
        </p:spPr>
        <p:txBody>
          <a:bodyPr wrap="square">
            <a:spAutoFit/>
          </a:bodyPr>
          <a:lstStyle/>
          <a:p>
            <a:r>
              <a:rPr lang="en-US" altLang="zh-CN" sz="2400" b="1" dirty="0">
                <a:latin typeface="+mn-ea"/>
              </a:rPr>
              <a:t>2.</a:t>
            </a:r>
            <a:r>
              <a:rPr lang="zh-CN" altLang="en-US" sz="2400" b="1" dirty="0">
                <a:latin typeface="+mn-ea"/>
              </a:rPr>
              <a:t>规程措施</a:t>
            </a:r>
            <a:r>
              <a:rPr lang="en-US" altLang="zh-CN" sz="2400" b="1" dirty="0">
                <a:latin typeface="+mn-ea"/>
              </a:rPr>
              <a:t>5</a:t>
            </a:r>
            <a:r>
              <a:rPr lang="zh-CN" altLang="en-US" sz="2400" b="1" dirty="0">
                <a:latin typeface="+mn-ea"/>
              </a:rPr>
              <a:t>分</a:t>
            </a:r>
          </a:p>
        </p:txBody>
      </p:sp>
      <p:sp>
        <p:nvSpPr>
          <p:cNvPr id="48" name="矩形 47"/>
          <p:cNvSpPr/>
          <p:nvPr/>
        </p:nvSpPr>
        <p:spPr>
          <a:xfrm>
            <a:off x="358860" y="3728720"/>
            <a:ext cx="2179955" cy="460375"/>
          </a:xfrm>
          <a:prstGeom prst="rect">
            <a:avLst/>
          </a:prstGeom>
          <a:ln>
            <a:solidFill>
              <a:schemeClr val="accent1"/>
            </a:solidFill>
          </a:ln>
        </p:spPr>
        <p:txBody>
          <a:bodyPr wrap="square">
            <a:spAutoFit/>
          </a:bodyPr>
          <a:lstStyle/>
          <a:p>
            <a:r>
              <a:rPr lang="en-US" altLang="zh-CN" sz="2400" b="1" dirty="0">
                <a:latin typeface="+mn-ea"/>
              </a:rPr>
              <a:t>3.</a:t>
            </a:r>
            <a:r>
              <a:rPr lang="zh-CN" altLang="en-US" sz="2400" b="1" dirty="0">
                <a:latin typeface="+mn-ea"/>
              </a:rPr>
              <a:t>管理制度</a:t>
            </a:r>
            <a:r>
              <a:rPr lang="en-US" altLang="zh-CN" sz="2400" b="1" dirty="0">
                <a:latin typeface="+mn-ea"/>
              </a:rPr>
              <a:t>3</a:t>
            </a:r>
            <a:r>
              <a:rPr lang="zh-CN" altLang="en-US" sz="2400" b="1" dirty="0">
                <a:latin typeface="+mn-ea"/>
              </a:rPr>
              <a:t>分</a:t>
            </a:r>
          </a:p>
        </p:txBody>
      </p:sp>
      <p:sp>
        <p:nvSpPr>
          <p:cNvPr id="49" name="矩形 48"/>
          <p:cNvSpPr/>
          <p:nvPr/>
        </p:nvSpPr>
        <p:spPr>
          <a:xfrm>
            <a:off x="380450" y="4457700"/>
            <a:ext cx="2158365" cy="460375"/>
          </a:xfrm>
          <a:prstGeom prst="rect">
            <a:avLst/>
          </a:prstGeom>
          <a:ln>
            <a:solidFill>
              <a:schemeClr val="accent1"/>
            </a:solidFill>
          </a:ln>
        </p:spPr>
        <p:txBody>
          <a:bodyPr wrap="square">
            <a:spAutoFit/>
          </a:bodyPr>
          <a:lstStyle/>
          <a:p>
            <a:r>
              <a:rPr lang="en-US" altLang="zh-CN" sz="2400" b="1" dirty="0">
                <a:latin typeface="+mn-ea"/>
              </a:rPr>
              <a:t>4.</a:t>
            </a:r>
            <a:r>
              <a:rPr lang="zh-CN" altLang="en-US" sz="2400" b="1" dirty="0">
                <a:latin typeface="+mn-ea"/>
              </a:rPr>
              <a:t>支护材料</a:t>
            </a:r>
            <a:r>
              <a:rPr lang="en-US" altLang="zh-CN" sz="2400" b="1" dirty="0">
                <a:latin typeface="+mn-ea"/>
              </a:rPr>
              <a:t>2</a:t>
            </a:r>
            <a:r>
              <a:rPr lang="zh-CN" altLang="en-US" sz="2000" b="1" dirty="0">
                <a:latin typeface="+mn-ea"/>
              </a:rPr>
              <a:t>分</a:t>
            </a:r>
          </a:p>
        </p:txBody>
      </p:sp>
      <p:sp>
        <p:nvSpPr>
          <p:cNvPr id="50" name="矩形 49"/>
          <p:cNvSpPr/>
          <p:nvPr/>
        </p:nvSpPr>
        <p:spPr>
          <a:xfrm>
            <a:off x="380450" y="5186680"/>
            <a:ext cx="2158365" cy="460375"/>
          </a:xfrm>
          <a:prstGeom prst="rect">
            <a:avLst/>
          </a:prstGeom>
          <a:ln>
            <a:solidFill>
              <a:schemeClr val="accent1"/>
            </a:solidFill>
          </a:ln>
        </p:spPr>
        <p:txBody>
          <a:bodyPr wrap="square">
            <a:spAutoFit/>
          </a:bodyPr>
          <a:lstStyle/>
          <a:p>
            <a:r>
              <a:rPr lang="en-US" altLang="zh-CN" sz="2400" b="1" dirty="0">
                <a:latin typeface="+mn-ea"/>
              </a:rPr>
              <a:t>5.</a:t>
            </a:r>
            <a:r>
              <a:rPr lang="zh-CN" altLang="en-US" b="1" dirty="0">
                <a:latin typeface="+mn-ea"/>
              </a:rPr>
              <a:t>采煤机械化</a:t>
            </a:r>
            <a:r>
              <a:rPr lang="en-US" altLang="zh-CN" sz="1400" b="1" dirty="0">
                <a:latin typeface="+mn-ea"/>
              </a:rPr>
              <a:t>1.5</a:t>
            </a:r>
            <a:r>
              <a:rPr lang="zh-CN" altLang="en-US" sz="1400" b="1" dirty="0">
                <a:latin typeface="+mn-ea"/>
              </a:rPr>
              <a:t>分</a:t>
            </a:r>
            <a:endParaRPr lang="zh-CN" altLang="en-US" sz="2000" b="1" dirty="0">
              <a:latin typeface="+mn-ea"/>
            </a:endParaRPr>
          </a:p>
        </p:txBody>
      </p:sp>
      <p:sp>
        <p:nvSpPr>
          <p:cNvPr id="51" name="矩形 50"/>
          <p:cNvSpPr/>
          <p:nvPr/>
        </p:nvSpPr>
        <p:spPr>
          <a:xfrm>
            <a:off x="380450" y="5919470"/>
            <a:ext cx="2158365" cy="460375"/>
          </a:xfrm>
          <a:prstGeom prst="rect">
            <a:avLst/>
          </a:prstGeom>
          <a:ln>
            <a:solidFill>
              <a:schemeClr val="accent1"/>
            </a:solidFill>
          </a:ln>
        </p:spPr>
        <p:txBody>
          <a:bodyPr wrap="square">
            <a:spAutoFit/>
          </a:bodyPr>
          <a:lstStyle/>
          <a:p>
            <a:r>
              <a:rPr lang="en-US" altLang="zh-CN" sz="2400" b="1" dirty="0">
                <a:solidFill>
                  <a:srgbClr val="C00000"/>
                </a:solidFill>
                <a:latin typeface="+mn-ea"/>
              </a:rPr>
              <a:t>6.</a:t>
            </a:r>
            <a:r>
              <a:rPr lang="zh-CN" altLang="en-US" sz="2000" b="1" dirty="0">
                <a:solidFill>
                  <a:srgbClr val="C00000"/>
                </a:solidFill>
                <a:latin typeface="+mn-ea"/>
              </a:rPr>
              <a:t>系统优化 </a:t>
            </a:r>
            <a:r>
              <a:rPr lang="en-US" altLang="zh-CN" sz="1600" b="1" dirty="0">
                <a:solidFill>
                  <a:srgbClr val="C00000"/>
                </a:solidFill>
                <a:latin typeface="+mn-ea"/>
              </a:rPr>
              <a:t>0.5</a:t>
            </a:r>
            <a:r>
              <a:rPr lang="zh-CN" altLang="en-US" sz="1600" b="1" dirty="0">
                <a:solidFill>
                  <a:srgbClr val="C00000"/>
                </a:solidFill>
                <a:latin typeface="+mn-ea"/>
              </a:rPr>
              <a:t>分</a:t>
            </a:r>
            <a:endParaRPr lang="zh-CN" altLang="en-US" sz="2000" b="1" dirty="0">
              <a:solidFill>
                <a:srgbClr val="C00000"/>
              </a:solidFill>
              <a:latin typeface="+mn-ea"/>
            </a:endParaRPr>
          </a:p>
        </p:txBody>
      </p:sp>
      <p:sp>
        <p:nvSpPr>
          <p:cNvPr id="53" name="文本框 52"/>
          <p:cNvSpPr txBox="1"/>
          <p:nvPr/>
        </p:nvSpPr>
        <p:spPr>
          <a:xfrm>
            <a:off x="413142" y="1250089"/>
            <a:ext cx="2702919" cy="46166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1.</a:t>
            </a:r>
            <a:r>
              <a:rPr lang="zh-CN" altLang="en-US" sz="2400" b="1" dirty="0">
                <a:solidFill>
                  <a:schemeClr val="bg2"/>
                </a:solidFill>
                <a:latin typeface="黑体" panose="02010609060101010101" pitchFamily="49" charset="-122"/>
                <a:ea typeface="黑体" panose="02010609060101010101" pitchFamily="49" charset="-122"/>
              </a:rPr>
              <a:t>基础管理  </a:t>
            </a:r>
            <a:r>
              <a:rPr lang="en-US" altLang="zh-CN" sz="2400" b="1" dirty="0">
                <a:solidFill>
                  <a:schemeClr val="bg2"/>
                </a:solidFill>
                <a:latin typeface="黑体" panose="02010609060101010101" pitchFamily="49" charset="-122"/>
                <a:ea typeface="黑体" panose="02010609060101010101" pitchFamily="49" charset="-122"/>
              </a:rPr>
              <a:t>15</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3" name="矩形 12"/>
          <p:cNvSpPr/>
          <p:nvPr/>
        </p:nvSpPr>
        <p:spPr>
          <a:xfrm>
            <a:off x="3067234" y="5874572"/>
            <a:ext cx="5544105" cy="458908"/>
          </a:xfrm>
          <a:prstGeom prst="rect">
            <a:avLst/>
          </a:prstGeom>
          <a:ln>
            <a:solidFill>
              <a:schemeClr val="accent1"/>
            </a:solidFill>
            <a:prstDash val="lgDash"/>
          </a:ln>
        </p:spPr>
        <p:txBody>
          <a:bodyPr wrap="square">
            <a:spAutoFit/>
          </a:bodyPr>
          <a:lstStyle/>
          <a:p>
            <a:pPr algn="just">
              <a:lnSpc>
                <a:spcPct val="150000"/>
              </a:lnSpc>
            </a:pPr>
            <a:r>
              <a:rPr lang="zh-CN" altLang="zh-CN" kern="100" dirty="0">
                <a:latin typeface="微软雅黑" panose="020B0503020204020204" pitchFamily="34" charset="-122"/>
                <a:ea typeface="微软雅黑" panose="020B0503020204020204" pitchFamily="34" charset="-122"/>
                <a:cs typeface="+mn-ea"/>
              </a:rPr>
              <a:t>采用“一井一面”或“一井两面”生产模式</a:t>
            </a:r>
            <a:r>
              <a:rPr lang="zh-CN" altLang="en-US" kern="100" dirty="0">
                <a:latin typeface="微软雅黑" panose="020B0503020204020204" pitchFamily="34" charset="-122"/>
                <a:ea typeface="微软雅黑" panose="020B0503020204020204" pitchFamily="34" charset="-122"/>
                <a:cs typeface="+mn-ea"/>
              </a:rPr>
              <a:t>。</a:t>
            </a:r>
          </a:p>
        </p:txBody>
      </p:sp>
      <p:sp>
        <p:nvSpPr>
          <p:cNvPr id="15" name="文本框 14"/>
          <p:cNvSpPr txBox="1"/>
          <p:nvPr/>
        </p:nvSpPr>
        <p:spPr>
          <a:xfrm>
            <a:off x="3067233" y="4555123"/>
            <a:ext cx="5544105" cy="1090683"/>
          </a:xfrm>
          <a:prstGeom prst="rect">
            <a:avLst/>
          </a:prstGeom>
          <a:solidFill>
            <a:schemeClr val="accent1">
              <a:lumMod val="75000"/>
            </a:schemeClr>
          </a:solidFill>
        </p:spPr>
        <p:txBody>
          <a:bodyPr wrap="square" rtlCol="0">
            <a:spAutoFit/>
          </a:bodyPr>
          <a:lstStyle/>
          <a:p>
            <a:pPr algn="just">
              <a:lnSpc>
                <a:spcPts val="2000"/>
              </a:lnSpc>
              <a:buClr>
                <a:schemeClr val="bg1"/>
              </a:buClr>
              <a:buFont typeface="Wingdings" panose="05000000000000000000" pitchFamily="2" charset="2"/>
              <a:buChar char="l"/>
            </a:pPr>
            <a:r>
              <a:rPr lang="zh-CN" altLang="en-US" sz="1400" dirty="0">
                <a:solidFill>
                  <a:prstClr val="white"/>
                </a:solidFill>
                <a:latin typeface="微软雅黑" panose="020B0503020204020204" pitchFamily="34" charset="-122"/>
                <a:ea typeface="微软雅黑" panose="020B0503020204020204" pitchFamily="34" charset="-122"/>
              </a:rPr>
              <a:t>工作面个数按照</a:t>
            </a:r>
            <a:r>
              <a:rPr lang="en-US" altLang="zh-CN" sz="1400" dirty="0">
                <a:solidFill>
                  <a:prstClr val="white"/>
                </a:solidFill>
                <a:latin typeface="微软雅黑" panose="020B0503020204020204" pitchFamily="34" charset="-122"/>
                <a:ea typeface="微软雅黑" panose="020B0503020204020204" pitchFamily="34" charset="-122"/>
              </a:rPr>
              <a:t>《</a:t>
            </a:r>
            <a:r>
              <a:rPr lang="zh-CN" altLang="en-US" sz="1400" dirty="0">
                <a:solidFill>
                  <a:prstClr val="white"/>
                </a:solidFill>
                <a:latin typeface="微软雅黑" panose="020B0503020204020204" pitchFamily="34" charset="-122"/>
                <a:ea typeface="微软雅黑" panose="020B0503020204020204" pitchFamily="34" charset="-122"/>
              </a:rPr>
              <a:t>煤矿安全规程执行说明</a:t>
            </a:r>
            <a:r>
              <a:rPr lang="en-US" altLang="zh-CN" sz="1400" dirty="0">
                <a:solidFill>
                  <a:prstClr val="white"/>
                </a:solidFill>
                <a:latin typeface="微软雅黑" panose="020B0503020204020204" pitchFamily="34" charset="-122"/>
                <a:ea typeface="微软雅黑" panose="020B0503020204020204" pitchFamily="34" charset="-122"/>
              </a:rPr>
              <a:t>》</a:t>
            </a:r>
            <a:r>
              <a:rPr lang="zh-CN" altLang="en-US" sz="1400" dirty="0">
                <a:solidFill>
                  <a:prstClr val="white"/>
                </a:solidFill>
                <a:latin typeface="微软雅黑" panose="020B0503020204020204" pitchFamily="34" charset="-122"/>
                <a:ea typeface="微软雅黑" panose="020B0503020204020204" pitchFamily="34" charset="-122"/>
              </a:rPr>
              <a:t>第</a:t>
            </a:r>
            <a:r>
              <a:rPr lang="en-US" altLang="zh-CN" sz="1400" dirty="0">
                <a:solidFill>
                  <a:prstClr val="white"/>
                </a:solidFill>
                <a:latin typeface="微软雅黑" panose="020B0503020204020204" pitchFamily="34" charset="-122"/>
                <a:ea typeface="微软雅黑" panose="020B0503020204020204" pitchFamily="34" charset="-122"/>
              </a:rPr>
              <a:t>10</a:t>
            </a:r>
            <a:r>
              <a:rPr lang="zh-CN" altLang="en-US" sz="1400" dirty="0">
                <a:solidFill>
                  <a:prstClr val="white"/>
                </a:solidFill>
                <a:latin typeface="微软雅黑" panose="020B0503020204020204" pitchFamily="34" charset="-122"/>
                <a:ea typeface="微软雅黑" panose="020B0503020204020204" pitchFamily="34" charset="-122"/>
              </a:rPr>
              <a:t>条规定认定：</a:t>
            </a:r>
          </a:p>
          <a:p>
            <a:pPr algn="just" fontAlgn="auto">
              <a:lnSpc>
                <a:spcPts val="2000"/>
              </a:lnSpc>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备用采煤工作面不计为正常作业的采煤工作面，但不得与生产采煤工作面同时采煤（包括同一日内的错时生产）；采煤工作面的安装或回撤不属于正常采煤作业。交替生产的采煤工作面不计为备用工作面</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500"/>
                                        <p:tgtEl>
                                          <p:spTgt spid="13"/>
                                        </p:tgtEl>
                                      </p:cBhvr>
                                    </p:animEffect>
                                  </p:childTnLst>
                                </p:cTn>
                              </p:par>
                              <p:par>
                                <p:cTn id="8" presetID="1" presetClass="entr" presetSubtype="0" fill="hold" grpId="0" nodeType="withEffect">
                                  <p:stCondLst>
                                    <p:cond delay="1000"/>
                                  </p:stCondLst>
                                  <p:childTnLst>
                                    <p:set>
                                      <p:cBhvr>
                                        <p:cTn id="9"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15"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矩形 13"/>
          <p:cNvSpPr/>
          <p:nvPr/>
        </p:nvSpPr>
        <p:spPr>
          <a:xfrm>
            <a:off x="567055" y="2600960"/>
            <a:ext cx="2211163" cy="460375"/>
          </a:xfrm>
          <a:prstGeom prst="rect">
            <a:avLst/>
          </a:prstGeom>
          <a:ln>
            <a:solidFill>
              <a:schemeClr val="accent1"/>
            </a:solidFill>
          </a:ln>
        </p:spPr>
        <p:txBody>
          <a:bodyPr wrap="square">
            <a:spAutoFit/>
          </a:bodyPr>
          <a:lstStyle/>
          <a:p>
            <a:r>
              <a:rPr lang="en-US" altLang="zh-CN" sz="2400" b="1" dirty="0">
                <a:solidFill>
                  <a:srgbClr val="C00000"/>
                </a:solidFill>
                <a:latin typeface="+mn-ea"/>
                <a:cs typeface="宋体" panose="02010600030101010101" pitchFamily="2" charset="-122"/>
              </a:rPr>
              <a:t>1.</a:t>
            </a:r>
            <a:r>
              <a:rPr lang="zh-CN" altLang="zh-CN" sz="2400" b="1" dirty="0">
                <a:solidFill>
                  <a:srgbClr val="C00000"/>
                </a:solidFill>
                <a:latin typeface="+mn-ea"/>
              </a:rPr>
              <a:t>顶板管理</a:t>
            </a:r>
            <a:r>
              <a:rPr lang="en-US" altLang="zh-CN" sz="2000" b="1" dirty="0">
                <a:solidFill>
                  <a:srgbClr val="C00000"/>
                </a:solidFill>
                <a:latin typeface="+mn-ea"/>
              </a:rPr>
              <a:t>28</a:t>
            </a:r>
            <a:r>
              <a:rPr lang="zh-CN" altLang="en-US" b="1" dirty="0">
                <a:solidFill>
                  <a:srgbClr val="C00000"/>
                </a:solidFill>
                <a:latin typeface="+mn-ea"/>
              </a:rPr>
              <a:t>分</a:t>
            </a:r>
          </a:p>
        </p:txBody>
      </p:sp>
      <p:sp>
        <p:nvSpPr>
          <p:cNvPr id="17" name="矩形 16"/>
          <p:cNvSpPr/>
          <p:nvPr/>
        </p:nvSpPr>
        <p:spPr>
          <a:xfrm>
            <a:off x="566420" y="3324225"/>
            <a:ext cx="2211163" cy="829945"/>
          </a:xfrm>
          <a:prstGeom prst="rect">
            <a:avLst/>
          </a:prstGeom>
          <a:ln>
            <a:solidFill>
              <a:schemeClr val="accent1"/>
            </a:solidFill>
          </a:ln>
        </p:spPr>
        <p:txBody>
          <a:bodyPr wrap="square">
            <a:spAutoFit/>
          </a:bodyPr>
          <a:lstStyle/>
          <a:p>
            <a:pPr algn="dist"/>
            <a:r>
              <a:rPr lang="en-US" altLang="zh-CN" sz="2400" b="1" dirty="0">
                <a:latin typeface="+mn-ea"/>
              </a:rPr>
              <a:t>2.</a:t>
            </a:r>
            <a:r>
              <a:rPr lang="zh-CN" altLang="zh-CN" sz="2400" b="1" dirty="0">
                <a:latin typeface="+mn-ea"/>
              </a:rPr>
              <a:t>安全出口与</a:t>
            </a:r>
            <a:endParaRPr lang="en-US" altLang="zh-CN" sz="2400" b="1" dirty="0">
              <a:latin typeface="+mn-ea"/>
            </a:endParaRPr>
          </a:p>
          <a:p>
            <a:pPr algn="dist"/>
            <a:r>
              <a:rPr lang="zh-CN" altLang="zh-CN" sz="2400" b="1" dirty="0">
                <a:latin typeface="+mn-ea"/>
              </a:rPr>
              <a:t>端头支护</a:t>
            </a:r>
            <a:r>
              <a:rPr lang="en-US" altLang="zh-CN" sz="2000" b="1" dirty="0">
                <a:latin typeface="+mn-ea"/>
              </a:rPr>
              <a:t>11</a:t>
            </a:r>
            <a:r>
              <a:rPr lang="zh-CN" altLang="en-US" sz="2000" b="1" dirty="0">
                <a:latin typeface="+mn-ea"/>
              </a:rPr>
              <a:t>分</a:t>
            </a:r>
          </a:p>
        </p:txBody>
      </p:sp>
      <p:sp>
        <p:nvSpPr>
          <p:cNvPr id="18" name="矩形 17"/>
          <p:cNvSpPr/>
          <p:nvPr/>
        </p:nvSpPr>
        <p:spPr>
          <a:xfrm>
            <a:off x="566420" y="4406265"/>
            <a:ext cx="2211163" cy="460375"/>
          </a:xfrm>
          <a:prstGeom prst="rect">
            <a:avLst/>
          </a:prstGeom>
          <a:ln>
            <a:solidFill>
              <a:schemeClr val="accent1"/>
            </a:solidFill>
          </a:ln>
        </p:spPr>
        <p:txBody>
          <a:bodyPr wrap="square">
            <a:spAutoFit/>
          </a:bodyPr>
          <a:lstStyle/>
          <a:p>
            <a:r>
              <a:rPr lang="en-US" altLang="zh-CN" sz="2400" b="1" dirty="0">
                <a:latin typeface="+mn-ea"/>
              </a:rPr>
              <a:t>3.</a:t>
            </a:r>
            <a:r>
              <a:rPr lang="zh-CN" altLang="zh-CN" sz="2400" b="1" dirty="0">
                <a:latin typeface="+mn-ea"/>
              </a:rPr>
              <a:t>安全设施</a:t>
            </a:r>
            <a:r>
              <a:rPr lang="en-US" altLang="zh-CN" sz="2000" b="1" dirty="0">
                <a:latin typeface="+mn-ea"/>
              </a:rPr>
              <a:t>11</a:t>
            </a:r>
            <a:r>
              <a:rPr lang="zh-CN" altLang="en-US" b="1" dirty="0">
                <a:latin typeface="+mn-ea"/>
              </a:rPr>
              <a:t>分</a:t>
            </a:r>
          </a:p>
        </p:txBody>
      </p:sp>
      <p:sp>
        <p:nvSpPr>
          <p:cNvPr id="20" name="文本框 19"/>
          <p:cNvSpPr txBox="1"/>
          <p:nvPr/>
        </p:nvSpPr>
        <p:spPr>
          <a:xfrm>
            <a:off x="413142" y="1250089"/>
            <a:ext cx="2702919" cy="46166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2.</a:t>
            </a:r>
            <a:r>
              <a:rPr lang="zh-CN" altLang="en-US" sz="2400" b="1" dirty="0">
                <a:solidFill>
                  <a:schemeClr val="bg2"/>
                </a:solidFill>
                <a:latin typeface="黑体" panose="02010609060101010101" pitchFamily="49" charset="-122"/>
                <a:ea typeface="黑体" panose="02010609060101010101" pitchFamily="49" charset="-122"/>
              </a:rPr>
              <a:t>质量与安全</a:t>
            </a:r>
            <a:r>
              <a:rPr lang="en-US" altLang="zh-CN" sz="2400" b="1" dirty="0">
                <a:solidFill>
                  <a:schemeClr val="bg2"/>
                </a:solidFill>
                <a:latin typeface="黑体" panose="02010609060101010101" pitchFamily="49" charset="-122"/>
                <a:ea typeface="黑体" panose="02010609060101010101" pitchFamily="49" charset="-122"/>
              </a:rPr>
              <a:t>50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43" name="矩形 42"/>
          <p:cNvSpPr/>
          <p:nvPr/>
        </p:nvSpPr>
        <p:spPr>
          <a:xfrm>
            <a:off x="3067232" y="2282269"/>
            <a:ext cx="5544105" cy="923330"/>
          </a:xfrm>
          <a:prstGeom prst="rect">
            <a:avLst/>
          </a:prstGeom>
          <a:ln>
            <a:solidFill>
              <a:schemeClr val="accent1"/>
            </a:solidFill>
            <a:prstDash val="lgDash"/>
          </a:ln>
        </p:spPr>
        <p:txBody>
          <a:bodyPr wrap="square">
            <a:spAutoFit/>
          </a:bodyPr>
          <a:lstStyle/>
          <a:p>
            <a:pPr algn="just"/>
            <a:r>
              <a:rPr lang="en-US" altLang="zh-CN" dirty="0">
                <a:latin typeface="微软雅黑" panose="020B0503020204020204" pitchFamily="34" charset="-122"/>
                <a:ea typeface="微软雅黑" panose="020B0503020204020204" pitchFamily="34" charset="-122"/>
              </a:rPr>
              <a:t>1.</a:t>
            </a:r>
            <a:r>
              <a:rPr lang="zh-CN" altLang="zh-CN" dirty="0">
                <a:latin typeface="微软雅黑" panose="020B0503020204020204" pitchFamily="34" charset="-122"/>
                <a:ea typeface="微软雅黑" panose="020B0503020204020204" pitchFamily="34" charset="-122"/>
              </a:rPr>
              <a:t>工作面液压支架初撑力不低于额定值的</a:t>
            </a:r>
            <a:r>
              <a:rPr lang="en-US" altLang="zh-CN" dirty="0">
                <a:latin typeface="微软雅黑" panose="020B0503020204020204" pitchFamily="34" charset="-122"/>
                <a:ea typeface="微软雅黑" panose="020B0503020204020204" pitchFamily="34" charset="-122"/>
              </a:rPr>
              <a:t>80%</a:t>
            </a:r>
            <a:r>
              <a:rPr lang="zh-CN" altLang="zh-CN" dirty="0">
                <a:latin typeface="微软雅黑" panose="020B0503020204020204" pitchFamily="34" charset="-122"/>
                <a:ea typeface="微软雅黑" panose="020B0503020204020204" pitchFamily="34" charset="-122"/>
              </a:rPr>
              <a:t>，</a:t>
            </a:r>
            <a:r>
              <a:rPr lang="zh-CN" altLang="zh-CN" dirty="0">
                <a:solidFill>
                  <a:srgbClr val="C00000"/>
                </a:solidFill>
                <a:latin typeface="微软雅黑" panose="020B0503020204020204" pitchFamily="34" charset="-122"/>
                <a:ea typeface="微软雅黑" panose="020B0503020204020204" pitchFamily="34" charset="-122"/>
              </a:rPr>
              <a:t>现场每台支架有检测仪表</a:t>
            </a:r>
            <a:r>
              <a:rPr lang="zh-CN" altLang="zh-CN" dirty="0">
                <a:latin typeface="微软雅黑" panose="020B0503020204020204" pitchFamily="34" charset="-122"/>
                <a:ea typeface="微软雅黑" panose="020B0503020204020204" pitchFamily="34" charset="-122"/>
              </a:rPr>
              <a:t>；单体液压支柱初撑力符合《煤矿安全规程》要求</a:t>
            </a:r>
            <a:r>
              <a:rPr lang="zh-CN" altLang="en-US" dirty="0">
                <a:latin typeface="微软雅黑" panose="020B0503020204020204" pitchFamily="34" charset="-122"/>
                <a:ea typeface="微软雅黑" panose="020B0503020204020204" pitchFamily="34" charset="-122"/>
              </a:rPr>
              <a:t>。</a:t>
            </a:r>
            <a:endParaRPr lang="zh-CN" altLang="en-US"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4" name="文本框 43"/>
          <p:cNvSpPr txBox="1"/>
          <p:nvPr/>
        </p:nvSpPr>
        <p:spPr>
          <a:xfrm>
            <a:off x="3067233" y="3370068"/>
            <a:ext cx="5544105" cy="307777"/>
          </a:xfrm>
          <a:prstGeom prst="rect">
            <a:avLst/>
          </a:prstGeom>
          <a:solidFill>
            <a:schemeClr val="accent1">
              <a:lumMod val="75000"/>
            </a:schemeClr>
          </a:solidFill>
        </p:spPr>
        <p:txBody>
          <a:bodyPr wrap="square" rtlCol="0">
            <a:spAutoFit/>
          </a:bodyPr>
          <a:lstStyle/>
          <a:p>
            <a:pPr algn="just">
              <a:buClr>
                <a:schemeClr val="bg1"/>
              </a:buClr>
              <a:buFont typeface="Wingdings" panose="05000000000000000000" pitchFamily="2" charset="2"/>
              <a:buChar char="l"/>
            </a:pPr>
            <a:r>
              <a:rPr lang="zh-CN" altLang="en-US" sz="1400" dirty="0">
                <a:solidFill>
                  <a:prstClr val="white"/>
                </a:solidFill>
                <a:latin typeface="微软雅黑" panose="020B0503020204020204" pitchFamily="34" charset="-122"/>
                <a:ea typeface="微软雅黑" panose="020B0503020204020204" pitchFamily="34" charset="-122"/>
              </a:rPr>
              <a:t>单体液压支柱初撑力应符合</a:t>
            </a:r>
            <a:r>
              <a:rPr lang="en-US" altLang="zh-CN" sz="1400" dirty="0">
                <a:solidFill>
                  <a:prstClr val="white"/>
                </a:solidFill>
                <a:latin typeface="微软雅黑" panose="020B0503020204020204" pitchFamily="34" charset="-122"/>
                <a:ea typeface="微软雅黑" panose="020B0503020204020204" pitchFamily="34" charset="-122"/>
              </a:rPr>
              <a:t>《</a:t>
            </a:r>
            <a:r>
              <a:rPr lang="zh-CN" altLang="en-US" sz="1400" dirty="0">
                <a:solidFill>
                  <a:prstClr val="white"/>
                </a:solidFill>
                <a:latin typeface="微软雅黑" panose="020B0503020204020204" pitchFamily="34" charset="-122"/>
                <a:ea typeface="微软雅黑" panose="020B0503020204020204" pitchFamily="34" charset="-122"/>
              </a:rPr>
              <a:t>煤矿安全规程</a:t>
            </a:r>
            <a:r>
              <a:rPr lang="en-US" altLang="zh-CN" sz="1400" dirty="0">
                <a:solidFill>
                  <a:prstClr val="white"/>
                </a:solidFill>
                <a:latin typeface="微软雅黑" panose="020B0503020204020204" pitchFamily="34" charset="-122"/>
                <a:ea typeface="微软雅黑" panose="020B0503020204020204" pitchFamily="34" charset="-122"/>
              </a:rPr>
              <a:t>》</a:t>
            </a:r>
            <a:r>
              <a:rPr lang="zh-CN" altLang="en-US" sz="1400" dirty="0">
                <a:solidFill>
                  <a:prstClr val="white"/>
                </a:solidFill>
                <a:latin typeface="微软雅黑" panose="020B0503020204020204" pitchFamily="34" charset="-122"/>
                <a:ea typeface="微软雅黑" panose="020B0503020204020204" pitchFamily="34" charset="-122"/>
              </a:rPr>
              <a:t>第一百零一条规定</a:t>
            </a:r>
          </a:p>
        </p:txBody>
      </p:sp>
      <p:grpSp>
        <p:nvGrpSpPr>
          <p:cNvPr id="2" name="组合 1"/>
          <p:cNvGrpSpPr/>
          <p:nvPr/>
        </p:nvGrpSpPr>
        <p:grpSpPr>
          <a:xfrm>
            <a:off x="6080760" y="1435735"/>
            <a:ext cx="2054860" cy="461010"/>
            <a:chOff x="9576" y="2261"/>
            <a:chExt cx="3236" cy="726"/>
          </a:xfrm>
        </p:grpSpPr>
        <p:sp>
          <p:nvSpPr>
            <p:cNvPr id="3" name="对话气泡: 圆角矩形 2"/>
            <p:cNvSpPr/>
            <p:nvPr/>
          </p:nvSpPr>
          <p:spPr>
            <a:xfrm>
              <a:off x="9576" y="2261"/>
              <a:ext cx="3236" cy="727"/>
            </a:xfrm>
            <a:prstGeom prst="wedgeRoundRectCallout">
              <a:avLst>
                <a:gd name="adj1" fmla="val 44066"/>
                <a:gd name="adj2" fmla="val 16925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9671" y="2329"/>
              <a:ext cx="3034" cy="582"/>
            </a:xfrm>
            <a:prstGeom prst="rect">
              <a:avLst/>
            </a:prstGeom>
            <a:solidFill>
              <a:schemeClr val="bg1"/>
            </a:solidFill>
          </p:spPr>
          <p:txBody>
            <a:bodyPr wrap="square" rtlCol="0">
              <a:spAutoFit/>
            </a:bodyPr>
            <a:lstStyle/>
            <a:p>
              <a:r>
                <a:rPr lang="zh-CN" altLang="zh-CN" dirty="0">
                  <a:solidFill>
                    <a:srgbClr val="002060"/>
                  </a:solidFill>
                  <a:latin typeface="微软雅黑" panose="020B0503020204020204" pitchFamily="34" charset="-122"/>
                  <a:ea typeface="微软雅黑" panose="020B0503020204020204" pitchFamily="34" charset="-122"/>
                </a:rPr>
                <a:t>有现场检测手段；</a:t>
              </a:r>
            </a:p>
          </p:txBody>
        </p:sp>
      </p:grpSp>
      <p:sp>
        <p:nvSpPr>
          <p:cNvPr id="52" name="矩形 51"/>
          <p:cNvSpPr/>
          <p:nvPr/>
        </p:nvSpPr>
        <p:spPr>
          <a:xfrm>
            <a:off x="3067231" y="3470331"/>
            <a:ext cx="5544105" cy="2031325"/>
          </a:xfrm>
          <a:prstGeom prst="rect">
            <a:avLst/>
          </a:prstGeom>
          <a:ln>
            <a:solidFill>
              <a:schemeClr val="accent1"/>
            </a:solidFill>
            <a:prstDash val="lgDash"/>
          </a:ln>
        </p:spPr>
        <p:txBody>
          <a:bodyPr wrap="square">
            <a:spAutoFit/>
          </a:bodyPr>
          <a:lstStyle/>
          <a:p>
            <a:pPr algn="just"/>
            <a:r>
              <a:rPr lang="en-US" altLang="zh-CN"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工作面支架中心距（支柱间排距）偏差不超过</a:t>
            </a:r>
            <a:r>
              <a:rPr lang="en-US" altLang="zh-CN" dirty="0">
                <a:latin typeface="微软雅黑" panose="020B0503020204020204" pitchFamily="34" charset="-122"/>
                <a:ea typeface="微软雅黑" panose="020B0503020204020204" pitchFamily="34" charset="-122"/>
              </a:rPr>
              <a:t>100 mm</a:t>
            </a:r>
            <a:r>
              <a:rPr lang="zh-CN" altLang="en-US" dirty="0">
                <a:latin typeface="微软雅黑" panose="020B0503020204020204" pitchFamily="34" charset="-122"/>
                <a:ea typeface="微软雅黑" panose="020B0503020204020204" pitchFamily="34" charset="-122"/>
              </a:rPr>
              <a:t>，侧护板正常使用，架间间隙不超过</a:t>
            </a:r>
            <a:r>
              <a:rPr lang="en-US" altLang="zh-CN" dirty="0">
                <a:latin typeface="微软雅黑" panose="020B0503020204020204" pitchFamily="34" charset="-122"/>
                <a:ea typeface="微软雅黑" panose="020B0503020204020204" pitchFamily="34" charset="-122"/>
              </a:rPr>
              <a:t>100mm</a:t>
            </a:r>
            <a:r>
              <a:rPr lang="zh-CN" altLang="en-US" dirty="0">
                <a:latin typeface="微软雅黑" panose="020B0503020204020204" pitchFamily="34" charset="-122"/>
                <a:ea typeface="微软雅黑" panose="020B0503020204020204" pitchFamily="34" charset="-122"/>
              </a:rPr>
              <a:t>（单体支柱间距偏差不超过</a:t>
            </a:r>
            <a:r>
              <a:rPr lang="en-US" altLang="zh-CN" dirty="0">
                <a:latin typeface="微软雅黑" panose="020B0503020204020204" pitchFamily="34" charset="-122"/>
                <a:ea typeface="微软雅黑" panose="020B0503020204020204" pitchFamily="34" charset="-122"/>
              </a:rPr>
              <a:t>100mm</a:t>
            </a:r>
            <a:r>
              <a:rPr lang="zh-CN" altLang="en-US" dirty="0">
                <a:latin typeface="微软雅黑" panose="020B0503020204020204" pitchFamily="34" charset="-122"/>
                <a:ea typeface="微软雅黑" panose="020B0503020204020204" pitchFamily="34" charset="-122"/>
              </a:rPr>
              <a:t>）；支架（支柱）不超高使用，支架（支柱）高度与采高相匹配，控制在作业规程规定的范围内，支架的活柱行程余量不小于</a:t>
            </a:r>
            <a:r>
              <a:rPr lang="en-US" altLang="zh-CN" dirty="0">
                <a:latin typeface="微软雅黑" panose="020B0503020204020204" pitchFamily="34" charset="-122"/>
                <a:ea typeface="微软雅黑" panose="020B0503020204020204" pitchFamily="34" charset="-122"/>
              </a:rPr>
              <a:t>200mm</a:t>
            </a:r>
            <a:r>
              <a:rPr lang="zh-CN" altLang="en-US" dirty="0">
                <a:latin typeface="微软雅黑" panose="020B0503020204020204" pitchFamily="34" charset="-122"/>
                <a:ea typeface="微软雅黑" panose="020B0503020204020204" pitchFamily="34" charset="-122"/>
              </a:rPr>
              <a:t>（企业特殊定制支架、支柱以其技术指标为准）。</a:t>
            </a:r>
            <a:endParaRPr lang="zh-CN" altLang="en-US"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up)">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nodeType="clickEffect">
                                  <p:stCondLst>
                                    <p:cond delay="0"/>
                                  </p:stCondLst>
                                  <p:childTnLst>
                                    <p:set>
                                      <p:cBhvr>
                                        <p:cTn id="15" dur="1" fill="hold">
                                          <p:stCondLst>
                                            <p:cond delay="0"/>
                                          </p:stCondLst>
                                        </p:cTn>
                                        <p:tgtEl>
                                          <p:spTgt spid="2"/>
                                        </p:tgtEl>
                                        <p:attrNameLst>
                                          <p:attrName>style.visibility</p:attrName>
                                        </p:attrNameLst>
                                      </p:cBhvr>
                                      <p:to>
                                        <p:strVal val="hidden"/>
                                      </p:to>
                                    </p:set>
                                  </p:childTnLst>
                                </p:cTn>
                              </p:par>
                              <p:par>
                                <p:cTn id="16" presetID="1" presetClass="entr" presetSubtype="0" fill="hold" grpId="0" nodeType="withEffect">
                                  <p:stCondLst>
                                    <p:cond delay="0"/>
                                  </p:stCondLst>
                                  <p:childTnLst>
                                    <p:set>
                                      <p:cBhvr>
                                        <p:cTn id="17" dur="1" fill="hold">
                                          <p:stCondLst>
                                            <p:cond delay="0"/>
                                          </p:stCondLst>
                                        </p:cTn>
                                        <p:tgtEl>
                                          <p:spTgt spid="4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2"/>
                                        </p:tgtEl>
                                        <p:attrNameLst>
                                          <p:attrName>style.visibility</p:attrName>
                                        </p:attrNameLst>
                                      </p:cBhvr>
                                      <p:to>
                                        <p:strVal val="visible"/>
                                      </p:to>
                                    </p:set>
                                    <p:animEffect transition="in" filter="wipe(up)">
                                      <p:cBhvr>
                                        <p:cTn id="22" dur="500"/>
                                        <p:tgtEl>
                                          <p:spTgt spid="52"/>
                                        </p:tgtEl>
                                      </p:cBhvr>
                                    </p:animEffect>
                                  </p:childTnLst>
                                </p:cTn>
                              </p:par>
                              <p:par>
                                <p:cTn id="23" presetID="1" presetClass="exit" presetSubtype="0" fill="hold" grpId="1" nodeType="withEffect">
                                  <p:stCondLst>
                                    <p:cond delay="0"/>
                                  </p:stCondLst>
                                  <p:childTnLst>
                                    <p:set>
                                      <p:cBhvr>
                                        <p:cTn id="24" dur="1" fill="hold">
                                          <p:stCondLst>
                                            <p:cond delay="0"/>
                                          </p:stCondLst>
                                        </p:cTn>
                                        <p:tgtEl>
                                          <p:spTgt spid="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bldLvl="0" animBg="1"/>
      <p:bldP spid="44" grpId="0" bldLvl="0" animBg="1"/>
      <p:bldP spid="44" grpId="1" animBg="1"/>
      <p:bldP spid="5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矩形 13"/>
          <p:cNvSpPr/>
          <p:nvPr/>
        </p:nvSpPr>
        <p:spPr>
          <a:xfrm>
            <a:off x="567055" y="2609215"/>
            <a:ext cx="2211163" cy="460375"/>
          </a:xfrm>
          <a:prstGeom prst="rect">
            <a:avLst/>
          </a:prstGeom>
          <a:ln>
            <a:solidFill>
              <a:schemeClr val="accent1"/>
            </a:solidFill>
          </a:ln>
        </p:spPr>
        <p:txBody>
          <a:bodyPr wrap="square">
            <a:spAutoFit/>
          </a:bodyPr>
          <a:lstStyle/>
          <a:p>
            <a:r>
              <a:rPr lang="en-US" altLang="zh-CN" sz="2400" b="1" dirty="0">
                <a:solidFill>
                  <a:srgbClr val="C00000"/>
                </a:solidFill>
                <a:latin typeface="+mn-ea"/>
                <a:cs typeface="宋体" panose="02010600030101010101" pitchFamily="2" charset="-122"/>
              </a:rPr>
              <a:t>1.</a:t>
            </a:r>
            <a:r>
              <a:rPr lang="zh-CN" altLang="zh-CN" sz="2400" b="1" dirty="0">
                <a:solidFill>
                  <a:srgbClr val="C00000"/>
                </a:solidFill>
                <a:latin typeface="+mn-ea"/>
              </a:rPr>
              <a:t>顶板管理</a:t>
            </a:r>
            <a:r>
              <a:rPr lang="en-US" altLang="zh-CN" sz="2000" b="1" dirty="0">
                <a:solidFill>
                  <a:srgbClr val="C00000"/>
                </a:solidFill>
                <a:latin typeface="+mn-ea"/>
              </a:rPr>
              <a:t>28</a:t>
            </a:r>
            <a:r>
              <a:rPr lang="zh-CN" altLang="en-US" b="1" dirty="0">
                <a:solidFill>
                  <a:srgbClr val="C00000"/>
                </a:solidFill>
                <a:latin typeface="+mn-ea"/>
              </a:rPr>
              <a:t>分</a:t>
            </a:r>
          </a:p>
        </p:txBody>
      </p:sp>
      <p:sp>
        <p:nvSpPr>
          <p:cNvPr id="17" name="矩形 16"/>
          <p:cNvSpPr/>
          <p:nvPr/>
        </p:nvSpPr>
        <p:spPr>
          <a:xfrm>
            <a:off x="566420" y="3324225"/>
            <a:ext cx="2211163" cy="829945"/>
          </a:xfrm>
          <a:prstGeom prst="rect">
            <a:avLst/>
          </a:prstGeom>
          <a:ln>
            <a:solidFill>
              <a:schemeClr val="accent1"/>
            </a:solidFill>
          </a:ln>
        </p:spPr>
        <p:txBody>
          <a:bodyPr wrap="square">
            <a:spAutoFit/>
          </a:bodyPr>
          <a:lstStyle/>
          <a:p>
            <a:pPr algn="dist"/>
            <a:r>
              <a:rPr lang="en-US" altLang="zh-CN" sz="2400" b="1" dirty="0">
                <a:latin typeface="+mn-ea"/>
              </a:rPr>
              <a:t>2.</a:t>
            </a:r>
            <a:r>
              <a:rPr lang="zh-CN" altLang="zh-CN" sz="2400" b="1" dirty="0">
                <a:latin typeface="+mn-ea"/>
              </a:rPr>
              <a:t>安全出口与</a:t>
            </a:r>
            <a:endParaRPr lang="en-US" altLang="zh-CN" sz="2400" b="1" dirty="0">
              <a:latin typeface="+mn-ea"/>
            </a:endParaRPr>
          </a:p>
          <a:p>
            <a:pPr algn="dist"/>
            <a:r>
              <a:rPr lang="zh-CN" altLang="zh-CN" sz="2400" b="1" dirty="0">
                <a:latin typeface="+mn-ea"/>
              </a:rPr>
              <a:t>端头支护</a:t>
            </a:r>
            <a:r>
              <a:rPr lang="en-US" altLang="zh-CN" sz="2000" b="1" dirty="0">
                <a:latin typeface="+mn-ea"/>
              </a:rPr>
              <a:t>11</a:t>
            </a:r>
            <a:r>
              <a:rPr lang="zh-CN" altLang="en-US" sz="2000" b="1" dirty="0">
                <a:latin typeface="+mn-ea"/>
              </a:rPr>
              <a:t>分</a:t>
            </a:r>
          </a:p>
        </p:txBody>
      </p:sp>
      <p:sp>
        <p:nvSpPr>
          <p:cNvPr id="18" name="矩形 17"/>
          <p:cNvSpPr/>
          <p:nvPr/>
        </p:nvSpPr>
        <p:spPr>
          <a:xfrm>
            <a:off x="566420" y="4406265"/>
            <a:ext cx="2211163" cy="460375"/>
          </a:xfrm>
          <a:prstGeom prst="rect">
            <a:avLst/>
          </a:prstGeom>
          <a:ln>
            <a:solidFill>
              <a:schemeClr val="accent1"/>
            </a:solidFill>
          </a:ln>
        </p:spPr>
        <p:txBody>
          <a:bodyPr wrap="square">
            <a:spAutoFit/>
          </a:bodyPr>
          <a:lstStyle/>
          <a:p>
            <a:r>
              <a:rPr lang="en-US" altLang="zh-CN" sz="2400" b="1" dirty="0">
                <a:latin typeface="+mn-ea"/>
              </a:rPr>
              <a:t>3.</a:t>
            </a:r>
            <a:r>
              <a:rPr lang="zh-CN" altLang="zh-CN" sz="2400" b="1" dirty="0">
                <a:latin typeface="+mn-ea"/>
              </a:rPr>
              <a:t>安全设施</a:t>
            </a:r>
            <a:r>
              <a:rPr lang="en-US" altLang="zh-CN" sz="2000" b="1" dirty="0">
                <a:latin typeface="+mn-ea"/>
              </a:rPr>
              <a:t>11</a:t>
            </a:r>
            <a:r>
              <a:rPr lang="zh-CN" altLang="en-US" b="1" dirty="0">
                <a:latin typeface="+mn-ea"/>
              </a:rPr>
              <a:t>分</a:t>
            </a:r>
          </a:p>
        </p:txBody>
      </p:sp>
      <p:sp>
        <p:nvSpPr>
          <p:cNvPr id="20" name="文本框 19"/>
          <p:cNvSpPr txBox="1"/>
          <p:nvPr/>
        </p:nvSpPr>
        <p:spPr>
          <a:xfrm>
            <a:off x="413142" y="1250089"/>
            <a:ext cx="2702919" cy="46166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2.</a:t>
            </a:r>
            <a:r>
              <a:rPr lang="zh-CN" altLang="en-US" sz="2400" b="1" dirty="0">
                <a:solidFill>
                  <a:schemeClr val="bg2"/>
                </a:solidFill>
                <a:latin typeface="黑体" panose="02010609060101010101" pitchFamily="49" charset="-122"/>
                <a:ea typeface="黑体" panose="02010609060101010101" pitchFamily="49" charset="-122"/>
              </a:rPr>
              <a:t>质量与安全</a:t>
            </a:r>
            <a:r>
              <a:rPr lang="en-US" altLang="zh-CN" sz="2400" b="1" dirty="0">
                <a:solidFill>
                  <a:schemeClr val="bg2"/>
                </a:solidFill>
                <a:latin typeface="黑体" panose="02010609060101010101" pitchFamily="49" charset="-122"/>
                <a:ea typeface="黑体" panose="02010609060101010101" pitchFamily="49" charset="-122"/>
              </a:rPr>
              <a:t>50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5" name="矩形 14"/>
          <p:cNvSpPr/>
          <p:nvPr/>
        </p:nvSpPr>
        <p:spPr>
          <a:xfrm>
            <a:off x="3066597" y="2091270"/>
            <a:ext cx="5544105" cy="2031325"/>
          </a:xfrm>
          <a:prstGeom prst="rect">
            <a:avLst/>
          </a:prstGeom>
          <a:ln>
            <a:solidFill>
              <a:schemeClr val="accent1"/>
            </a:solidFill>
            <a:prstDash val="lgDash"/>
          </a:ln>
        </p:spPr>
        <p:txBody>
          <a:bodyPr wrap="square">
            <a:spAutoFit/>
          </a:bodyPr>
          <a:lstStyle/>
          <a:p>
            <a:pPr algn="just"/>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液压支架接顶严实，相邻支架（支柱）顶梁平整，无明显错茬（不超过顶梁侧护板高的</a:t>
            </a:r>
            <a:r>
              <a:rPr lang="en-US" altLang="zh-CN" dirty="0">
                <a:latin typeface="微软雅黑" panose="020B0503020204020204" pitchFamily="34" charset="-122"/>
                <a:ea typeface="微软雅黑" panose="020B0503020204020204" pitchFamily="34" charset="-122"/>
              </a:rPr>
              <a:t>2/3</a:t>
            </a:r>
            <a:r>
              <a:rPr lang="zh-CN" altLang="en-US" dirty="0">
                <a:latin typeface="微软雅黑" panose="020B0503020204020204" pitchFamily="34" charset="-122"/>
                <a:ea typeface="微软雅黑" panose="020B0503020204020204" pitchFamily="34" charset="-122"/>
              </a:rPr>
              <a:t>），支架不挤不咬；采高大于</a:t>
            </a:r>
            <a:r>
              <a:rPr lang="en-US" altLang="zh-CN" dirty="0">
                <a:latin typeface="微软雅黑" panose="020B0503020204020204" pitchFamily="34" charset="-122"/>
                <a:ea typeface="微软雅黑" panose="020B0503020204020204" pitchFamily="34" charset="-122"/>
              </a:rPr>
              <a:t>3.0m</a:t>
            </a:r>
            <a:r>
              <a:rPr lang="zh-CN" altLang="en-US" dirty="0">
                <a:latin typeface="微软雅黑" panose="020B0503020204020204" pitchFamily="34" charset="-122"/>
                <a:ea typeface="微软雅黑" panose="020B0503020204020204" pitchFamily="34" charset="-122"/>
              </a:rPr>
              <a:t>或片帮严重时，应有防片帮措施；支架前梁（伸缩梁）梁端至煤壁顶板垮落高度不大于</a:t>
            </a:r>
            <a:r>
              <a:rPr lang="en-US" altLang="zh-CN" dirty="0">
                <a:latin typeface="微软雅黑" panose="020B0503020204020204" pitchFamily="34" charset="-122"/>
                <a:ea typeface="微软雅黑" panose="020B0503020204020204" pitchFamily="34" charset="-122"/>
              </a:rPr>
              <a:t>300mm</a:t>
            </a:r>
            <a:r>
              <a:rPr lang="zh-CN" altLang="en-US" dirty="0">
                <a:latin typeface="微软雅黑" panose="020B0503020204020204" pitchFamily="34" charset="-122"/>
                <a:ea typeface="微软雅黑" panose="020B0503020204020204" pitchFamily="34" charset="-122"/>
              </a:rPr>
              <a:t>。高档普采（炮采）工作面机道梁端至煤壁顶板垮落高度不大于</a:t>
            </a:r>
            <a:r>
              <a:rPr lang="en-US" altLang="zh-CN" dirty="0">
                <a:latin typeface="微软雅黑" panose="020B0503020204020204" pitchFamily="34" charset="-122"/>
                <a:ea typeface="微软雅黑" panose="020B0503020204020204" pitchFamily="34" charset="-122"/>
              </a:rPr>
              <a:t>200mm</a:t>
            </a:r>
            <a:r>
              <a:rPr lang="zh-CN" altLang="en-US" dirty="0">
                <a:latin typeface="微软雅黑" panose="020B0503020204020204" pitchFamily="34" charset="-122"/>
                <a:ea typeface="微软雅黑" panose="020B0503020204020204" pitchFamily="34" charset="-122"/>
              </a:rPr>
              <a:t>，超过</a:t>
            </a:r>
            <a:r>
              <a:rPr lang="en-US" altLang="zh-CN" dirty="0">
                <a:latin typeface="微软雅黑" panose="020B0503020204020204" pitchFamily="34" charset="-122"/>
                <a:ea typeface="微软雅黑" panose="020B0503020204020204" pitchFamily="34" charset="-122"/>
              </a:rPr>
              <a:t>200mm</a:t>
            </a:r>
            <a:r>
              <a:rPr lang="zh-CN" altLang="en-US" dirty="0">
                <a:latin typeface="微软雅黑" panose="020B0503020204020204" pitchFamily="34" charset="-122"/>
                <a:ea typeface="微软雅黑" panose="020B0503020204020204" pitchFamily="34" charset="-122"/>
              </a:rPr>
              <a:t>时采取有效措施。</a:t>
            </a:r>
          </a:p>
        </p:txBody>
      </p:sp>
      <p:sp>
        <p:nvSpPr>
          <p:cNvPr id="19" name="矩形 18"/>
          <p:cNvSpPr/>
          <p:nvPr/>
        </p:nvSpPr>
        <p:spPr>
          <a:xfrm>
            <a:off x="3075470" y="4393841"/>
            <a:ext cx="5544105" cy="1200329"/>
          </a:xfrm>
          <a:prstGeom prst="rect">
            <a:avLst/>
          </a:prstGeom>
          <a:ln>
            <a:solidFill>
              <a:schemeClr val="accent1"/>
            </a:solidFill>
            <a:prstDash val="lgDash"/>
          </a:ln>
        </p:spPr>
        <p:txBody>
          <a:bodyPr wrap="square">
            <a:spAutoFit/>
          </a:bodyPr>
          <a:lstStyle/>
          <a:p>
            <a:pPr algn="just"/>
            <a:r>
              <a:rPr lang="en-US" altLang="zh-CN" dirty="0">
                <a:latin typeface="微软雅黑" panose="020B0503020204020204" pitchFamily="34" charset="-122"/>
                <a:ea typeface="微软雅黑" panose="020B0503020204020204" pitchFamily="34" charset="-122"/>
              </a:rPr>
              <a:t>4.</a:t>
            </a:r>
            <a:r>
              <a:rPr lang="zh-CN" altLang="en-US" dirty="0">
                <a:latin typeface="微软雅黑" panose="020B0503020204020204" pitchFamily="34" charset="-122"/>
                <a:ea typeface="微软雅黑" panose="020B0503020204020204" pitchFamily="34" charset="-122"/>
              </a:rPr>
              <a:t>支架顶梁与顶板平行</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最大仰俯角不大于</a:t>
            </a:r>
            <a:r>
              <a:rPr lang="en-US" altLang="zh-CN" dirty="0">
                <a:latin typeface="微软雅黑" panose="020B0503020204020204" pitchFamily="34" charset="-122"/>
                <a:ea typeface="微软雅黑" panose="020B0503020204020204" pitchFamily="34" charset="-122"/>
              </a:rPr>
              <a:t>7°</a:t>
            </a:r>
            <a:r>
              <a:rPr lang="zh-CN" altLang="en-US" dirty="0">
                <a:solidFill>
                  <a:srgbClr val="C00000"/>
                </a:solidFill>
                <a:latin typeface="微软雅黑" panose="020B0503020204020204" pitchFamily="34" charset="-122"/>
                <a:ea typeface="微软雅黑" panose="020B0503020204020204" pitchFamily="34" charset="-122"/>
              </a:rPr>
              <a:t>（遇断层、构造带、应力集中区在保证支护强度条件下，应满足作业规程或专项安全措施要求）</a:t>
            </a:r>
            <a:r>
              <a:rPr lang="zh-CN" altLang="en-US" dirty="0">
                <a:latin typeface="微软雅黑" panose="020B0503020204020204" pitchFamily="34" charset="-122"/>
                <a:ea typeface="微软雅黑" panose="020B0503020204020204" pitchFamily="34" charset="-122"/>
              </a:rPr>
              <a:t>；支架垂直顶底板，歪斜角不大于</a:t>
            </a:r>
            <a:r>
              <a:rPr lang="en-US" altLang="zh-CN" dirty="0">
                <a:latin typeface="微软雅黑" panose="020B0503020204020204" pitchFamily="34" charset="-122"/>
                <a:ea typeface="微软雅黑" panose="020B0503020204020204" pitchFamily="34" charset="-122"/>
              </a:rPr>
              <a:t>5°</a:t>
            </a:r>
            <a:r>
              <a:rPr lang="zh-CN" altLang="en-US" dirty="0">
                <a:latin typeface="微软雅黑" panose="020B0503020204020204" pitchFamily="34" charset="-122"/>
                <a:ea typeface="微软雅黑" panose="020B0503020204020204" pitchFamily="34" charset="-122"/>
              </a:rPr>
              <a:t>；支柱迎山角符合作业规程规定。</a:t>
            </a:r>
            <a:endParaRPr lang="zh-CN" altLang="en-US"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par>
                                <p:cTn id="8" presetID="22" presetClass="entr" presetSubtype="1" fill="hold" grpId="0" nodeType="withEffect">
                                  <p:stCondLst>
                                    <p:cond delay="500"/>
                                  </p:stCondLst>
                                  <p:childTnLst>
                                    <p:set>
                                      <p:cBhvr>
                                        <p:cTn id="9" dur="1" fill="hold">
                                          <p:stCondLst>
                                            <p:cond delay="0"/>
                                          </p:stCondLst>
                                        </p:cTn>
                                        <p:tgtEl>
                                          <p:spTgt spid="19"/>
                                        </p:tgtEl>
                                        <p:attrNameLst>
                                          <p:attrName>style.visibility</p:attrName>
                                        </p:attrNameLst>
                                      </p:cBhvr>
                                      <p:to>
                                        <p:strVal val="visible"/>
                                      </p:to>
                                    </p:set>
                                    <p:animEffect transition="in" filter="wipe(up)">
                                      <p:cBhvr>
                                        <p:cTn id="1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9"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517458" y="201225"/>
            <a:ext cx="4152099"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黑体" panose="02010609060101010101" pitchFamily="49" charset="-122"/>
                <a:ea typeface="黑体" panose="02010609060101010101" pitchFamily="49" charset="-122"/>
                <a:cs typeface="Times New Roman" panose="02020603050405020304" pitchFamily="18" charset="0"/>
              </a:rPr>
              <a:t>正确认识</a:t>
            </a:r>
            <a:r>
              <a:rPr lang="zh-CN" altLang="zh-CN" sz="2800" b="1" kern="100" dirty="0">
                <a:solidFill>
                  <a:srgbClr val="BD0800"/>
                </a:solidFill>
                <a:latin typeface="黑体" panose="02010609060101010101" pitchFamily="49" charset="-122"/>
                <a:ea typeface="黑体" panose="02010609060101010101" pitchFamily="49" charset="-122"/>
                <a:cs typeface="Times New Roman" panose="02020603050405020304" pitchFamily="18" charset="0"/>
              </a:rPr>
              <a:t>煤矿标准化</a:t>
            </a:r>
            <a:r>
              <a:rPr lang="zh-CN" altLang="en-US" sz="2800" b="1" kern="100" dirty="0">
                <a:solidFill>
                  <a:srgbClr val="BD0800"/>
                </a:solidFill>
                <a:latin typeface="黑体" panose="02010609060101010101" pitchFamily="49" charset="-122"/>
                <a:ea typeface="黑体" panose="02010609060101010101" pitchFamily="49" charset="-122"/>
                <a:cs typeface="Times New Roman" panose="02020603050405020304" pitchFamily="18" charset="0"/>
              </a:rPr>
              <a:t>工作</a:t>
            </a:r>
            <a:endParaRPr lang="zh-CN" altLang="zh-CN" sz="1100" kern="100" dirty="0">
              <a:solidFill>
                <a:srgbClr val="BD0800"/>
              </a:solidFill>
              <a:effectLst/>
              <a:latin typeface="黑体" panose="02010609060101010101" pitchFamily="49" charset="-122"/>
              <a:ea typeface="黑体" panose="02010609060101010101" pitchFamily="49" charset="-122"/>
              <a:cs typeface="Times New Roman" panose="02020603050405020304" pitchFamily="18" charset="0"/>
            </a:endParaRPr>
          </a:p>
        </p:txBody>
      </p:sp>
      <p:sp>
        <p:nvSpPr>
          <p:cNvPr id="13" name="文本框 12"/>
          <p:cNvSpPr txBox="1"/>
          <p:nvPr/>
        </p:nvSpPr>
        <p:spPr>
          <a:xfrm>
            <a:off x="520065" y="2009775"/>
            <a:ext cx="8103870" cy="646331"/>
          </a:xfrm>
          <a:prstGeom prst="rect">
            <a:avLst/>
          </a:prstGeom>
          <a:noFill/>
          <a:ln w="3175" cmpd="sng">
            <a:solidFill>
              <a:schemeClr val="accent1">
                <a:shade val="50000"/>
              </a:schemeClr>
            </a:solidFill>
            <a:prstDash val="solid"/>
          </a:ln>
        </p:spPr>
        <p:txBody>
          <a:bodyPr wrap="square" rtlCol="0">
            <a:spAutoFit/>
          </a:bodyPr>
          <a:lstStyle/>
          <a:p>
            <a:pPr indent="284480" algn="just" fontAlgn="auto">
              <a:buClr>
                <a:srgbClr val="C00000"/>
              </a:buClr>
              <a:buFont typeface="Wingdings" panose="05000000000000000000" pitchFamily="2" charset="2"/>
              <a:buChar char="l"/>
            </a:pPr>
            <a:r>
              <a:rPr lang="en-US" altLang="zh-CN" dirty="0">
                <a:latin typeface="微软雅黑" panose="020B0503020204020204" pitchFamily="34" charset="-122"/>
                <a:ea typeface="微软雅黑" panose="020B0503020204020204" pitchFamily="34" charset="-122"/>
                <a:sym typeface="+mn-ea"/>
              </a:rPr>
              <a:t>1964年</a:t>
            </a:r>
            <a:r>
              <a:rPr lang="zh-CN" altLang="en-US" dirty="0">
                <a:latin typeface="微软雅黑" panose="020B0503020204020204" pitchFamily="34" charset="-122"/>
                <a:ea typeface="微软雅黑" panose="020B0503020204020204" pitchFamily="34" charset="-122"/>
                <a:sym typeface="+mn-ea"/>
              </a:rPr>
              <a:t>，</a:t>
            </a:r>
            <a:r>
              <a:rPr lang="en-US" altLang="zh-CN" dirty="0" err="1">
                <a:latin typeface="微软雅黑" panose="020B0503020204020204" pitchFamily="34" charset="-122"/>
                <a:ea typeface="微软雅黑" panose="020B0503020204020204" pitchFamily="34" charset="-122"/>
                <a:sym typeface="+mn-ea"/>
              </a:rPr>
              <a:t>煤炭部就提出</a:t>
            </a:r>
            <a:r>
              <a:rPr lang="zh-CN" altLang="en-US" dirty="0">
                <a:latin typeface="微软雅黑" panose="020B0503020204020204" pitchFamily="34" charset="-122"/>
                <a:ea typeface="微软雅黑" panose="020B0503020204020204" pitchFamily="34" charset="-122"/>
                <a:sym typeface="+mn-ea"/>
              </a:rPr>
              <a:t>“</a:t>
            </a:r>
            <a:r>
              <a:rPr lang="en-US" altLang="zh-CN" dirty="0" err="1">
                <a:latin typeface="微软雅黑" panose="020B0503020204020204" pitchFamily="34" charset="-122"/>
                <a:ea typeface="微软雅黑" panose="020B0503020204020204" pitchFamily="34" charset="-122"/>
                <a:sym typeface="+mn-ea"/>
              </a:rPr>
              <a:t>质量标准化</a:t>
            </a:r>
            <a:r>
              <a:rPr lang="zh-CN" altLang="en-US" dirty="0">
                <a:latin typeface="微软雅黑" panose="020B0503020204020204" pitchFamily="34" charset="-122"/>
                <a:ea typeface="微软雅黑" panose="020B0503020204020204" pitchFamily="34" charset="-122"/>
                <a:sym typeface="+mn-ea"/>
              </a:rPr>
              <a:t>”</a:t>
            </a:r>
            <a:r>
              <a:rPr lang="en-US" altLang="zh-CN" dirty="0" err="1">
                <a:latin typeface="微软雅黑" panose="020B0503020204020204" pitchFamily="34" charset="-122"/>
                <a:ea typeface="微软雅黑" panose="020B0503020204020204" pitchFamily="34" charset="-122"/>
                <a:sym typeface="+mn-ea"/>
              </a:rPr>
              <a:t>的概念,在全国掀起了严把质量</a:t>
            </a:r>
            <a:r>
              <a:rPr lang="en-US" altLang="zh-CN" dirty="0" err="1">
                <a:latin typeface="华文中宋" panose="02010600040101010101" pitchFamily="2" charset="-122"/>
                <a:ea typeface="微软雅黑" panose="020B0503020204020204" pitchFamily="34" charset="-122"/>
                <a:sym typeface="+mn-ea"/>
              </a:rPr>
              <a:t>“</a:t>
            </a:r>
            <a:r>
              <a:rPr lang="en-US" altLang="zh-CN" dirty="0" err="1">
                <a:latin typeface="微软雅黑" panose="020B0503020204020204" pitchFamily="34" charset="-122"/>
                <a:ea typeface="微软雅黑" panose="020B0503020204020204" pitchFamily="34" charset="-122"/>
                <a:sym typeface="+mn-ea"/>
              </a:rPr>
              <a:t>毫米</a:t>
            </a:r>
            <a:r>
              <a:rPr lang="en-US" altLang="zh-CN" dirty="0" err="1">
                <a:latin typeface="华文中宋" panose="02010600040101010101" pitchFamily="2" charset="-122"/>
                <a:ea typeface="微软雅黑" panose="020B0503020204020204" pitchFamily="34" charset="-122"/>
                <a:sym typeface="+mn-ea"/>
              </a:rPr>
              <a:t>”</a:t>
            </a:r>
            <a:r>
              <a:rPr lang="en-US" altLang="zh-CN" dirty="0" err="1">
                <a:latin typeface="微软雅黑" panose="020B0503020204020204" pitchFamily="34" charset="-122"/>
                <a:ea typeface="微软雅黑" panose="020B0503020204020204" pitchFamily="34" charset="-122"/>
                <a:sym typeface="+mn-ea"/>
              </a:rPr>
              <a:t>关</a:t>
            </a:r>
            <a:r>
              <a:rPr lang="zh-CN" altLang="en-US" dirty="0">
                <a:latin typeface="微软雅黑" panose="020B0503020204020204" pitchFamily="34" charset="-122"/>
                <a:ea typeface="微软雅黑" panose="020B0503020204020204" pitchFamily="34" charset="-122"/>
                <a:sym typeface="+mn-ea"/>
              </a:rPr>
              <a:t>，消灭劣质工程的热潮</a:t>
            </a:r>
            <a:r>
              <a:rPr lang="zh-CN" altLang="en-US" dirty="0"/>
              <a:t>；</a:t>
            </a:r>
          </a:p>
        </p:txBody>
      </p:sp>
      <p:sp>
        <p:nvSpPr>
          <p:cNvPr id="14" name="文本框 13"/>
          <p:cNvSpPr txBox="1"/>
          <p:nvPr/>
        </p:nvSpPr>
        <p:spPr>
          <a:xfrm>
            <a:off x="520065" y="5583169"/>
            <a:ext cx="8103870" cy="923330"/>
          </a:xfrm>
          <a:prstGeom prst="rect">
            <a:avLst/>
          </a:prstGeom>
          <a:noFill/>
          <a:ln w="3175" cmpd="sng">
            <a:solidFill>
              <a:schemeClr val="accent1">
                <a:shade val="50000"/>
              </a:schemeClr>
            </a:solidFill>
            <a:prstDash val="solid"/>
          </a:ln>
        </p:spPr>
        <p:txBody>
          <a:bodyPr wrap="square" rtlCol="0" anchor="t">
            <a:spAutoFit/>
          </a:bodyPr>
          <a:lstStyle/>
          <a:p>
            <a:pPr indent="-285750" algn="just" fontAlgn="auto">
              <a:buClr>
                <a:srgbClr val="C00000"/>
              </a:buClr>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sym typeface="+mn-ea"/>
              </a:rPr>
              <a:t>经多次修订，直到现在的“</a:t>
            </a:r>
            <a:r>
              <a:rPr lang="zh-CN" altLang="en-US" dirty="0">
                <a:solidFill>
                  <a:srgbClr val="BD0800"/>
                </a:solidFill>
                <a:latin typeface="微软雅黑" panose="020B0503020204020204" pitchFamily="34" charset="-122"/>
                <a:ea typeface="微软雅黑" panose="020B0503020204020204" pitchFamily="34" charset="-122"/>
                <a:sym typeface="+mn-ea"/>
              </a:rPr>
              <a:t>煤矿安全生产标准化管理体系</a:t>
            </a:r>
            <a:r>
              <a:rPr lang="zh-CN" altLang="en-US" dirty="0">
                <a:latin typeface="微软雅黑" panose="020B0503020204020204" pitchFamily="34" charset="-122"/>
                <a:ea typeface="微软雅黑" panose="020B0503020204020204" pitchFamily="34" charset="-122"/>
                <a:sym typeface="+mn-ea"/>
              </a:rPr>
              <a:t>”。标准化活动的开展，有力地推动了煤炭工业的发展，提升了煤矿生产、安全管理水平，成为改善井下生产条件，提高煤矿安全生产管理水平的重要手段。</a:t>
            </a:r>
            <a:endParaRPr lang="zh-CN" altLang="en-US" dirty="0">
              <a:latin typeface="微软雅黑" panose="020B0503020204020204" pitchFamily="34" charset="-122"/>
              <a:ea typeface="微软雅黑" panose="020B0503020204020204" pitchFamily="34" charset="-122"/>
            </a:endParaRPr>
          </a:p>
        </p:txBody>
      </p:sp>
      <p:sp>
        <p:nvSpPr>
          <p:cNvPr id="15" name="文本框 14"/>
          <p:cNvSpPr txBox="1"/>
          <p:nvPr/>
        </p:nvSpPr>
        <p:spPr>
          <a:xfrm>
            <a:off x="520065" y="2854325"/>
            <a:ext cx="8104505" cy="646331"/>
          </a:xfrm>
          <a:prstGeom prst="rect">
            <a:avLst/>
          </a:prstGeom>
          <a:noFill/>
          <a:ln w="3175" cmpd="sng">
            <a:solidFill>
              <a:schemeClr val="accent1">
                <a:shade val="50000"/>
              </a:schemeClr>
            </a:solidFill>
            <a:prstDash val="solid"/>
          </a:ln>
        </p:spPr>
        <p:txBody>
          <a:bodyPr wrap="square" rtlCol="0" anchor="t">
            <a:spAutoFit/>
          </a:bodyPr>
          <a:lstStyle/>
          <a:p>
            <a:pPr indent="-285750" algn="just" fontAlgn="auto">
              <a:buClr>
                <a:srgbClr val="C00000"/>
              </a:buClr>
              <a:buFont typeface="Wingdings" panose="05000000000000000000" pitchFamily="2" charset="2"/>
              <a:buChar char="l"/>
            </a:pPr>
            <a:r>
              <a:rPr lang="en-US" altLang="zh-CN" dirty="0">
                <a:latin typeface="微软雅黑" panose="020B0503020204020204" pitchFamily="34" charset="-122"/>
                <a:ea typeface="微软雅黑" panose="020B0503020204020204" pitchFamily="34" charset="-122"/>
                <a:sym typeface="+mn-ea"/>
              </a:rPr>
              <a:t>1986年</a:t>
            </a:r>
            <a:r>
              <a:rPr lang="zh-CN" altLang="en-US" dirty="0">
                <a:latin typeface="微软雅黑" panose="020B0503020204020204" pitchFamily="34" charset="-122"/>
                <a:ea typeface="微软雅黑" panose="020B0503020204020204" pitchFamily="34" charset="-122"/>
                <a:sym typeface="+mn-ea"/>
              </a:rPr>
              <a:t>，</a:t>
            </a:r>
            <a:r>
              <a:rPr lang="en-US" altLang="zh-CN" dirty="0" err="1">
                <a:latin typeface="微软雅黑" panose="020B0503020204020204" pitchFamily="34" charset="-122"/>
                <a:ea typeface="微软雅黑" panose="020B0503020204020204" pitchFamily="34" charset="-122"/>
                <a:sym typeface="+mn-ea"/>
              </a:rPr>
              <a:t>煤炭部在总结肥城矿</a:t>
            </a:r>
            <a:r>
              <a:rPr lang="zh-CN" altLang="en-US" dirty="0">
                <a:latin typeface="微软雅黑" panose="020B0503020204020204" pitchFamily="34" charset="-122"/>
                <a:ea typeface="微软雅黑" panose="020B0503020204020204" pitchFamily="34" charset="-122"/>
                <a:sym typeface="+mn-ea"/>
              </a:rPr>
              <a:t>务</a:t>
            </a:r>
            <a:r>
              <a:rPr lang="en-US" altLang="zh-CN" dirty="0">
                <a:latin typeface="微软雅黑" panose="020B0503020204020204" pitchFamily="34" charset="-122"/>
                <a:ea typeface="微软雅黑" panose="020B0503020204020204" pitchFamily="34" charset="-122"/>
                <a:sym typeface="+mn-ea"/>
              </a:rPr>
              <a:t>局</a:t>
            </a:r>
            <a:r>
              <a:rPr lang="zh-CN" altLang="en-US" dirty="0">
                <a:latin typeface="微软雅黑" panose="020B0503020204020204" pitchFamily="34" charset="-122"/>
                <a:ea typeface="微软雅黑" panose="020B0503020204020204" pitchFamily="34" charset="-122"/>
                <a:sym typeface="+mn-ea"/>
              </a:rPr>
              <a:t>经验</a:t>
            </a:r>
            <a:r>
              <a:rPr lang="en-US" altLang="zh-CN" dirty="0" err="1">
                <a:latin typeface="微软雅黑" panose="020B0503020204020204" pitchFamily="34" charset="-122"/>
                <a:ea typeface="微软雅黑" panose="020B0503020204020204" pitchFamily="34" charset="-122"/>
                <a:sym typeface="+mn-ea"/>
              </a:rPr>
              <a:t>基础上，开展了</a:t>
            </a:r>
            <a:r>
              <a:rPr lang="en-US" altLang="zh-CN" dirty="0" err="1">
                <a:latin typeface="华文中宋" panose="02010600040101010101" pitchFamily="2" charset="-122"/>
                <a:ea typeface="微软雅黑" panose="020B0503020204020204" pitchFamily="34" charset="-122"/>
                <a:sym typeface="+mn-ea"/>
              </a:rPr>
              <a:t>“</a:t>
            </a:r>
            <a:r>
              <a:rPr lang="en-US" altLang="zh-CN" dirty="0" err="1">
                <a:latin typeface="微软雅黑" panose="020B0503020204020204" pitchFamily="34" charset="-122"/>
                <a:ea typeface="微软雅黑" panose="020B0503020204020204" pitchFamily="34" charset="-122"/>
                <a:sym typeface="+mn-ea"/>
              </a:rPr>
              <a:t>质量标准化，安全创水平</a:t>
            </a:r>
            <a:r>
              <a:rPr lang="en-US" altLang="zh-CN" dirty="0">
                <a:latin typeface="华文中宋" panose="02010600040101010101" pitchFamily="2" charset="-122"/>
                <a:ea typeface="微软雅黑" panose="020B0503020204020204" pitchFamily="34" charset="-122"/>
                <a:sym typeface="+mn-ea"/>
              </a:rPr>
              <a:t>”</a:t>
            </a:r>
            <a:r>
              <a:rPr lang="zh-CN" altLang="en-US" dirty="0">
                <a:latin typeface="华文中宋" panose="02010600040101010101" pitchFamily="2" charset="-122"/>
                <a:ea typeface="微软雅黑" panose="020B0503020204020204" pitchFamily="34" charset="-122"/>
                <a:sym typeface="+mn-ea"/>
              </a:rPr>
              <a:t>活动；</a:t>
            </a:r>
            <a:endParaRPr lang="zh-CN" altLang="en-US" dirty="0"/>
          </a:p>
        </p:txBody>
      </p:sp>
      <p:sp>
        <p:nvSpPr>
          <p:cNvPr id="16" name="文本框 15"/>
          <p:cNvSpPr txBox="1"/>
          <p:nvPr/>
        </p:nvSpPr>
        <p:spPr>
          <a:xfrm>
            <a:off x="520065" y="3731260"/>
            <a:ext cx="8103870" cy="368300"/>
          </a:xfrm>
          <a:prstGeom prst="rect">
            <a:avLst/>
          </a:prstGeom>
          <a:noFill/>
          <a:ln w="3175" cmpd="sng">
            <a:solidFill>
              <a:schemeClr val="accent1">
                <a:shade val="50000"/>
              </a:schemeClr>
            </a:solidFill>
            <a:prstDash val="solid"/>
          </a:ln>
        </p:spPr>
        <p:txBody>
          <a:bodyPr wrap="square" rtlCol="0" anchor="t">
            <a:spAutoFit/>
          </a:bodyPr>
          <a:lstStyle/>
          <a:p>
            <a:pPr marL="285750" indent="-285750" algn="just">
              <a:buClr>
                <a:srgbClr val="C00000"/>
              </a:buClr>
              <a:buFont typeface="Wingdings" panose="05000000000000000000" pitchFamily="2" charset="2"/>
              <a:buChar char="l"/>
            </a:pPr>
            <a:r>
              <a:rPr lang="en-US" altLang="zh-CN" dirty="0">
                <a:latin typeface="微软雅黑" panose="020B0503020204020204" pitchFamily="34" charset="-122"/>
                <a:ea typeface="微软雅黑" panose="020B0503020204020204" pitchFamily="34" charset="-122"/>
                <a:sym typeface="+mn-ea"/>
              </a:rPr>
              <a:t>2003年</a:t>
            </a:r>
            <a:r>
              <a:rPr lang="zh-CN" altLang="en-US" dirty="0">
                <a:latin typeface="微软雅黑" panose="020B0503020204020204" pitchFamily="34" charset="-122"/>
                <a:ea typeface="微软雅黑" panose="020B0503020204020204" pitchFamily="34" charset="-122"/>
                <a:sym typeface="+mn-ea"/>
              </a:rPr>
              <a:t>，</a:t>
            </a:r>
            <a:r>
              <a:rPr lang="en-US" altLang="zh-CN" dirty="0" err="1">
                <a:latin typeface="微软雅黑" panose="020B0503020204020204" pitchFamily="34" charset="-122"/>
                <a:ea typeface="微软雅黑" panose="020B0503020204020204" pitchFamily="34" charset="-122"/>
                <a:sym typeface="+mn-ea"/>
              </a:rPr>
              <a:t>国家局在七台河会议后，</a:t>
            </a:r>
            <a:r>
              <a:rPr lang="en-US" altLang="zh-CN" dirty="0" err="1">
                <a:solidFill>
                  <a:srgbClr val="BD0800"/>
                </a:solidFill>
                <a:latin typeface="微软雅黑" panose="020B0503020204020204" pitchFamily="34" charset="-122"/>
                <a:ea typeface="微软雅黑" panose="020B0503020204020204" pitchFamily="34" charset="-122"/>
                <a:sym typeface="+mn-ea"/>
              </a:rPr>
              <a:t>首次提出</a:t>
            </a:r>
            <a:r>
              <a:rPr lang="en-US" altLang="zh-CN" dirty="0" err="1">
                <a:latin typeface="微软雅黑" panose="020B0503020204020204" pitchFamily="34" charset="-122"/>
                <a:ea typeface="微软雅黑" panose="020B0503020204020204" pitchFamily="34" charset="-122"/>
                <a:sym typeface="+mn-ea"/>
              </a:rPr>
              <a:t>了</a:t>
            </a:r>
            <a:r>
              <a:rPr lang="en-US" altLang="zh-CN" dirty="0" err="1">
                <a:latin typeface="Arial" panose="020B0604020202020204" pitchFamily="34" charset="0"/>
                <a:ea typeface="微软雅黑" panose="020B0503020204020204" pitchFamily="34" charset="-122"/>
                <a:sym typeface="+mn-ea"/>
              </a:rPr>
              <a:t>“</a:t>
            </a:r>
            <a:r>
              <a:rPr lang="en-US" altLang="zh-CN" dirty="0" err="1">
                <a:latin typeface="微软雅黑" panose="020B0503020204020204" pitchFamily="34" charset="-122"/>
                <a:ea typeface="微软雅黑" panose="020B0503020204020204" pitchFamily="34" charset="-122"/>
                <a:sym typeface="+mn-ea"/>
              </a:rPr>
              <a:t>安全质量标准化</a:t>
            </a:r>
            <a:r>
              <a:rPr lang="en-US" altLang="zh-CN" dirty="0" err="1">
                <a:latin typeface="Arial" panose="020B0604020202020204" pitchFamily="34" charset="0"/>
                <a:ea typeface="微软雅黑" panose="020B0503020204020204" pitchFamily="34" charset="-122"/>
                <a:sym typeface="+mn-ea"/>
              </a:rPr>
              <a:t>”</a:t>
            </a:r>
            <a:r>
              <a:rPr lang="en-US" altLang="zh-CN" dirty="0" err="1">
                <a:latin typeface="微软雅黑" panose="020B0503020204020204" pitchFamily="34" charset="-122"/>
                <a:ea typeface="微软雅黑" panose="020B0503020204020204" pitchFamily="34" charset="-122"/>
                <a:sym typeface="+mn-ea"/>
              </a:rPr>
              <a:t>的概念</a:t>
            </a:r>
            <a:r>
              <a:rPr lang="zh-CN" altLang="en-US" dirty="0">
                <a:latin typeface="微软雅黑" panose="020B0503020204020204" pitchFamily="34" charset="-122"/>
                <a:ea typeface="微软雅黑" panose="020B0503020204020204" pitchFamily="34" charset="-122"/>
                <a:sym typeface="+mn-ea"/>
              </a:rPr>
              <a:t>；</a:t>
            </a:r>
            <a:endParaRPr lang="zh-CN" altLang="en-US" dirty="0"/>
          </a:p>
        </p:txBody>
      </p:sp>
      <p:sp>
        <p:nvSpPr>
          <p:cNvPr id="17" name="文本框 16"/>
          <p:cNvSpPr txBox="1"/>
          <p:nvPr/>
        </p:nvSpPr>
        <p:spPr>
          <a:xfrm>
            <a:off x="520065" y="4390390"/>
            <a:ext cx="8105140" cy="923330"/>
          </a:xfrm>
          <a:prstGeom prst="rect">
            <a:avLst/>
          </a:prstGeom>
          <a:noFill/>
          <a:ln w="3175" cmpd="sng">
            <a:solidFill>
              <a:schemeClr val="accent1">
                <a:shade val="50000"/>
              </a:schemeClr>
            </a:solidFill>
            <a:prstDash val="solid"/>
          </a:ln>
        </p:spPr>
        <p:txBody>
          <a:bodyPr wrap="square" rtlCol="0" anchor="t">
            <a:spAutoFit/>
          </a:bodyPr>
          <a:lstStyle/>
          <a:p>
            <a:pPr indent="-285750" algn="just" fontAlgn="auto">
              <a:buClr>
                <a:srgbClr val="C00000"/>
              </a:buClr>
              <a:buFont typeface="Wingdings" panose="05000000000000000000" pitchFamily="2" charset="2"/>
              <a:buChar char="l"/>
            </a:pPr>
            <a:r>
              <a:rPr lang="en-US" altLang="zh-CN" dirty="0">
                <a:latin typeface="微软雅黑" panose="020B0503020204020204" pitchFamily="34" charset="-122"/>
                <a:ea typeface="微软雅黑" panose="020B0503020204020204" pitchFamily="34" charset="-122"/>
                <a:sym typeface="+mn-ea"/>
              </a:rPr>
              <a:t>2004</a:t>
            </a:r>
            <a:r>
              <a:rPr lang="zh-CN" altLang="en-US" dirty="0">
                <a:latin typeface="微软雅黑" panose="020B0503020204020204" pitchFamily="34" charset="-122"/>
                <a:ea typeface="微软雅黑" panose="020B0503020204020204" pitchFamily="34" charset="-122"/>
                <a:sym typeface="+mn-ea"/>
              </a:rPr>
              <a:t>年，</a:t>
            </a:r>
            <a:r>
              <a:rPr lang="en-US" altLang="zh-CN" dirty="0">
                <a:latin typeface="微软雅黑" panose="020B0503020204020204" pitchFamily="34" charset="-122"/>
                <a:ea typeface="微软雅黑" panose="020B0503020204020204" pitchFamily="34" charset="-122"/>
                <a:sym typeface="+mn-ea"/>
              </a:rPr>
              <a:t>《</a:t>
            </a:r>
            <a:r>
              <a:rPr lang="zh-CN" altLang="en-US" dirty="0">
                <a:latin typeface="微软雅黑" panose="020B0503020204020204" pitchFamily="34" charset="-122"/>
                <a:ea typeface="微软雅黑" panose="020B0503020204020204" pitchFamily="34" charset="-122"/>
                <a:sym typeface="+mn-ea"/>
              </a:rPr>
              <a:t>国务院关于进一步加强安全生产工作的决定</a:t>
            </a:r>
            <a:r>
              <a:rPr lang="en-US" altLang="zh-CN" dirty="0">
                <a:latin typeface="微软雅黑" panose="020B0503020204020204" pitchFamily="34" charset="-122"/>
                <a:ea typeface="微软雅黑" panose="020B0503020204020204" pitchFamily="34" charset="-122"/>
                <a:sym typeface="+mn-ea"/>
              </a:rPr>
              <a:t>》</a:t>
            </a:r>
            <a:r>
              <a:rPr lang="zh-CN" altLang="en-US" dirty="0">
                <a:latin typeface="微软雅黑" panose="020B0503020204020204" pitchFamily="34" charset="-122"/>
                <a:ea typeface="微软雅黑" panose="020B0503020204020204" pitchFamily="34" charset="-122"/>
                <a:sym typeface="+mn-ea"/>
              </a:rPr>
              <a:t>（国发</a:t>
            </a:r>
            <a:r>
              <a:rPr lang="en-US" altLang="zh-CN" dirty="0">
                <a:latin typeface="微软雅黑" panose="020B0503020204020204" pitchFamily="34" charset="-122"/>
                <a:ea typeface="微软雅黑" panose="020B0503020204020204" pitchFamily="34" charset="-122"/>
                <a:sym typeface="+mn-ea"/>
              </a:rPr>
              <a:t>〔2004〕2</a:t>
            </a:r>
            <a:r>
              <a:rPr lang="zh-CN" altLang="en-US" dirty="0">
                <a:latin typeface="微软雅黑" panose="020B0503020204020204" pitchFamily="34" charset="-122"/>
                <a:ea typeface="微软雅黑" panose="020B0503020204020204" pitchFamily="34" charset="-122"/>
                <a:sym typeface="+mn-ea"/>
              </a:rPr>
              <a:t>号）</a:t>
            </a:r>
            <a:r>
              <a:rPr lang="zh-CN" altLang="en-US" dirty="0">
                <a:solidFill>
                  <a:srgbClr val="BD0800"/>
                </a:solidFill>
                <a:latin typeface="微软雅黑" panose="020B0503020204020204" pitchFamily="34" charset="-122"/>
                <a:ea typeface="微软雅黑" panose="020B0503020204020204" pitchFamily="34" charset="-122"/>
                <a:sym typeface="+mn-ea"/>
              </a:rPr>
              <a:t>首次明确</a:t>
            </a:r>
            <a:r>
              <a:rPr lang="zh-CN" altLang="en-US" dirty="0">
                <a:latin typeface="微软雅黑" panose="020B0503020204020204" pitchFamily="34" charset="-122"/>
                <a:ea typeface="微软雅黑" panose="020B0503020204020204" pitchFamily="34" charset="-122"/>
                <a:sym typeface="+mn-ea"/>
              </a:rPr>
              <a:t>提出</a:t>
            </a:r>
            <a:r>
              <a:rPr lang="zh-CN" altLang="en-US" dirty="0">
                <a:latin typeface="Arial" panose="020B0604020202020204" pitchFamily="34" charset="0"/>
                <a:ea typeface="微软雅黑" panose="020B0503020204020204" pitchFamily="34" charset="-122"/>
                <a:sym typeface="+mn-ea"/>
              </a:rPr>
              <a:t>“</a:t>
            </a:r>
            <a:r>
              <a:rPr lang="zh-CN" altLang="en-US" dirty="0">
                <a:latin typeface="微软雅黑" panose="020B0503020204020204" pitchFamily="34" charset="-122"/>
                <a:ea typeface="微软雅黑" panose="020B0503020204020204" pitchFamily="34" charset="-122"/>
                <a:sym typeface="+mn-ea"/>
              </a:rPr>
              <a:t>在全国所有工矿、商贸、交通运输、建筑施工等企业普遍</a:t>
            </a:r>
            <a:r>
              <a:rPr lang="zh-CN" altLang="en-US" dirty="0">
                <a:solidFill>
                  <a:srgbClr val="BD0800"/>
                </a:solidFill>
                <a:latin typeface="微软雅黑" panose="020B0503020204020204" pitchFamily="34" charset="-122"/>
                <a:ea typeface="微软雅黑" panose="020B0503020204020204" pitchFamily="34" charset="-122"/>
                <a:sym typeface="+mn-ea"/>
              </a:rPr>
              <a:t>开展安全质量标准化活动</a:t>
            </a:r>
            <a:r>
              <a:rPr lang="zh-CN" altLang="en-US" dirty="0">
                <a:latin typeface="微软雅黑" panose="020B0503020204020204" pitchFamily="34" charset="-122"/>
                <a:ea typeface="微软雅黑" panose="020B0503020204020204" pitchFamily="34" charset="-122"/>
                <a:sym typeface="+mn-ea"/>
              </a:rPr>
              <a:t>。</a:t>
            </a:r>
            <a:r>
              <a:rPr lang="zh-CN" altLang="en-US" dirty="0">
                <a:latin typeface="Arial" panose="020B0604020202020204" pitchFamily="34" charset="0"/>
                <a:ea typeface="微软雅黑" panose="020B0503020204020204" pitchFamily="34" charset="-122"/>
                <a:sym typeface="+mn-ea"/>
              </a:rPr>
              <a:t>”</a:t>
            </a:r>
            <a:endParaRPr lang="zh-CN" altLang="en-US" dirty="0"/>
          </a:p>
        </p:txBody>
      </p:sp>
      <p:grpSp>
        <p:nvGrpSpPr>
          <p:cNvPr id="3" name="组合 2"/>
          <p:cNvGrpSpPr/>
          <p:nvPr/>
        </p:nvGrpSpPr>
        <p:grpSpPr>
          <a:xfrm>
            <a:off x="509721" y="1133227"/>
            <a:ext cx="6357804" cy="557377"/>
            <a:chOff x="509721" y="1066552"/>
            <a:chExt cx="6357804" cy="557377"/>
          </a:xfrm>
        </p:grpSpPr>
        <p:sp>
          <p:nvSpPr>
            <p:cNvPr id="20" name="矩形: 圆角 19"/>
            <p:cNvSpPr/>
            <p:nvPr/>
          </p:nvSpPr>
          <p:spPr>
            <a:xfrm>
              <a:off x="509721" y="1096557"/>
              <a:ext cx="6357804" cy="527372"/>
            </a:xfrm>
            <a:prstGeom prst="roundRect">
              <a:avLst/>
            </a:prstGeom>
            <a:solidFill>
              <a:srgbClr val="1635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latin typeface="华文中宋" panose="02010600040101010101" pitchFamily="2" charset="-122"/>
                  <a:ea typeface="华文中宋" panose="02010600040101010101" pitchFamily="2" charset="-122"/>
                </a:rPr>
                <a:t>标准化是实现煤矿安全生产的重要抓手</a:t>
              </a:r>
            </a:p>
          </p:txBody>
        </p:sp>
        <p:sp>
          <p:nvSpPr>
            <p:cNvPr id="24" name="矩形: 圆角 23"/>
            <p:cNvSpPr/>
            <p:nvPr/>
          </p:nvSpPr>
          <p:spPr>
            <a:xfrm>
              <a:off x="509721" y="1090639"/>
              <a:ext cx="485206" cy="512722"/>
            </a:xfrm>
            <a:prstGeom prst="roundRect">
              <a:avLst/>
            </a:prstGeom>
            <a:solidFill>
              <a:srgbClr val="3972A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文本框 1"/>
            <p:cNvSpPr txBox="1"/>
            <p:nvPr/>
          </p:nvSpPr>
          <p:spPr>
            <a:xfrm>
              <a:off x="576504" y="1066552"/>
              <a:ext cx="294489" cy="523220"/>
            </a:xfrm>
            <a:prstGeom prst="rect">
              <a:avLst/>
            </a:prstGeom>
            <a:noFill/>
          </p:spPr>
          <p:txBody>
            <a:bodyPr wrap="square" rtlCol="0">
              <a:spAutoFit/>
            </a:bodyPr>
            <a:lstStyle/>
            <a:p>
              <a:r>
                <a:rPr lang="en-US" altLang="zh-CN" sz="2800" b="1"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1</a:t>
              </a:r>
              <a:endParaRPr lang="zh-CN" altLang="en-US" sz="2800" b="1" dirty="0">
                <a:solidFill>
                  <a:schemeClr val="bg1"/>
                </a:solidFill>
                <a:latin typeface="Times New Roman" panose="02020603050405020304" pitchFamily="18" charset="0"/>
                <a:ea typeface="黑体" panose="02010609060101010101" pitchFamily="49" charset="-122"/>
                <a:cs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500"/>
                                        <p:tgtEl>
                                          <p:spTgt spid="13"/>
                                        </p:tgtEl>
                                      </p:cBhvr>
                                    </p:animEffect>
                                  </p:childTnLst>
                                </p:cTn>
                              </p:par>
                              <p:par>
                                <p:cTn id="11" presetID="22" presetClass="entr" presetSubtype="8" fill="hold" grpId="0" nodeType="withEffect">
                                  <p:stCondLst>
                                    <p:cond delay="1000"/>
                                  </p:stCondLst>
                                  <p:childTnLst>
                                    <p:set>
                                      <p:cBhvr>
                                        <p:cTn id="12" dur="1" fill="hold">
                                          <p:stCondLst>
                                            <p:cond delay="0"/>
                                          </p:stCondLst>
                                        </p:cTn>
                                        <p:tgtEl>
                                          <p:spTgt spid="15"/>
                                        </p:tgtEl>
                                        <p:attrNameLst>
                                          <p:attrName>style.visibility</p:attrName>
                                        </p:attrNameLst>
                                      </p:cBhvr>
                                      <p:to>
                                        <p:strVal val="visible"/>
                                      </p:to>
                                    </p:set>
                                    <p:animEffect transition="in" filter="wipe(left)">
                                      <p:cBhvr>
                                        <p:cTn id="13" dur="500"/>
                                        <p:tgtEl>
                                          <p:spTgt spid="15"/>
                                        </p:tgtEl>
                                      </p:cBhvr>
                                    </p:animEffect>
                                  </p:childTnLst>
                                </p:cTn>
                              </p:par>
                              <p:par>
                                <p:cTn id="14" presetID="22" presetClass="entr" presetSubtype="8" fill="hold" grpId="0" nodeType="withEffect">
                                  <p:stCondLst>
                                    <p:cond delay="1500"/>
                                  </p:stCondLst>
                                  <p:childTnLst>
                                    <p:set>
                                      <p:cBhvr>
                                        <p:cTn id="15" dur="1" fill="hold">
                                          <p:stCondLst>
                                            <p:cond delay="0"/>
                                          </p:stCondLst>
                                        </p:cTn>
                                        <p:tgtEl>
                                          <p:spTgt spid="16"/>
                                        </p:tgtEl>
                                        <p:attrNameLst>
                                          <p:attrName>style.visibility</p:attrName>
                                        </p:attrNameLst>
                                      </p:cBhvr>
                                      <p:to>
                                        <p:strVal val="visible"/>
                                      </p:to>
                                    </p:set>
                                    <p:animEffect transition="in" filter="wipe(left)">
                                      <p:cBhvr>
                                        <p:cTn id="16" dur="500"/>
                                        <p:tgtEl>
                                          <p:spTgt spid="16"/>
                                        </p:tgtEl>
                                      </p:cBhvr>
                                    </p:animEffect>
                                  </p:childTnLst>
                                </p:cTn>
                              </p:par>
                              <p:par>
                                <p:cTn id="17" presetID="22" presetClass="entr" presetSubtype="8" fill="hold" grpId="0" nodeType="withEffect">
                                  <p:stCondLst>
                                    <p:cond delay="2000"/>
                                  </p:stCondLst>
                                  <p:childTnLst>
                                    <p:set>
                                      <p:cBhvr>
                                        <p:cTn id="18" dur="1" fill="hold">
                                          <p:stCondLst>
                                            <p:cond delay="0"/>
                                          </p:stCondLst>
                                        </p:cTn>
                                        <p:tgtEl>
                                          <p:spTgt spid="17"/>
                                        </p:tgtEl>
                                        <p:attrNameLst>
                                          <p:attrName>style.visibility</p:attrName>
                                        </p:attrNameLst>
                                      </p:cBhvr>
                                      <p:to>
                                        <p:strVal val="visible"/>
                                      </p:to>
                                    </p:set>
                                    <p:animEffect transition="in" filter="wipe(left)">
                                      <p:cBhvr>
                                        <p:cTn id="19" dur="500"/>
                                        <p:tgtEl>
                                          <p:spTgt spid="17"/>
                                        </p:tgtEl>
                                      </p:cBhvr>
                                    </p:animEffect>
                                  </p:childTnLst>
                                </p:cTn>
                              </p:par>
                              <p:par>
                                <p:cTn id="20" presetID="22" presetClass="entr" presetSubtype="8" fill="hold" grpId="0" nodeType="withEffect">
                                  <p:stCondLst>
                                    <p:cond delay="260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矩形 13"/>
          <p:cNvSpPr/>
          <p:nvPr/>
        </p:nvSpPr>
        <p:spPr>
          <a:xfrm>
            <a:off x="567055" y="2600960"/>
            <a:ext cx="2211163" cy="460375"/>
          </a:xfrm>
          <a:prstGeom prst="rect">
            <a:avLst/>
          </a:prstGeom>
          <a:ln>
            <a:solidFill>
              <a:schemeClr val="accent1"/>
            </a:solidFill>
          </a:ln>
        </p:spPr>
        <p:txBody>
          <a:bodyPr wrap="square">
            <a:spAutoFit/>
          </a:bodyPr>
          <a:lstStyle/>
          <a:p>
            <a:r>
              <a:rPr lang="en-US" altLang="zh-CN" sz="2400" b="1" dirty="0">
                <a:solidFill>
                  <a:srgbClr val="C00000"/>
                </a:solidFill>
                <a:latin typeface="+mn-ea"/>
                <a:cs typeface="宋体" panose="02010600030101010101" pitchFamily="2" charset="-122"/>
              </a:rPr>
              <a:t>1.</a:t>
            </a:r>
            <a:r>
              <a:rPr lang="zh-CN" altLang="zh-CN" sz="2400" b="1" dirty="0">
                <a:solidFill>
                  <a:srgbClr val="C00000"/>
                </a:solidFill>
                <a:latin typeface="+mn-ea"/>
              </a:rPr>
              <a:t>顶板管理</a:t>
            </a:r>
            <a:r>
              <a:rPr lang="en-US" altLang="zh-CN" sz="2000" b="1" dirty="0">
                <a:solidFill>
                  <a:srgbClr val="C00000"/>
                </a:solidFill>
                <a:latin typeface="+mn-ea"/>
              </a:rPr>
              <a:t>28</a:t>
            </a:r>
            <a:r>
              <a:rPr lang="zh-CN" altLang="en-US" b="1" dirty="0">
                <a:solidFill>
                  <a:srgbClr val="C00000"/>
                </a:solidFill>
                <a:latin typeface="+mn-ea"/>
              </a:rPr>
              <a:t>分</a:t>
            </a:r>
          </a:p>
        </p:txBody>
      </p:sp>
      <p:sp>
        <p:nvSpPr>
          <p:cNvPr id="17" name="矩形 16"/>
          <p:cNvSpPr/>
          <p:nvPr/>
        </p:nvSpPr>
        <p:spPr>
          <a:xfrm>
            <a:off x="566420" y="3324225"/>
            <a:ext cx="2211163" cy="829945"/>
          </a:xfrm>
          <a:prstGeom prst="rect">
            <a:avLst/>
          </a:prstGeom>
          <a:ln>
            <a:solidFill>
              <a:schemeClr val="accent1"/>
            </a:solidFill>
          </a:ln>
        </p:spPr>
        <p:txBody>
          <a:bodyPr wrap="square">
            <a:spAutoFit/>
          </a:bodyPr>
          <a:lstStyle/>
          <a:p>
            <a:pPr algn="dist"/>
            <a:r>
              <a:rPr lang="en-US" altLang="zh-CN" sz="2400" b="1" dirty="0">
                <a:latin typeface="+mn-ea"/>
              </a:rPr>
              <a:t>2.</a:t>
            </a:r>
            <a:r>
              <a:rPr lang="zh-CN" altLang="zh-CN" sz="2400" b="1" dirty="0">
                <a:latin typeface="+mn-ea"/>
              </a:rPr>
              <a:t>安全出口与</a:t>
            </a:r>
            <a:endParaRPr lang="en-US" altLang="zh-CN" sz="2400" b="1" dirty="0">
              <a:latin typeface="+mn-ea"/>
            </a:endParaRPr>
          </a:p>
          <a:p>
            <a:pPr algn="dist"/>
            <a:r>
              <a:rPr lang="zh-CN" altLang="zh-CN" sz="2400" b="1" dirty="0">
                <a:latin typeface="+mn-ea"/>
              </a:rPr>
              <a:t>端头支护</a:t>
            </a:r>
            <a:r>
              <a:rPr lang="en-US" altLang="zh-CN" sz="2000" b="1" dirty="0">
                <a:latin typeface="+mn-ea"/>
              </a:rPr>
              <a:t>11</a:t>
            </a:r>
            <a:r>
              <a:rPr lang="zh-CN" altLang="en-US" sz="2000" b="1" dirty="0">
                <a:latin typeface="+mn-ea"/>
              </a:rPr>
              <a:t>分</a:t>
            </a:r>
          </a:p>
        </p:txBody>
      </p:sp>
      <p:sp>
        <p:nvSpPr>
          <p:cNvPr id="18" name="矩形 17"/>
          <p:cNvSpPr/>
          <p:nvPr/>
        </p:nvSpPr>
        <p:spPr>
          <a:xfrm>
            <a:off x="566420" y="4406265"/>
            <a:ext cx="2211163" cy="460375"/>
          </a:xfrm>
          <a:prstGeom prst="rect">
            <a:avLst/>
          </a:prstGeom>
          <a:ln>
            <a:solidFill>
              <a:schemeClr val="accent1"/>
            </a:solidFill>
          </a:ln>
        </p:spPr>
        <p:txBody>
          <a:bodyPr wrap="square">
            <a:spAutoFit/>
          </a:bodyPr>
          <a:lstStyle/>
          <a:p>
            <a:r>
              <a:rPr lang="en-US" altLang="zh-CN" sz="2400" b="1" dirty="0">
                <a:latin typeface="+mn-ea"/>
              </a:rPr>
              <a:t>3.</a:t>
            </a:r>
            <a:r>
              <a:rPr lang="zh-CN" altLang="zh-CN" sz="2400" b="1" dirty="0">
                <a:latin typeface="+mn-ea"/>
              </a:rPr>
              <a:t>安全设施</a:t>
            </a:r>
            <a:r>
              <a:rPr lang="en-US" altLang="zh-CN" sz="2000" b="1" dirty="0">
                <a:latin typeface="+mn-ea"/>
              </a:rPr>
              <a:t>11</a:t>
            </a:r>
            <a:r>
              <a:rPr lang="zh-CN" altLang="en-US" b="1" dirty="0">
                <a:latin typeface="+mn-ea"/>
              </a:rPr>
              <a:t>分</a:t>
            </a:r>
          </a:p>
        </p:txBody>
      </p:sp>
      <p:sp>
        <p:nvSpPr>
          <p:cNvPr id="20" name="文本框 19"/>
          <p:cNvSpPr txBox="1"/>
          <p:nvPr/>
        </p:nvSpPr>
        <p:spPr>
          <a:xfrm>
            <a:off x="413142" y="1250089"/>
            <a:ext cx="2702919" cy="46166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2.</a:t>
            </a:r>
            <a:r>
              <a:rPr lang="zh-CN" altLang="en-US" sz="2400" b="1" dirty="0">
                <a:solidFill>
                  <a:schemeClr val="bg2"/>
                </a:solidFill>
                <a:latin typeface="黑体" panose="02010609060101010101" pitchFamily="49" charset="-122"/>
                <a:ea typeface="黑体" panose="02010609060101010101" pitchFamily="49" charset="-122"/>
              </a:rPr>
              <a:t>质量与安全</a:t>
            </a:r>
            <a:r>
              <a:rPr lang="en-US" altLang="zh-CN" sz="2400" b="1" dirty="0">
                <a:solidFill>
                  <a:schemeClr val="bg2"/>
                </a:solidFill>
                <a:latin typeface="黑体" panose="02010609060101010101" pitchFamily="49" charset="-122"/>
                <a:ea typeface="黑体" panose="02010609060101010101" pitchFamily="49" charset="-122"/>
              </a:rPr>
              <a:t>50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0" name="矩形 9"/>
          <p:cNvSpPr/>
          <p:nvPr/>
        </p:nvSpPr>
        <p:spPr>
          <a:xfrm>
            <a:off x="3074835" y="2090202"/>
            <a:ext cx="5544105" cy="2031325"/>
          </a:xfrm>
          <a:prstGeom prst="rect">
            <a:avLst/>
          </a:prstGeom>
          <a:ln>
            <a:solidFill>
              <a:schemeClr val="accent1"/>
            </a:solidFill>
            <a:prstDash val="lgDash"/>
          </a:ln>
        </p:spPr>
        <p:txBody>
          <a:bodyPr wrap="square">
            <a:spAutoFit/>
          </a:bodyPr>
          <a:lstStyle/>
          <a:p>
            <a:pPr algn="just"/>
            <a:r>
              <a:rPr lang="en-US" altLang="zh-CN" dirty="0">
                <a:latin typeface="微软雅黑" panose="020B0503020204020204" pitchFamily="34" charset="-122"/>
                <a:ea typeface="微软雅黑" panose="020B0503020204020204" pitchFamily="34" charset="-122"/>
              </a:rPr>
              <a:t>5.</a:t>
            </a:r>
            <a:r>
              <a:rPr lang="zh-CN" altLang="en-US" dirty="0">
                <a:latin typeface="微软雅黑" panose="020B0503020204020204" pitchFamily="34" charset="-122"/>
                <a:ea typeface="微软雅黑" panose="020B0503020204020204" pitchFamily="34" charset="-122"/>
              </a:rPr>
              <a:t>工作面液压支架（支柱顶梁）端面距符合作业规程规定。工作面“三直一平”，液压支架（支柱）排成一条直线，其偏差不超过</a:t>
            </a:r>
            <a:r>
              <a:rPr lang="en-US" altLang="zh-CN" dirty="0">
                <a:latin typeface="微软雅黑" panose="020B0503020204020204" pitchFamily="34" charset="-122"/>
                <a:ea typeface="微软雅黑" panose="020B0503020204020204" pitchFamily="34" charset="-122"/>
              </a:rPr>
              <a:t>50mm</a:t>
            </a:r>
            <a:r>
              <a:rPr lang="zh-CN" altLang="en-US" dirty="0">
                <a:latin typeface="微软雅黑" panose="020B0503020204020204" pitchFamily="34" charset="-122"/>
                <a:ea typeface="微软雅黑" panose="020B0503020204020204" pitchFamily="34" charset="-122"/>
              </a:rPr>
              <a:t>。工作面伞檐长度大于</a:t>
            </a:r>
            <a:r>
              <a:rPr lang="en-US" altLang="zh-CN" dirty="0">
                <a:latin typeface="微软雅黑" panose="020B0503020204020204" pitchFamily="34" charset="-122"/>
                <a:ea typeface="微软雅黑" panose="020B0503020204020204" pitchFamily="34" charset="-122"/>
              </a:rPr>
              <a:t>1m</a:t>
            </a:r>
            <a:r>
              <a:rPr lang="zh-CN" altLang="en-US" dirty="0">
                <a:latin typeface="微软雅黑" panose="020B0503020204020204" pitchFamily="34" charset="-122"/>
                <a:ea typeface="微软雅黑" panose="020B0503020204020204" pitchFamily="34" charset="-122"/>
              </a:rPr>
              <a:t>时，其最大突出部分，薄煤层不超过</a:t>
            </a:r>
            <a:r>
              <a:rPr lang="en-US" altLang="zh-CN" dirty="0">
                <a:latin typeface="微软雅黑" panose="020B0503020204020204" pitchFamily="34" charset="-122"/>
                <a:ea typeface="微软雅黑" panose="020B0503020204020204" pitchFamily="34" charset="-122"/>
              </a:rPr>
              <a:t>150mm</a:t>
            </a:r>
            <a:r>
              <a:rPr lang="zh-CN" altLang="en-US" dirty="0">
                <a:latin typeface="微软雅黑" panose="020B0503020204020204" pitchFamily="34" charset="-122"/>
                <a:ea typeface="微软雅黑" panose="020B0503020204020204" pitchFamily="34" charset="-122"/>
              </a:rPr>
              <a:t>，中厚以上煤层不超过</a:t>
            </a:r>
            <a:r>
              <a:rPr lang="en-US" altLang="zh-CN" dirty="0">
                <a:latin typeface="微软雅黑" panose="020B0503020204020204" pitchFamily="34" charset="-122"/>
                <a:ea typeface="微软雅黑" panose="020B0503020204020204" pitchFamily="34" charset="-122"/>
              </a:rPr>
              <a:t>200mm</a:t>
            </a:r>
            <a:r>
              <a:rPr lang="zh-CN" altLang="en-US" dirty="0">
                <a:latin typeface="微软雅黑" panose="020B0503020204020204" pitchFamily="34" charset="-122"/>
                <a:ea typeface="微软雅黑" panose="020B0503020204020204" pitchFamily="34" charset="-122"/>
              </a:rPr>
              <a:t>；伞檐长度在</a:t>
            </a:r>
            <a:r>
              <a:rPr lang="en-US" altLang="zh-CN" dirty="0">
                <a:latin typeface="微软雅黑" panose="020B0503020204020204" pitchFamily="34" charset="-122"/>
                <a:ea typeface="微软雅黑" panose="020B0503020204020204" pitchFamily="34" charset="-122"/>
              </a:rPr>
              <a:t>1m</a:t>
            </a:r>
            <a:r>
              <a:rPr lang="zh-CN" altLang="en-US" dirty="0">
                <a:latin typeface="微软雅黑" panose="020B0503020204020204" pitchFamily="34" charset="-122"/>
                <a:ea typeface="微软雅黑" panose="020B0503020204020204" pitchFamily="34" charset="-122"/>
              </a:rPr>
              <a:t>及以下时，最突出部分薄煤层不超过</a:t>
            </a:r>
            <a:r>
              <a:rPr lang="en-US" altLang="zh-CN" dirty="0">
                <a:latin typeface="微软雅黑" panose="020B0503020204020204" pitchFamily="34" charset="-122"/>
                <a:ea typeface="微软雅黑" panose="020B0503020204020204" pitchFamily="34" charset="-122"/>
              </a:rPr>
              <a:t>200mm</a:t>
            </a:r>
            <a:r>
              <a:rPr lang="zh-CN" altLang="en-US" dirty="0">
                <a:latin typeface="微软雅黑" panose="020B0503020204020204" pitchFamily="34" charset="-122"/>
                <a:ea typeface="微软雅黑" panose="020B0503020204020204" pitchFamily="34" charset="-122"/>
              </a:rPr>
              <a:t>，中厚煤层不超过</a:t>
            </a:r>
            <a:r>
              <a:rPr lang="en-US" altLang="zh-CN" dirty="0">
                <a:latin typeface="微软雅黑" panose="020B0503020204020204" pitchFamily="34" charset="-122"/>
                <a:ea typeface="微软雅黑" panose="020B0503020204020204" pitchFamily="34" charset="-122"/>
              </a:rPr>
              <a:t>250mm</a:t>
            </a:r>
            <a:r>
              <a:rPr lang="zh-CN" altLang="en-US" dirty="0">
                <a:latin typeface="微软雅黑" panose="020B0503020204020204" pitchFamily="34" charset="-122"/>
                <a:ea typeface="微软雅黑" panose="020B0503020204020204" pitchFamily="34" charset="-122"/>
              </a:rPr>
              <a:t>。</a:t>
            </a:r>
          </a:p>
        </p:txBody>
      </p:sp>
      <p:sp>
        <p:nvSpPr>
          <p:cNvPr id="12" name="矩形 11"/>
          <p:cNvSpPr/>
          <p:nvPr/>
        </p:nvSpPr>
        <p:spPr>
          <a:xfrm>
            <a:off x="3066597" y="4329358"/>
            <a:ext cx="5544105" cy="463075"/>
          </a:xfrm>
          <a:prstGeom prst="rect">
            <a:avLst/>
          </a:prstGeom>
          <a:ln>
            <a:solidFill>
              <a:schemeClr val="accent1"/>
            </a:solidFill>
            <a:prstDash val="lgDash"/>
          </a:ln>
        </p:spPr>
        <p:txBody>
          <a:bodyPr wrap="square">
            <a:spAutoFit/>
          </a:bodyPr>
          <a:lstStyle/>
          <a:p>
            <a:pPr algn="just">
              <a:lnSpc>
                <a:spcPct val="150000"/>
              </a:lnSpc>
            </a:pPr>
            <a:r>
              <a:rPr lang="en-US" altLang="zh-CN" dirty="0">
                <a:latin typeface="微软雅黑" panose="020B0503020204020204" pitchFamily="34" charset="-122"/>
                <a:ea typeface="微软雅黑" panose="020B0503020204020204" pitchFamily="34" charset="-122"/>
              </a:rPr>
              <a:t>6.</a:t>
            </a:r>
            <a:r>
              <a:rPr lang="zh-CN" altLang="en-US" dirty="0">
                <a:latin typeface="微软雅黑" panose="020B0503020204020204" pitchFamily="34" charset="-122"/>
                <a:ea typeface="微软雅黑" panose="020B0503020204020204" pitchFamily="34" charset="-122"/>
              </a:rPr>
              <a:t>工作面内液压支架（支柱）编号管理，牌号清晰。</a:t>
            </a:r>
            <a:endParaRPr lang="zh-CN" altLang="en-US"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3" name="矩形 12"/>
          <p:cNvSpPr/>
          <p:nvPr/>
        </p:nvSpPr>
        <p:spPr>
          <a:xfrm>
            <a:off x="3058998" y="5077230"/>
            <a:ext cx="5544105" cy="923330"/>
          </a:xfrm>
          <a:prstGeom prst="rect">
            <a:avLst/>
          </a:prstGeom>
          <a:ln>
            <a:solidFill>
              <a:schemeClr val="accent1"/>
            </a:solidFill>
            <a:prstDash val="lgDash"/>
          </a:ln>
        </p:spPr>
        <p:txBody>
          <a:bodyPr wrap="square">
            <a:spAutoFit/>
          </a:bodyPr>
          <a:lstStyle/>
          <a:p>
            <a:pPr algn="just"/>
            <a:r>
              <a:rPr lang="en-US" altLang="zh-CN" dirty="0">
                <a:latin typeface="微软雅黑" panose="020B0503020204020204" pitchFamily="34" charset="-122"/>
                <a:ea typeface="微软雅黑" panose="020B0503020204020204" pitchFamily="34" charset="-122"/>
              </a:rPr>
              <a:t>7.</a:t>
            </a:r>
            <a:r>
              <a:rPr lang="zh-CN" altLang="en-US" dirty="0">
                <a:latin typeface="微软雅黑" panose="020B0503020204020204" pitchFamily="34" charset="-122"/>
                <a:ea typeface="微软雅黑" panose="020B0503020204020204" pitchFamily="34" charset="-122"/>
              </a:rPr>
              <a:t>工作面内特殊支护齐全；</a:t>
            </a:r>
            <a:r>
              <a:rPr lang="zh-CN" altLang="en-US" dirty="0">
                <a:solidFill>
                  <a:srgbClr val="C00000"/>
                </a:solidFill>
                <a:latin typeface="微软雅黑" panose="020B0503020204020204" pitchFamily="34" charset="-122"/>
                <a:ea typeface="微软雅黑" panose="020B0503020204020204" pitchFamily="34" charset="-122"/>
              </a:rPr>
              <a:t>进回风巷工作面端头处及时退锚；顶板不垮落、悬顶距离超过作业规程规定的，停止采煤，采取人工强制放顶或者其他措施进行处理。</a:t>
            </a:r>
            <a:endParaRPr lang="zh-CN" altLang="en-US" kern="100" dirty="0">
              <a:solidFill>
                <a:srgbClr val="C00000"/>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19" name="组合 18"/>
          <p:cNvGrpSpPr/>
          <p:nvPr/>
        </p:nvGrpSpPr>
        <p:grpSpPr>
          <a:xfrm>
            <a:off x="3080253" y="3242733"/>
            <a:ext cx="5544105" cy="1287397"/>
            <a:chOff x="3058998" y="3242733"/>
            <a:chExt cx="5544105" cy="1287397"/>
          </a:xfrm>
        </p:grpSpPr>
        <p:sp>
          <p:nvSpPr>
            <p:cNvPr id="21" name="对话气泡: 圆角矩形 20"/>
            <p:cNvSpPr/>
            <p:nvPr/>
          </p:nvSpPr>
          <p:spPr>
            <a:xfrm>
              <a:off x="3058998" y="3242733"/>
              <a:ext cx="5544105" cy="1287397"/>
            </a:xfrm>
            <a:prstGeom prst="wedgeRoundRectCallout">
              <a:avLst>
                <a:gd name="adj1" fmla="val -64"/>
                <a:gd name="adj2" fmla="val 101456"/>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3141584" y="3302834"/>
              <a:ext cx="5461519" cy="1200329"/>
            </a:xfrm>
            <a:prstGeom prst="rect">
              <a:avLst/>
            </a:prstGeom>
            <a:noFill/>
          </p:spPr>
          <p:txBody>
            <a:bodyPr wrap="square" rtlCol="0">
              <a:spAutoFit/>
            </a:bodyPr>
            <a:lstStyle/>
            <a:p>
              <a:pPr algn="just"/>
              <a:r>
                <a:rPr lang="zh-CN" altLang="zh-CN" dirty="0">
                  <a:solidFill>
                    <a:srgbClr val="002060"/>
                  </a:solidFill>
                  <a:latin typeface="微软雅黑" panose="020B0503020204020204" pitchFamily="34" charset="-122"/>
                  <a:ea typeface="微软雅黑" panose="020B0503020204020204" pitchFamily="34" charset="-122"/>
                </a:rPr>
                <a:t>局部悬顶和冒落不充分的，悬顶面积小于</a:t>
              </a:r>
              <a:r>
                <a:rPr lang="en-US" altLang="zh-CN" dirty="0">
                  <a:solidFill>
                    <a:srgbClr val="002060"/>
                  </a:solidFill>
                  <a:latin typeface="微软雅黑" panose="020B0503020204020204" pitchFamily="34" charset="-122"/>
                  <a:ea typeface="微软雅黑" panose="020B0503020204020204" pitchFamily="34" charset="-122"/>
                </a:rPr>
                <a:t>10m</a:t>
              </a:r>
              <a:r>
                <a:rPr lang="en-US" altLang="zh-CN" baseline="30000" dirty="0">
                  <a:solidFill>
                    <a:srgbClr val="002060"/>
                  </a:solidFill>
                  <a:latin typeface="微软雅黑" panose="020B0503020204020204" pitchFamily="34" charset="-122"/>
                  <a:ea typeface="微软雅黑" panose="020B0503020204020204" pitchFamily="34" charset="-122"/>
                </a:rPr>
                <a:t>2</a:t>
              </a:r>
              <a:r>
                <a:rPr lang="zh-CN" altLang="zh-CN" dirty="0">
                  <a:solidFill>
                    <a:srgbClr val="002060"/>
                  </a:solidFill>
                  <a:latin typeface="微软雅黑" panose="020B0503020204020204" pitchFamily="34" charset="-122"/>
                  <a:ea typeface="微软雅黑" panose="020B0503020204020204" pitchFamily="34" charset="-122"/>
                </a:rPr>
                <a:t>时应采取措施，悬顶面积大于</a:t>
              </a:r>
              <a:r>
                <a:rPr lang="en-US" altLang="zh-CN" dirty="0">
                  <a:solidFill>
                    <a:srgbClr val="002060"/>
                  </a:solidFill>
                  <a:latin typeface="微软雅黑" panose="020B0503020204020204" pitchFamily="34" charset="-122"/>
                  <a:ea typeface="微软雅黑" panose="020B0503020204020204" pitchFamily="34" charset="-122"/>
                </a:rPr>
                <a:t>10m</a:t>
              </a:r>
              <a:r>
                <a:rPr lang="en-US" altLang="zh-CN" baseline="30000" dirty="0">
                  <a:solidFill>
                    <a:srgbClr val="002060"/>
                  </a:solidFill>
                  <a:latin typeface="微软雅黑" panose="020B0503020204020204" pitchFamily="34" charset="-122"/>
                  <a:ea typeface="微软雅黑" panose="020B0503020204020204" pitchFamily="34" charset="-122"/>
                </a:rPr>
                <a:t>2</a:t>
              </a:r>
              <a:r>
                <a:rPr lang="zh-CN" altLang="zh-CN" dirty="0">
                  <a:solidFill>
                    <a:srgbClr val="002060"/>
                  </a:solidFill>
                  <a:latin typeface="微软雅黑" panose="020B0503020204020204" pitchFamily="34" charset="-122"/>
                  <a:ea typeface="微软雅黑" panose="020B0503020204020204" pitchFamily="34" charset="-122"/>
                </a:rPr>
                <a:t>时应进行强制放顶。特殊情况下不能强制放顶时，应有加强支护的可靠措施和矿压观测监测手段</a:t>
              </a:r>
              <a:r>
                <a:rPr lang="zh-CN" altLang="en-US" dirty="0">
                  <a:solidFill>
                    <a:srgbClr val="002060"/>
                  </a:solidFill>
                  <a:latin typeface="微软雅黑" panose="020B0503020204020204" pitchFamily="34" charset="-122"/>
                  <a:ea typeface="微软雅黑" panose="020B0503020204020204" pitchFamily="34" charset="-122"/>
                </a:rPr>
                <a:t>。</a:t>
              </a:r>
            </a:p>
          </p:txBody>
        </p:sp>
      </p:grpSp>
      <p:sp>
        <p:nvSpPr>
          <p:cNvPr id="15" name="文本框 14"/>
          <p:cNvSpPr txBox="1"/>
          <p:nvPr/>
        </p:nvSpPr>
        <p:spPr>
          <a:xfrm>
            <a:off x="3074834" y="3932960"/>
            <a:ext cx="5544105" cy="861774"/>
          </a:xfrm>
          <a:prstGeom prst="rect">
            <a:avLst/>
          </a:prstGeom>
          <a:solidFill>
            <a:schemeClr val="accent1">
              <a:lumMod val="75000"/>
            </a:schemeClr>
          </a:solidFill>
        </p:spPr>
        <p:txBody>
          <a:bodyPr wrap="square" rtlCol="0">
            <a:spAutoFit/>
          </a:bodyPr>
          <a:lstStyle/>
          <a:p>
            <a:pPr algn="just">
              <a:lnSpc>
                <a:spcPts val="2000"/>
              </a:lnSpc>
              <a:buClr>
                <a:schemeClr val="bg1"/>
              </a:buClr>
              <a:buFont typeface="Wingdings" panose="05000000000000000000" pitchFamily="2" charset="2"/>
              <a:buChar char="l"/>
            </a:pPr>
            <a:r>
              <a:rPr lang="zh-CN" altLang="zh-CN" sz="1400" dirty="0">
                <a:solidFill>
                  <a:prstClr val="white"/>
                </a:solidFill>
                <a:latin typeface="微软雅黑" panose="020B0503020204020204" pitchFamily="34" charset="-122"/>
                <a:ea typeface="微软雅黑" panose="020B0503020204020204" pitchFamily="34" charset="-122"/>
              </a:rPr>
              <a:t>采用充填法控制顶板时</a:t>
            </a:r>
            <a:r>
              <a:rPr lang="zh-CN" altLang="en-US" sz="1400" dirty="0">
                <a:solidFill>
                  <a:prstClr val="white"/>
                </a:solidFill>
                <a:latin typeface="微软雅黑" panose="020B0503020204020204" pitchFamily="34" charset="-122"/>
                <a:ea typeface="微软雅黑" panose="020B0503020204020204" pitchFamily="34" charset="-122"/>
              </a:rPr>
              <a:t>：</a:t>
            </a:r>
            <a:endParaRPr lang="en-US" altLang="zh-CN" sz="1400" dirty="0">
              <a:solidFill>
                <a:prstClr val="white"/>
              </a:solidFill>
              <a:latin typeface="微软雅黑" panose="020B0503020204020204" pitchFamily="34" charset="-122"/>
              <a:ea typeface="微软雅黑" panose="020B0503020204020204" pitchFamily="34" charset="-122"/>
            </a:endParaRPr>
          </a:p>
          <a:p>
            <a:pPr algn="just">
              <a:lnSpc>
                <a:spcPts val="2000"/>
              </a:lnSpc>
              <a:buClr>
                <a:schemeClr val="bg1"/>
              </a:buClr>
              <a:buFont typeface="Wingdings" panose="05000000000000000000" pitchFamily="2" charset="2"/>
              <a:buChar char="Ø"/>
            </a:pPr>
            <a:r>
              <a:rPr lang="zh-CN" altLang="zh-CN" sz="1200" dirty="0">
                <a:solidFill>
                  <a:prstClr val="white"/>
                </a:solidFill>
                <a:latin typeface="华文中宋" panose="02010600040101010101" pitchFamily="2" charset="-122"/>
                <a:ea typeface="华文中宋" panose="02010600040101010101" pitchFamily="2" charset="-122"/>
              </a:rPr>
              <a:t>应按照《煤矿安全规程》第</a:t>
            </a:r>
            <a:r>
              <a:rPr lang="en-US" altLang="zh-CN" sz="1200" dirty="0">
                <a:solidFill>
                  <a:prstClr val="white"/>
                </a:solidFill>
                <a:latin typeface="华文中宋" panose="02010600040101010101" pitchFamily="2" charset="-122"/>
                <a:ea typeface="华文中宋" panose="02010600040101010101" pitchFamily="2" charset="-122"/>
              </a:rPr>
              <a:t>108</a:t>
            </a:r>
            <a:r>
              <a:rPr lang="zh-CN" altLang="zh-CN" sz="1200" dirty="0">
                <a:solidFill>
                  <a:prstClr val="white"/>
                </a:solidFill>
                <a:latin typeface="华文中宋" panose="02010600040101010101" pitchFamily="2" charset="-122"/>
                <a:ea typeface="华文中宋" panose="02010600040101010101" pitchFamily="2" charset="-122"/>
              </a:rPr>
              <a:t>条、第</a:t>
            </a:r>
            <a:r>
              <a:rPr lang="en-US" altLang="zh-CN" sz="1200" dirty="0">
                <a:solidFill>
                  <a:prstClr val="white"/>
                </a:solidFill>
                <a:latin typeface="华文中宋" panose="02010600040101010101" pitchFamily="2" charset="-122"/>
                <a:ea typeface="华文中宋" panose="02010600040101010101" pitchFamily="2" charset="-122"/>
              </a:rPr>
              <a:t>109</a:t>
            </a:r>
            <a:r>
              <a:rPr lang="zh-CN" altLang="zh-CN" sz="1200" dirty="0">
                <a:solidFill>
                  <a:prstClr val="white"/>
                </a:solidFill>
                <a:latin typeface="华文中宋" panose="02010600040101010101" pitchFamily="2" charset="-122"/>
                <a:ea typeface="华文中宋" panose="02010600040101010101" pitchFamily="2" charset="-122"/>
              </a:rPr>
              <a:t>条</a:t>
            </a:r>
            <a:r>
              <a:rPr lang="zh-CN" altLang="en-US" sz="1200" dirty="0">
                <a:solidFill>
                  <a:prstClr val="white"/>
                </a:solidFill>
                <a:latin typeface="华文中宋" panose="02010600040101010101" pitchFamily="2" charset="-122"/>
                <a:ea typeface="华文中宋" panose="02010600040101010101" pitchFamily="2" charset="-122"/>
              </a:rPr>
              <a:t>和</a:t>
            </a:r>
            <a:r>
              <a:rPr lang="zh-CN" altLang="zh-CN" sz="1200" dirty="0">
                <a:solidFill>
                  <a:prstClr val="white"/>
                </a:solidFill>
                <a:latin typeface="华文中宋" panose="02010600040101010101" pitchFamily="2" charset="-122"/>
                <a:ea typeface="华文中宋" panose="02010600040101010101" pitchFamily="2" charset="-122"/>
              </a:rPr>
              <a:t>《煤矿安全规程执行说明》</a:t>
            </a:r>
            <a:r>
              <a:rPr lang="en-US" altLang="zh-CN" sz="1200" dirty="0">
                <a:solidFill>
                  <a:prstClr val="white"/>
                </a:solidFill>
                <a:latin typeface="华文中宋" panose="02010600040101010101" pitchFamily="2" charset="-122"/>
                <a:ea typeface="华文中宋" panose="02010600040101010101" pitchFamily="2" charset="-122"/>
              </a:rPr>
              <a:t>12</a:t>
            </a:r>
            <a:r>
              <a:rPr lang="zh-CN" altLang="zh-CN" sz="1200" dirty="0">
                <a:solidFill>
                  <a:prstClr val="white"/>
                </a:solidFill>
                <a:latin typeface="华文中宋" panose="02010600040101010101" pitchFamily="2" charset="-122"/>
                <a:ea typeface="华文中宋" panose="02010600040101010101" pitchFamily="2" charset="-122"/>
              </a:rPr>
              <a:t>条规定</a:t>
            </a:r>
            <a:r>
              <a:rPr lang="zh-CN" altLang="en-US" sz="1200" dirty="0">
                <a:solidFill>
                  <a:prstClr val="white"/>
                </a:solidFill>
                <a:latin typeface="华文中宋" panose="02010600040101010101" pitchFamily="2" charset="-122"/>
                <a:ea typeface="华文中宋" panose="02010600040101010101" pitchFamily="2" charset="-122"/>
              </a:rPr>
              <a:t>执行。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par>
                                <p:cTn id="8" presetID="22" presetClass="entr" presetSubtype="1" fill="hold" grpId="0" nodeType="withEffect">
                                  <p:stCondLst>
                                    <p:cond delay="500"/>
                                  </p:stCondLst>
                                  <p:childTnLst>
                                    <p:set>
                                      <p:cBhvr>
                                        <p:cTn id="9" dur="1" fill="hold">
                                          <p:stCondLst>
                                            <p:cond delay="0"/>
                                          </p:stCondLst>
                                        </p:cTn>
                                        <p:tgtEl>
                                          <p:spTgt spid="12"/>
                                        </p:tgtEl>
                                        <p:attrNameLst>
                                          <p:attrName>style.visibility</p:attrName>
                                        </p:attrNameLst>
                                      </p:cBhvr>
                                      <p:to>
                                        <p:strVal val="visible"/>
                                      </p:to>
                                    </p:set>
                                    <p:animEffect transition="in" filter="wipe(up)">
                                      <p:cBhvr>
                                        <p:cTn id="10" dur="500"/>
                                        <p:tgtEl>
                                          <p:spTgt spid="12"/>
                                        </p:tgtEl>
                                      </p:cBhvr>
                                    </p:animEffect>
                                  </p:childTnLst>
                                </p:cTn>
                              </p:par>
                              <p:par>
                                <p:cTn id="11" presetID="22" presetClass="entr" presetSubtype="1" fill="hold" grpId="0" nodeType="withEffect">
                                  <p:stCondLst>
                                    <p:cond delay="1000"/>
                                  </p:stCondLst>
                                  <p:childTnLst>
                                    <p:set>
                                      <p:cBhvr>
                                        <p:cTn id="12" dur="1" fill="hold">
                                          <p:stCondLst>
                                            <p:cond delay="0"/>
                                          </p:stCondLst>
                                        </p:cTn>
                                        <p:tgtEl>
                                          <p:spTgt spid="13"/>
                                        </p:tgtEl>
                                        <p:attrNameLst>
                                          <p:attrName>style.visibility</p:attrName>
                                        </p:attrNameLst>
                                      </p:cBhvr>
                                      <p:to>
                                        <p:strVal val="visible"/>
                                      </p:to>
                                    </p:set>
                                    <p:animEffect transition="in" filter="wipe(up)">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12"/>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10"/>
                                        </p:tgtEl>
                                        <p:attrNameLst>
                                          <p:attrName>style.visibility</p:attrName>
                                        </p:attrNameLst>
                                      </p:cBhvr>
                                      <p:to>
                                        <p:strVal val="hidden"/>
                                      </p:to>
                                    </p:set>
                                  </p:childTnLst>
                                </p:cTn>
                              </p:par>
                              <p:par>
                                <p:cTn id="20" presetID="1" presetClass="entr" presetSubtype="0" fill="hold" nodeType="with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nodeType="clickEffect">
                                  <p:stCondLst>
                                    <p:cond delay="0"/>
                                  </p:stCondLst>
                                  <p:childTnLst>
                                    <p:set>
                                      <p:cBhvr>
                                        <p:cTn id="25" dur="1" fill="hold">
                                          <p:stCondLst>
                                            <p:cond delay="0"/>
                                          </p:stCondLst>
                                        </p:cTn>
                                        <p:tgtEl>
                                          <p:spTgt spid="19"/>
                                        </p:tgtEl>
                                        <p:attrNameLst>
                                          <p:attrName>style.visibility</p:attrName>
                                        </p:attrNameLst>
                                      </p:cBhvr>
                                      <p:to>
                                        <p:strVal val="hidden"/>
                                      </p:to>
                                    </p:set>
                                  </p:childTnLst>
                                </p:cTn>
                              </p:par>
                              <p:par>
                                <p:cTn id="26" presetID="1" presetClass="entr" presetSubtype="0"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0" grpId="1" animBg="1"/>
      <p:bldP spid="12" grpId="0" bldLvl="0" animBg="1"/>
      <p:bldP spid="12" grpId="1" animBg="1"/>
      <p:bldP spid="13" grpId="0" bldLvl="0" animBg="1"/>
      <p:bldP spid="15"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矩形 13"/>
          <p:cNvSpPr/>
          <p:nvPr/>
        </p:nvSpPr>
        <p:spPr>
          <a:xfrm>
            <a:off x="567055" y="2600960"/>
            <a:ext cx="2211163" cy="460375"/>
          </a:xfrm>
          <a:prstGeom prst="rect">
            <a:avLst/>
          </a:prstGeom>
          <a:ln>
            <a:solidFill>
              <a:schemeClr val="accent1"/>
            </a:solidFill>
          </a:ln>
        </p:spPr>
        <p:txBody>
          <a:bodyPr wrap="square">
            <a:spAutoFit/>
          </a:bodyPr>
          <a:lstStyle/>
          <a:p>
            <a:r>
              <a:rPr lang="en-US" altLang="zh-CN" sz="2400" b="1" dirty="0">
                <a:solidFill>
                  <a:srgbClr val="C00000"/>
                </a:solidFill>
                <a:latin typeface="+mn-ea"/>
                <a:cs typeface="宋体" panose="02010600030101010101" pitchFamily="2" charset="-122"/>
              </a:rPr>
              <a:t>1.</a:t>
            </a:r>
            <a:r>
              <a:rPr lang="zh-CN" altLang="zh-CN" sz="2400" b="1" dirty="0">
                <a:solidFill>
                  <a:srgbClr val="C00000"/>
                </a:solidFill>
                <a:latin typeface="+mn-ea"/>
              </a:rPr>
              <a:t>顶板管理</a:t>
            </a:r>
            <a:r>
              <a:rPr lang="en-US" altLang="zh-CN" sz="2000" b="1" dirty="0">
                <a:solidFill>
                  <a:srgbClr val="C00000"/>
                </a:solidFill>
                <a:latin typeface="+mn-ea"/>
              </a:rPr>
              <a:t>28</a:t>
            </a:r>
            <a:r>
              <a:rPr lang="zh-CN" altLang="en-US" b="1" dirty="0">
                <a:solidFill>
                  <a:srgbClr val="C00000"/>
                </a:solidFill>
                <a:latin typeface="+mn-ea"/>
              </a:rPr>
              <a:t>分</a:t>
            </a:r>
          </a:p>
        </p:txBody>
      </p:sp>
      <p:sp>
        <p:nvSpPr>
          <p:cNvPr id="17" name="矩形 16"/>
          <p:cNvSpPr/>
          <p:nvPr/>
        </p:nvSpPr>
        <p:spPr>
          <a:xfrm>
            <a:off x="566420" y="3324225"/>
            <a:ext cx="2211163" cy="829945"/>
          </a:xfrm>
          <a:prstGeom prst="rect">
            <a:avLst/>
          </a:prstGeom>
          <a:ln>
            <a:solidFill>
              <a:schemeClr val="accent1"/>
            </a:solidFill>
          </a:ln>
        </p:spPr>
        <p:txBody>
          <a:bodyPr wrap="square">
            <a:spAutoFit/>
          </a:bodyPr>
          <a:lstStyle/>
          <a:p>
            <a:pPr algn="dist"/>
            <a:r>
              <a:rPr lang="en-US" altLang="zh-CN" sz="2400" b="1" dirty="0">
                <a:latin typeface="+mn-ea"/>
              </a:rPr>
              <a:t>2.</a:t>
            </a:r>
            <a:r>
              <a:rPr lang="zh-CN" altLang="zh-CN" sz="2400" b="1" dirty="0">
                <a:latin typeface="+mn-ea"/>
              </a:rPr>
              <a:t>安全出口与</a:t>
            </a:r>
            <a:endParaRPr lang="en-US" altLang="zh-CN" sz="2400" b="1" dirty="0">
              <a:latin typeface="+mn-ea"/>
            </a:endParaRPr>
          </a:p>
          <a:p>
            <a:pPr algn="dist"/>
            <a:r>
              <a:rPr lang="zh-CN" altLang="zh-CN" sz="2400" b="1" dirty="0">
                <a:latin typeface="+mn-ea"/>
              </a:rPr>
              <a:t>端头支护</a:t>
            </a:r>
            <a:r>
              <a:rPr lang="en-US" altLang="zh-CN" sz="2000" b="1" dirty="0">
                <a:latin typeface="+mn-ea"/>
              </a:rPr>
              <a:t>11</a:t>
            </a:r>
            <a:r>
              <a:rPr lang="zh-CN" altLang="en-US" sz="2000" b="1" dirty="0">
                <a:latin typeface="+mn-ea"/>
              </a:rPr>
              <a:t>分</a:t>
            </a:r>
          </a:p>
        </p:txBody>
      </p:sp>
      <p:sp>
        <p:nvSpPr>
          <p:cNvPr id="18" name="矩形 17"/>
          <p:cNvSpPr/>
          <p:nvPr/>
        </p:nvSpPr>
        <p:spPr>
          <a:xfrm>
            <a:off x="566420" y="4406265"/>
            <a:ext cx="2211163" cy="460375"/>
          </a:xfrm>
          <a:prstGeom prst="rect">
            <a:avLst/>
          </a:prstGeom>
          <a:ln>
            <a:solidFill>
              <a:schemeClr val="accent1"/>
            </a:solidFill>
          </a:ln>
        </p:spPr>
        <p:txBody>
          <a:bodyPr wrap="square">
            <a:spAutoFit/>
          </a:bodyPr>
          <a:lstStyle/>
          <a:p>
            <a:r>
              <a:rPr lang="en-US" altLang="zh-CN" sz="2400" b="1" dirty="0">
                <a:latin typeface="+mn-ea"/>
              </a:rPr>
              <a:t>3.</a:t>
            </a:r>
            <a:r>
              <a:rPr lang="zh-CN" altLang="zh-CN" sz="2400" b="1" dirty="0">
                <a:latin typeface="+mn-ea"/>
              </a:rPr>
              <a:t>安全设施</a:t>
            </a:r>
            <a:r>
              <a:rPr lang="en-US" altLang="zh-CN" sz="2000" b="1" dirty="0">
                <a:latin typeface="+mn-ea"/>
              </a:rPr>
              <a:t>11</a:t>
            </a:r>
            <a:r>
              <a:rPr lang="zh-CN" altLang="en-US" b="1" dirty="0">
                <a:latin typeface="+mn-ea"/>
              </a:rPr>
              <a:t>分</a:t>
            </a:r>
          </a:p>
        </p:txBody>
      </p:sp>
      <p:sp>
        <p:nvSpPr>
          <p:cNvPr id="20" name="文本框 19"/>
          <p:cNvSpPr txBox="1"/>
          <p:nvPr/>
        </p:nvSpPr>
        <p:spPr>
          <a:xfrm>
            <a:off x="413142" y="1250089"/>
            <a:ext cx="2702919" cy="46166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2.</a:t>
            </a:r>
            <a:r>
              <a:rPr lang="zh-CN" altLang="en-US" sz="2400" b="1" dirty="0">
                <a:solidFill>
                  <a:schemeClr val="bg2"/>
                </a:solidFill>
                <a:latin typeface="黑体" panose="02010609060101010101" pitchFamily="49" charset="-122"/>
                <a:ea typeface="黑体" panose="02010609060101010101" pitchFamily="49" charset="-122"/>
              </a:rPr>
              <a:t>质量与安全</a:t>
            </a:r>
            <a:r>
              <a:rPr lang="en-US" altLang="zh-CN" sz="2400" b="1" dirty="0">
                <a:solidFill>
                  <a:schemeClr val="bg2"/>
                </a:solidFill>
                <a:latin typeface="黑体" panose="02010609060101010101" pitchFamily="49" charset="-122"/>
                <a:ea typeface="黑体" panose="02010609060101010101" pitchFamily="49" charset="-122"/>
              </a:rPr>
              <a:t>50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2" name="矩形 11"/>
          <p:cNvSpPr/>
          <p:nvPr/>
        </p:nvSpPr>
        <p:spPr>
          <a:xfrm>
            <a:off x="3066597" y="2104041"/>
            <a:ext cx="5544105" cy="646331"/>
          </a:xfrm>
          <a:prstGeom prst="rect">
            <a:avLst/>
          </a:prstGeom>
          <a:ln>
            <a:solidFill>
              <a:schemeClr val="accent1"/>
            </a:solidFill>
            <a:prstDash val="lgDash"/>
          </a:ln>
        </p:spPr>
        <p:txBody>
          <a:bodyPr wrap="square">
            <a:spAutoFit/>
          </a:bodyPr>
          <a:lstStyle/>
          <a:p>
            <a:pPr algn="just"/>
            <a:r>
              <a:rPr lang="en-US" altLang="zh-CN" dirty="0">
                <a:latin typeface="微软雅黑" panose="020B0503020204020204" pitchFamily="34" charset="-122"/>
                <a:ea typeface="微软雅黑" panose="020B0503020204020204" pitchFamily="34" charset="-122"/>
              </a:rPr>
              <a:t>8.</a:t>
            </a:r>
            <a:r>
              <a:rPr lang="zh-CN" altLang="en-US" dirty="0">
                <a:latin typeface="微软雅黑" panose="020B0503020204020204" pitchFamily="34" charset="-122"/>
                <a:ea typeface="微软雅黑" panose="020B0503020204020204" pitchFamily="34" charset="-122"/>
              </a:rPr>
              <a:t>不随意留顶煤、底煤开采，留顶煤、托夹矸开采时，制定专项措施。</a:t>
            </a:r>
            <a:endParaRPr lang="zh-CN" altLang="en-US"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3" name="矩形 12"/>
          <p:cNvSpPr/>
          <p:nvPr/>
        </p:nvSpPr>
        <p:spPr>
          <a:xfrm>
            <a:off x="3066597" y="3107014"/>
            <a:ext cx="5544105" cy="646331"/>
          </a:xfrm>
          <a:prstGeom prst="rect">
            <a:avLst/>
          </a:prstGeom>
          <a:ln>
            <a:solidFill>
              <a:schemeClr val="accent1"/>
            </a:solidFill>
            <a:prstDash val="lgDash"/>
          </a:ln>
        </p:spPr>
        <p:txBody>
          <a:bodyPr wrap="square">
            <a:spAutoFit/>
          </a:bodyPr>
          <a:lstStyle/>
          <a:p>
            <a:pPr algn="just"/>
            <a:r>
              <a:rPr lang="en-US" altLang="zh-CN" dirty="0">
                <a:latin typeface="微软雅黑" panose="020B0503020204020204" pitchFamily="34" charset="-122"/>
                <a:ea typeface="微软雅黑" panose="020B0503020204020204" pitchFamily="34" charset="-122"/>
              </a:rPr>
              <a:t>9.</a:t>
            </a:r>
            <a:r>
              <a:rPr lang="zh-CN" altLang="en-US" dirty="0">
                <a:latin typeface="微软雅黑" panose="020B0503020204020204" pitchFamily="34" charset="-122"/>
                <a:ea typeface="微软雅黑" panose="020B0503020204020204" pitchFamily="34" charset="-122"/>
              </a:rPr>
              <a:t>工作面因顶板破碎或分层开采，需要铺设假顶时，按照作业规程的规定执行。</a:t>
            </a:r>
            <a:endParaRPr lang="zh-CN" altLang="en-US"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6" name="矩形 15"/>
          <p:cNvSpPr/>
          <p:nvPr/>
        </p:nvSpPr>
        <p:spPr>
          <a:xfrm>
            <a:off x="3066596" y="4135403"/>
            <a:ext cx="5544105" cy="923330"/>
          </a:xfrm>
          <a:prstGeom prst="rect">
            <a:avLst/>
          </a:prstGeom>
          <a:ln>
            <a:solidFill>
              <a:schemeClr val="accent1"/>
            </a:solidFill>
            <a:prstDash val="lgDash"/>
          </a:ln>
        </p:spPr>
        <p:txBody>
          <a:bodyPr wrap="square">
            <a:spAutoFit/>
          </a:bodyPr>
          <a:lstStyle/>
          <a:p>
            <a:pPr algn="just"/>
            <a:r>
              <a:rPr lang="en-US" altLang="zh-CN" dirty="0">
                <a:latin typeface="微软雅黑" panose="020B0503020204020204" pitchFamily="34" charset="-122"/>
                <a:ea typeface="微软雅黑" panose="020B0503020204020204" pitchFamily="34" charset="-122"/>
              </a:rPr>
              <a:t>10.</a:t>
            </a:r>
            <a:r>
              <a:rPr lang="zh-CN" altLang="en-US" dirty="0">
                <a:latin typeface="微软雅黑" panose="020B0503020204020204" pitchFamily="34" charset="-122"/>
                <a:ea typeface="微软雅黑" panose="020B0503020204020204" pitchFamily="34" charset="-122"/>
              </a:rPr>
              <a:t>工作面控顶范围内顶底板移近量按采高不大于</a:t>
            </a:r>
            <a:r>
              <a:rPr lang="en-US" altLang="zh-CN" dirty="0">
                <a:latin typeface="微软雅黑" panose="020B0503020204020204" pitchFamily="34" charset="-122"/>
                <a:ea typeface="微软雅黑" panose="020B0503020204020204" pitchFamily="34" charset="-122"/>
              </a:rPr>
              <a:t>100 mm/m</a:t>
            </a:r>
            <a:r>
              <a:rPr lang="zh-CN" altLang="en-US" dirty="0">
                <a:latin typeface="微软雅黑" panose="020B0503020204020204" pitchFamily="34" charset="-122"/>
                <a:ea typeface="微软雅黑" panose="020B0503020204020204" pitchFamily="34" charset="-122"/>
              </a:rPr>
              <a:t>；底板松软时，支柱应穿柱鞋，钻底小于</a:t>
            </a:r>
            <a:r>
              <a:rPr lang="en-US" altLang="zh-CN" dirty="0">
                <a:latin typeface="微软雅黑" panose="020B0503020204020204" pitchFamily="34" charset="-122"/>
                <a:ea typeface="微软雅黑" panose="020B0503020204020204" pitchFamily="34" charset="-122"/>
              </a:rPr>
              <a:t>100mm</a:t>
            </a:r>
            <a:r>
              <a:rPr lang="zh-CN" altLang="en-US" dirty="0">
                <a:latin typeface="微软雅黑" panose="020B0503020204020204" pitchFamily="34" charset="-122"/>
                <a:ea typeface="微软雅黑" panose="020B0503020204020204" pitchFamily="34" charset="-122"/>
              </a:rPr>
              <a:t>；工作面顶板不应出现台阶式下沉。</a:t>
            </a:r>
            <a:endParaRPr lang="zh-CN" altLang="en-US"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9" name="矩形 18"/>
          <p:cNvSpPr/>
          <p:nvPr/>
        </p:nvSpPr>
        <p:spPr>
          <a:xfrm>
            <a:off x="3066596" y="5405891"/>
            <a:ext cx="5544105" cy="646331"/>
          </a:xfrm>
          <a:prstGeom prst="rect">
            <a:avLst/>
          </a:prstGeom>
          <a:ln>
            <a:solidFill>
              <a:schemeClr val="accent1"/>
            </a:solidFill>
            <a:prstDash val="lgDash"/>
          </a:ln>
        </p:spPr>
        <p:txBody>
          <a:bodyPr wrap="square">
            <a:spAutoFit/>
          </a:bodyPr>
          <a:lstStyle/>
          <a:p>
            <a:pPr algn="just"/>
            <a:r>
              <a:rPr lang="en-US" altLang="zh-CN" dirty="0">
                <a:latin typeface="微软雅黑" panose="020B0503020204020204" pitchFamily="34" charset="-122"/>
                <a:ea typeface="微软雅黑" panose="020B0503020204020204" pitchFamily="34" charset="-122"/>
              </a:rPr>
              <a:t>11.</a:t>
            </a:r>
            <a:r>
              <a:rPr lang="zh-CN" altLang="en-US" dirty="0">
                <a:latin typeface="微软雅黑" panose="020B0503020204020204" pitchFamily="34" charset="-122"/>
                <a:ea typeface="微软雅黑" panose="020B0503020204020204" pitchFamily="34" charset="-122"/>
              </a:rPr>
              <a:t>坚持开展工作面工程质量、顶板管理、规程落实情况的班评估工作，记录齐全，并放置在井下指定地点。</a:t>
            </a:r>
            <a:endParaRPr lang="zh-CN" altLang="en-US"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500"/>
                                        <p:tgtEl>
                                          <p:spTgt spid="12"/>
                                        </p:tgtEl>
                                      </p:cBhvr>
                                    </p:animEffect>
                                  </p:childTnLst>
                                </p:cTn>
                              </p:par>
                              <p:par>
                                <p:cTn id="8" presetID="22" presetClass="entr" presetSubtype="1" fill="hold" grpId="0" nodeType="withEffect">
                                  <p:stCondLst>
                                    <p:cond delay="500"/>
                                  </p:stCondLst>
                                  <p:childTnLst>
                                    <p:set>
                                      <p:cBhvr>
                                        <p:cTn id="9" dur="1" fill="hold">
                                          <p:stCondLst>
                                            <p:cond delay="0"/>
                                          </p:stCondLst>
                                        </p:cTn>
                                        <p:tgtEl>
                                          <p:spTgt spid="13"/>
                                        </p:tgtEl>
                                        <p:attrNameLst>
                                          <p:attrName>style.visibility</p:attrName>
                                        </p:attrNameLst>
                                      </p:cBhvr>
                                      <p:to>
                                        <p:strVal val="visible"/>
                                      </p:to>
                                    </p:set>
                                    <p:animEffect transition="in" filter="wipe(up)">
                                      <p:cBhvr>
                                        <p:cTn id="10" dur="500"/>
                                        <p:tgtEl>
                                          <p:spTgt spid="13"/>
                                        </p:tgtEl>
                                      </p:cBhvr>
                                    </p:animEffect>
                                  </p:childTnLst>
                                </p:cTn>
                              </p:par>
                              <p:par>
                                <p:cTn id="11" presetID="22" presetClass="entr" presetSubtype="1" fill="hold" grpId="0" nodeType="withEffect">
                                  <p:stCondLst>
                                    <p:cond delay="1000"/>
                                  </p:stCondLst>
                                  <p:childTnLst>
                                    <p:set>
                                      <p:cBhvr>
                                        <p:cTn id="12" dur="1" fill="hold">
                                          <p:stCondLst>
                                            <p:cond delay="0"/>
                                          </p:stCondLst>
                                        </p:cTn>
                                        <p:tgtEl>
                                          <p:spTgt spid="16"/>
                                        </p:tgtEl>
                                        <p:attrNameLst>
                                          <p:attrName>style.visibility</p:attrName>
                                        </p:attrNameLst>
                                      </p:cBhvr>
                                      <p:to>
                                        <p:strVal val="visible"/>
                                      </p:to>
                                    </p:set>
                                    <p:animEffect transition="in" filter="wipe(up)">
                                      <p:cBhvr>
                                        <p:cTn id="13" dur="500"/>
                                        <p:tgtEl>
                                          <p:spTgt spid="16"/>
                                        </p:tgtEl>
                                      </p:cBhvr>
                                    </p:animEffect>
                                  </p:childTnLst>
                                </p:cTn>
                              </p:par>
                              <p:par>
                                <p:cTn id="14" presetID="22" presetClass="entr" presetSubtype="1" fill="hold" grpId="0" nodeType="withEffect">
                                  <p:stCondLst>
                                    <p:cond delay="1500"/>
                                  </p:stCondLst>
                                  <p:childTnLst>
                                    <p:set>
                                      <p:cBhvr>
                                        <p:cTn id="15" dur="1" fill="hold">
                                          <p:stCondLst>
                                            <p:cond delay="0"/>
                                          </p:stCondLst>
                                        </p:cTn>
                                        <p:tgtEl>
                                          <p:spTgt spid="19"/>
                                        </p:tgtEl>
                                        <p:attrNameLst>
                                          <p:attrName>style.visibility</p:attrName>
                                        </p:attrNameLst>
                                      </p:cBhvr>
                                      <p:to>
                                        <p:strVal val="visible"/>
                                      </p:to>
                                    </p:set>
                                    <p:animEffect transition="in" filter="wipe(up)">
                                      <p:cBhvr>
                                        <p:cTn id="1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3" grpId="0" bldLvl="0" animBg="1"/>
      <p:bldP spid="16" grpId="0" bldLvl="0" animBg="1"/>
      <p:bldP spid="19"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矩形 13"/>
          <p:cNvSpPr/>
          <p:nvPr/>
        </p:nvSpPr>
        <p:spPr>
          <a:xfrm>
            <a:off x="567055" y="2600960"/>
            <a:ext cx="2211163" cy="460375"/>
          </a:xfrm>
          <a:prstGeom prst="rect">
            <a:avLst/>
          </a:prstGeom>
          <a:ln>
            <a:solidFill>
              <a:schemeClr val="accent1"/>
            </a:solidFill>
          </a:ln>
        </p:spPr>
        <p:txBody>
          <a:bodyPr wrap="square">
            <a:spAutoFit/>
          </a:bodyPr>
          <a:lstStyle/>
          <a:p>
            <a:r>
              <a:rPr lang="en-US" altLang="zh-CN" sz="2400" b="1" dirty="0">
                <a:latin typeface="+mn-ea"/>
                <a:cs typeface="宋体" panose="02010600030101010101" pitchFamily="2" charset="-122"/>
              </a:rPr>
              <a:t>1.</a:t>
            </a:r>
            <a:r>
              <a:rPr lang="zh-CN" altLang="zh-CN" sz="2400" b="1" dirty="0">
                <a:latin typeface="+mn-ea"/>
              </a:rPr>
              <a:t>顶板管理</a:t>
            </a:r>
            <a:r>
              <a:rPr lang="en-US" altLang="zh-CN" sz="2000" b="1" dirty="0">
                <a:latin typeface="+mn-ea"/>
              </a:rPr>
              <a:t>28</a:t>
            </a:r>
            <a:r>
              <a:rPr lang="zh-CN" altLang="en-US" b="1" dirty="0">
                <a:latin typeface="+mn-ea"/>
              </a:rPr>
              <a:t>分</a:t>
            </a:r>
          </a:p>
        </p:txBody>
      </p:sp>
      <p:sp>
        <p:nvSpPr>
          <p:cNvPr id="17" name="矩形 16"/>
          <p:cNvSpPr/>
          <p:nvPr/>
        </p:nvSpPr>
        <p:spPr>
          <a:xfrm>
            <a:off x="566420" y="3324225"/>
            <a:ext cx="2211163" cy="829945"/>
          </a:xfrm>
          <a:prstGeom prst="rect">
            <a:avLst/>
          </a:prstGeom>
          <a:ln>
            <a:solidFill>
              <a:schemeClr val="accent1"/>
            </a:solidFill>
          </a:ln>
        </p:spPr>
        <p:txBody>
          <a:bodyPr wrap="square">
            <a:spAutoFit/>
          </a:bodyPr>
          <a:lstStyle/>
          <a:p>
            <a:pPr algn="dist"/>
            <a:r>
              <a:rPr lang="en-US" altLang="zh-CN" sz="2400" b="1" dirty="0">
                <a:solidFill>
                  <a:srgbClr val="C00000"/>
                </a:solidFill>
                <a:latin typeface="+mn-ea"/>
              </a:rPr>
              <a:t>2.</a:t>
            </a:r>
            <a:r>
              <a:rPr lang="zh-CN" altLang="zh-CN" sz="2400" b="1" dirty="0">
                <a:solidFill>
                  <a:srgbClr val="C00000"/>
                </a:solidFill>
                <a:latin typeface="+mn-ea"/>
              </a:rPr>
              <a:t>安全出口与</a:t>
            </a:r>
            <a:endParaRPr lang="en-US" altLang="zh-CN" sz="2400" b="1" dirty="0">
              <a:solidFill>
                <a:srgbClr val="C00000"/>
              </a:solidFill>
              <a:latin typeface="+mn-ea"/>
            </a:endParaRPr>
          </a:p>
          <a:p>
            <a:pPr algn="dist"/>
            <a:r>
              <a:rPr lang="zh-CN" altLang="zh-CN" sz="2400" b="1" dirty="0">
                <a:solidFill>
                  <a:srgbClr val="C00000"/>
                </a:solidFill>
                <a:latin typeface="+mn-ea"/>
              </a:rPr>
              <a:t>端头支护</a:t>
            </a:r>
            <a:r>
              <a:rPr lang="en-US" altLang="zh-CN" sz="2000" b="1" dirty="0">
                <a:solidFill>
                  <a:srgbClr val="C00000"/>
                </a:solidFill>
                <a:latin typeface="+mn-ea"/>
              </a:rPr>
              <a:t>11</a:t>
            </a:r>
            <a:r>
              <a:rPr lang="zh-CN" altLang="en-US" sz="2000" b="1" dirty="0">
                <a:solidFill>
                  <a:srgbClr val="C00000"/>
                </a:solidFill>
                <a:latin typeface="+mn-ea"/>
              </a:rPr>
              <a:t>分</a:t>
            </a:r>
          </a:p>
        </p:txBody>
      </p:sp>
      <p:sp>
        <p:nvSpPr>
          <p:cNvPr id="18" name="矩形 17"/>
          <p:cNvSpPr/>
          <p:nvPr/>
        </p:nvSpPr>
        <p:spPr>
          <a:xfrm>
            <a:off x="566420" y="4406265"/>
            <a:ext cx="2211163" cy="460375"/>
          </a:xfrm>
          <a:prstGeom prst="rect">
            <a:avLst/>
          </a:prstGeom>
          <a:ln>
            <a:solidFill>
              <a:schemeClr val="accent1"/>
            </a:solidFill>
          </a:ln>
        </p:spPr>
        <p:txBody>
          <a:bodyPr wrap="square">
            <a:spAutoFit/>
          </a:bodyPr>
          <a:lstStyle/>
          <a:p>
            <a:r>
              <a:rPr lang="en-US" altLang="zh-CN" sz="2400" b="1" dirty="0">
                <a:latin typeface="+mn-ea"/>
              </a:rPr>
              <a:t>3.</a:t>
            </a:r>
            <a:r>
              <a:rPr lang="zh-CN" altLang="zh-CN" sz="2400" b="1" dirty="0">
                <a:latin typeface="+mn-ea"/>
              </a:rPr>
              <a:t>安全设施</a:t>
            </a:r>
            <a:r>
              <a:rPr lang="en-US" altLang="zh-CN" sz="2000" b="1" dirty="0">
                <a:latin typeface="+mn-ea"/>
              </a:rPr>
              <a:t>11</a:t>
            </a:r>
            <a:r>
              <a:rPr lang="zh-CN" altLang="en-US" b="1" dirty="0">
                <a:latin typeface="+mn-ea"/>
              </a:rPr>
              <a:t>分</a:t>
            </a:r>
          </a:p>
        </p:txBody>
      </p:sp>
      <p:sp>
        <p:nvSpPr>
          <p:cNvPr id="20" name="文本框 19"/>
          <p:cNvSpPr txBox="1"/>
          <p:nvPr/>
        </p:nvSpPr>
        <p:spPr>
          <a:xfrm>
            <a:off x="413142" y="1250089"/>
            <a:ext cx="2702919" cy="46166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2.</a:t>
            </a:r>
            <a:r>
              <a:rPr lang="zh-CN" altLang="en-US" sz="2400" b="1" dirty="0">
                <a:solidFill>
                  <a:schemeClr val="bg2"/>
                </a:solidFill>
                <a:latin typeface="黑体" panose="02010609060101010101" pitchFamily="49" charset="-122"/>
                <a:ea typeface="黑体" panose="02010609060101010101" pitchFamily="49" charset="-122"/>
              </a:rPr>
              <a:t>质量与安全</a:t>
            </a:r>
            <a:r>
              <a:rPr lang="en-US" altLang="zh-CN" sz="2400" b="1" dirty="0">
                <a:solidFill>
                  <a:schemeClr val="bg2"/>
                </a:solidFill>
                <a:latin typeface="黑体" panose="02010609060101010101" pitchFamily="49" charset="-122"/>
                <a:ea typeface="黑体" panose="02010609060101010101" pitchFamily="49" charset="-122"/>
              </a:rPr>
              <a:t>50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5" name="文本框 14"/>
          <p:cNvSpPr txBox="1"/>
          <p:nvPr/>
        </p:nvSpPr>
        <p:spPr>
          <a:xfrm>
            <a:off x="3066517" y="1916270"/>
            <a:ext cx="5544185" cy="1477328"/>
          </a:xfrm>
          <a:prstGeom prst="rect">
            <a:avLst/>
          </a:prstGeom>
          <a:noFill/>
          <a:ln w="9525">
            <a:solidFill>
              <a:schemeClr val="accent1"/>
            </a:solidFill>
            <a:prstDash val="lgDash"/>
          </a:ln>
        </p:spPr>
        <p:txBody>
          <a:bodyPr wrap="square">
            <a:spAutoFit/>
          </a:bodyPr>
          <a:lstStyle/>
          <a:p>
            <a:pPr indent="0" algn="just" fontAlgn="auto"/>
            <a:r>
              <a:rPr lang="zh-CN" altLang="en-US" b="0" dirty="0">
                <a:latin typeface="微软雅黑" panose="020B0503020204020204" pitchFamily="34" charset="-122"/>
                <a:ea typeface="微软雅黑" panose="020B0503020204020204" pitchFamily="34" charset="-122"/>
              </a:rPr>
              <a:t>1.工作面安全出口畅通，人行道宽度不小于0.8m，综采（放）工作面安全出口高度不低于1.8m，其他工作面不低于1.6m。工作面两端第一组支架与巷道支护间净距不大于0.5m，单体支柱初撑力符合《煤矿安全规程》规定。</a:t>
            </a:r>
            <a:endParaRPr lang="zh-CN" altLang="en-US"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3066517" y="3603299"/>
            <a:ext cx="5544185" cy="646331"/>
          </a:xfrm>
          <a:prstGeom prst="rect">
            <a:avLst/>
          </a:prstGeom>
          <a:noFill/>
          <a:ln w="9525">
            <a:solidFill>
              <a:schemeClr val="accent1"/>
            </a:solidFill>
            <a:prstDash val="lgDash"/>
          </a:ln>
        </p:spPr>
        <p:txBody>
          <a:bodyPr wrap="square">
            <a:spAutoFit/>
          </a:bodyPr>
          <a:lstStyle/>
          <a:p>
            <a:pPr indent="0" fontAlgn="auto"/>
            <a:r>
              <a:rPr lang="zh-CN" altLang="en-US" dirty="0">
                <a:latin typeface="微软雅黑" panose="020B0503020204020204" pitchFamily="34" charset="-122"/>
                <a:ea typeface="微软雅黑" panose="020B0503020204020204" pitchFamily="34" charset="-122"/>
              </a:rPr>
              <a:t>2.</a:t>
            </a:r>
            <a:r>
              <a:rPr lang="zh-CN" altLang="en-US" dirty="0">
                <a:solidFill>
                  <a:srgbClr val="C00000"/>
                </a:solidFill>
                <a:latin typeface="微软雅黑" panose="020B0503020204020204" pitchFamily="34" charset="-122"/>
                <a:ea typeface="微软雅黑" panose="020B0503020204020204" pitchFamily="34" charset="-122"/>
              </a:rPr>
              <a:t>冲击地压矿井使用工作面端头支架、两巷超前支护液压支架和吸能装置。</a:t>
            </a:r>
          </a:p>
        </p:txBody>
      </p:sp>
      <p:grpSp>
        <p:nvGrpSpPr>
          <p:cNvPr id="22" name="组合 21"/>
          <p:cNvGrpSpPr/>
          <p:nvPr/>
        </p:nvGrpSpPr>
        <p:grpSpPr>
          <a:xfrm>
            <a:off x="3067656" y="4960116"/>
            <a:ext cx="5544105" cy="731415"/>
            <a:chOff x="3058998" y="3242733"/>
            <a:chExt cx="5544105" cy="1287397"/>
          </a:xfrm>
        </p:grpSpPr>
        <p:sp>
          <p:nvSpPr>
            <p:cNvPr id="23" name="对话气泡: 圆角矩形 22"/>
            <p:cNvSpPr/>
            <p:nvPr/>
          </p:nvSpPr>
          <p:spPr>
            <a:xfrm>
              <a:off x="3058998" y="3242733"/>
              <a:ext cx="5544105" cy="1287397"/>
            </a:xfrm>
            <a:prstGeom prst="wedgeRoundRectCallout">
              <a:avLst>
                <a:gd name="adj1" fmla="val -35800"/>
                <a:gd name="adj2" fmla="val -15595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4" name="文本框 23"/>
            <p:cNvSpPr txBox="1"/>
            <p:nvPr/>
          </p:nvSpPr>
          <p:spPr>
            <a:xfrm>
              <a:off x="3141584" y="3302833"/>
              <a:ext cx="5461519" cy="1137637"/>
            </a:xfrm>
            <a:prstGeom prst="rect">
              <a:avLst/>
            </a:prstGeom>
            <a:noFill/>
          </p:spPr>
          <p:txBody>
            <a:bodyPr wrap="square" rtlCol="0">
              <a:spAutoFit/>
            </a:bodyPr>
            <a:lstStyle/>
            <a:p>
              <a:pPr algn="just"/>
              <a:r>
                <a:rPr lang="zh-CN" altLang="zh-CN" dirty="0">
                  <a:solidFill>
                    <a:srgbClr val="002060"/>
                  </a:solidFill>
                  <a:latin typeface="微软雅黑" panose="020B0503020204020204" pitchFamily="34" charset="-122"/>
                  <a:ea typeface="微软雅黑" panose="020B0503020204020204" pitchFamily="34" charset="-122"/>
                </a:rPr>
                <a:t>条件适宜时，使用工作面端头支架和两巷超前支护液压支架</a:t>
              </a:r>
              <a:r>
                <a:rPr lang="zh-CN" altLang="en-US" dirty="0">
                  <a:solidFill>
                    <a:srgbClr val="002060"/>
                  </a:solidFill>
                  <a:latin typeface="微软雅黑" panose="020B0503020204020204" pitchFamily="34" charset="-122"/>
                  <a:ea typeface="微软雅黑" panose="020B0503020204020204" pitchFamily="34" charset="-122"/>
                </a:rPr>
                <a:t>。</a:t>
              </a:r>
            </a:p>
          </p:txBody>
        </p:sp>
      </p:grpSp>
      <p:sp>
        <p:nvSpPr>
          <p:cNvPr id="26" name="矩形 25"/>
          <p:cNvSpPr/>
          <p:nvPr/>
        </p:nvSpPr>
        <p:spPr>
          <a:xfrm>
            <a:off x="3066517" y="4459331"/>
            <a:ext cx="5544105" cy="1198880"/>
          </a:xfrm>
          <a:prstGeom prst="rect">
            <a:avLst/>
          </a:prstGeom>
          <a:ln>
            <a:solidFill>
              <a:schemeClr val="accent1"/>
            </a:solidFill>
            <a:prstDash val="lgDash"/>
          </a:ln>
        </p:spPr>
        <p:txBody>
          <a:bodyPr wrap="square">
            <a:spAutoFit/>
          </a:bodyPr>
          <a:lstStyle/>
          <a:p>
            <a:pPr algn="dist"/>
            <a:r>
              <a:rPr dirty="0">
                <a:latin typeface="微软雅黑" panose="020B0503020204020204" pitchFamily="34" charset="-122"/>
                <a:ea typeface="微软雅黑" panose="020B0503020204020204" pitchFamily="34" charset="-122"/>
                <a:cs typeface="微软雅黑" panose="020B0503020204020204" pitchFamily="34" charset="-122"/>
              </a:rPr>
              <a:t>3.进、回风巷超前支护距离不小于20m，支柱柱距、排距允许偏差不大于100mm，支护形式符合作业规程规定；进、回风巷与工作面放顶线放齐（沿空留巷除外），</a:t>
            </a:r>
            <a:r>
              <a:rPr dirty="0" err="1">
                <a:latin typeface="微软雅黑" panose="020B0503020204020204" pitchFamily="34" charset="-122"/>
                <a:ea typeface="微软雅黑" panose="020B0503020204020204" pitchFamily="34" charset="-122"/>
                <a:cs typeface="微软雅黑" panose="020B0503020204020204" pitchFamily="34" charset="-122"/>
              </a:rPr>
              <a:t>控顶距应在作业规程中规定；挡矸有效</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a:t>
            </a:r>
            <a:endParaRPr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7" name="矩形 26"/>
          <p:cNvSpPr/>
          <p:nvPr/>
        </p:nvSpPr>
        <p:spPr>
          <a:xfrm>
            <a:off x="3066516" y="5869361"/>
            <a:ext cx="5544105" cy="645160"/>
          </a:xfrm>
          <a:prstGeom prst="rect">
            <a:avLst/>
          </a:prstGeom>
          <a:ln>
            <a:solidFill>
              <a:schemeClr val="accent1"/>
            </a:solidFill>
            <a:prstDash val="lgDash"/>
          </a:ln>
        </p:spPr>
        <p:txBody>
          <a:bodyPr wrap="square">
            <a:spAutoFit/>
          </a:bodyPr>
          <a:lstStyle/>
          <a:p>
            <a:pPr algn="just"/>
            <a:r>
              <a:rPr dirty="0">
                <a:latin typeface="微软雅黑" panose="020B0503020204020204" pitchFamily="34" charset="-122"/>
                <a:ea typeface="微软雅黑" panose="020B0503020204020204" pitchFamily="34" charset="-122"/>
                <a:cs typeface="微软雅黑" panose="020B0503020204020204" pitchFamily="34" charset="-122"/>
              </a:rPr>
              <a:t>4.架棚巷道采用超前替棚的，超前替棚距离，锚杆、锚索支护巷道退锚距离符合作业规程规定</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a:t>
            </a:r>
            <a:endParaRPr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1"/>
          <p:nvPr/>
        </p:nvSpPr>
        <p:spPr>
          <a:xfrm>
            <a:off x="3067849" y="4459375"/>
            <a:ext cx="5544105" cy="1630045"/>
          </a:xfrm>
          <a:prstGeom prst="rect">
            <a:avLst/>
          </a:prstGeom>
          <a:solidFill>
            <a:schemeClr val="accent1">
              <a:lumMod val="75000"/>
            </a:schemeClr>
          </a:solidFill>
        </p:spPr>
        <p:txBody>
          <a:bodyPr wrap="square" rtlCol="0">
            <a:spAutoFit/>
          </a:bodyPr>
          <a:lstStyle/>
          <a:p>
            <a:pPr marL="285750" indent="-285750" algn="just">
              <a:lnSpc>
                <a:spcPts val="2000"/>
              </a:lnSpc>
              <a:buClr>
                <a:schemeClr val="bg1"/>
              </a:buClr>
              <a:buFont typeface="Wingdings" panose="05000000000000000000" charset="0"/>
              <a:buChar char="l"/>
            </a:pPr>
            <a:r>
              <a:rPr lang="zh-CN" altLang="en-US" sz="1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《防治煤矿冲击地压细则》第</a:t>
            </a:r>
            <a:r>
              <a:rPr lang="en-US" altLang="zh-CN" sz="1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80</a:t>
            </a:r>
            <a:r>
              <a:rPr lang="zh-CN" altLang="en-US" sz="1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条规定：</a:t>
            </a:r>
          </a:p>
          <a:p>
            <a:pPr marL="171450" indent="-171450" algn="just">
              <a:lnSpc>
                <a:spcPts val="2000"/>
              </a:lnSpc>
              <a:buClr>
                <a:schemeClr val="bg1"/>
              </a:buClr>
              <a:buFont typeface="Wingdings" panose="05000000000000000000" pitchFamily="2" charset="2"/>
              <a:buChar char="Ø"/>
            </a:pPr>
            <a:r>
              <a:rPr lang="en-US" altLang="zh-CN" sz="1200" dirty="0">
                <a:solidFill>
                  <a:prstClr val="white"/>
                </a:solidFill>
                <a:latin typeface="华文中宋" panose="02010600040101010101" pitchFamily="2" charset="-122"/>
                <a:ea typeface="华文中宋" panose="02010600040101010101" pitchFamily="2" charset="-122"/>
                <a:sym typeface="+mn-ea"/>
              </a:rPr>
              <a:t>冲击地压危险区域的巷道必须采取加强支护的措施，采煤同必须加大上下出口和巷道的超前支护范围与强度，并在作业规程或专项措施中规定，加强支护可使用单体液压支柱、门式支架、垛工支架、自移式支架等，采用单体液压支柱加强支护时，必须采取防倒措施</a:t>
            </a:r>
            <a:r>
              <a:rPr lang="en-US" altLang="zh-CN" sz="1200" dirty="0">
                <a:solidFill>
                  <a:prstClr val="white"/>
                </a:solidFill>
                <a:latin typeface="华文中宋" panose="02010600040101010101" pitchFamily="2" charset="-122"/>
                <a:ea typeface="华文中宋" panose="02010600040101010101" pitchFamily="2" charset="-122"/>
              </a:rPr>
              <a:t>。</a:t>
            </a:r>
          </a:p>
          <a:p>
            <a:pPr marL="285750" indent="-285750" algn="just">
              <a:lnSpc>
                <a:spcPts val="2000"/>
              </a:lnSpc>
              <a:buClr>
                <a:schemeClr val="bg1"/>
              </a:buClr>
              <a:buFont typeface="Wingdings" panose="05000000000000000000" charset="0"/>
              <a:buChar char="l"/>
            </a:pPr>
            <a:r>
              <a:rPr lang="zh-CN" altLang="en-US" sz="1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国家煤监局《关于加强煤矿冲击地压防治工作的通知》</a:t>
            </a:r>
            <a:endParaRPr lang="zh-CN" altLang="en-US" sz="14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par>
                                <p:cTn id="8" presetID="22" presetClass="entr" presetSubtype="1" fill="hold" grpId="0" nodeType="withEffect">
                                  <p:stCondLst>
                                    <p:cond delay="500"/>
                                  </p:stCondLst>
                                  <p:childTnLst>
                                    <p:set>
                                      <p:cBhvr>
                                        <p:cTn id="9" dur="1" fill="hold">
                                          <p:stCondLst>
                                            <p:cond delay="0"/>
                                          </p:stCondLst>
                                        </p:cTn>
                                        <p:tgtEl>
                                          <p:spTgt spid="21"/>
                                        </p:tgtEl>
                                        <p:attrNameLst>
                                          <p:attrName>style.visibility</p:attrName>
                                        </p:attrNameLst>
                                      </p:cBhvr>
                                      <p:to>
                                        <p:strVal val="visible"/>
                                      </p:to>
                                    </p:set>
                                    <p:animEffect transition="in" filter="wipe(up)">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22"/>
                                        </p:tgtEl>
                                        <p:attrNameLst>
                                          <p:attrName>style.visibility</p:attrName>
                                        </p:attrNameLst>
                                      </p:cBhvr>
                                      <p:to>
                                        <p:strVal val="hidden"/>
                                      </p:to>
                                    </p:set>
                                  </p:childTnLst>
                                </p:cTn>
                              </p:par>
                              <p:par>
                                <p:cTn id="19" presetID="1" presetClass="entr" presetSubtype="0" fill="hold" grpId="1" nodeType="with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1" fill="hold" grpId="2" nodeType="clickEffect">
                                  <p:stCondLst>
                                    <p:cond delay="0"/>
                                  </p:stCondLst>
                                  <p:childTnLst>
                                    <p:animEffect transition="out" filter="wipe(up)">
                                      <p:cBhvr>
                                        <p:cTn id="24" dur="500"/>
                                        <p:tgtEl>
                                          <p:spTgt spid="2"/>
                                        </p:tgtEl>
                                      </p:cBhvr>
                                    </p:animEffect>
                                    <p:set>
                                      <p:cBhvr>
                                        <p:cTn id="25" dur="1" fill="hold">
                                          <p:stCondLst>
                                            <p:cond delay="499"/>
                                          </p:stCondLst>
                                        </p:cTn>
                                        <p:tgtEl>
                                          <p:spTgt spid="2"/>
                                        </p:tgtEl>
                                        <p:attrNameLst>
                                          <p:attrName>style.visibility</p:attrName>
                                        </p:attrNameLst>
                                      </p:cBhvr>
                                      <p:to>
                                        <p:strVal val="hidden"/>
                                      </p:to>
                                    </p:set>
                                  </p:childTnLst>
                                </p:cTn>
                              </p:par>
                              <p:par>
                                <p:cTn id="26" presetID="22" presetClass="entr" presetSubtype="1" fill="hold" grpId="0" nodeType="with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wipe(up)">
                                      <p:cBhvr>
                                        <p:cTn id="28" dur="500"/>
                                        <p:tgtEl>
                                          <p:spTgt spid="26"/>
                                        </p:tgtEl>
                                      </p:cBhvr>
                                    </p:animEffect>
                                  </p:childTnLst>
                                </p:cTn>
                              </p:par>
                              <p:par>
                                <p:cTn id="29" presetID="22" presetClass="entr" presetSubtype="1" fill="hold" grpId="0" nodeType="withEffect">
                                  <p:stCondLst>
                                    <p:cond delay="500"/>
                                  </p:stCondLst>
                                  <p:childTnLst>
                                    <p:set>
                                      <p:cBhvr>
                                        <p:cTn id="30" dur="1" fill="hold">
                                          <p:stCondLst>
                                            <p:cond delay="0"/>
                                          </p:stCondLst>
                                        </p:cTn>
                                        <p:tgtEl>
                                          <p:spTgt spid="27"/>
                                        </p:tgtEl>
                                        <p:attrNameLst>
                                          <p:attrName>style.visibility</p:attrName>
                                        </p:attrNameLst>
                                      </p:cBhvr>
                                      <p:to>
                                        <p:strVal val="visible"/>
                                      </p:to>
                                    </p:set>
                                    <p:animEffect transition="in" filter="wipe(up)">
                                      <p:cBhvr>
                                        <p:cTn id="31" dur="500"/>
                                        <p:tgtEl>
                                          <p:spTgt spid="27"/>
                                        </p:tgtEl>
                                      </p:cBhvr>
                                    </p:animEffect>
                                  </p:childTnLst>
                                </p:cTn>
                              </p:par>
                              <p:par>
                                <p:cTn id="32" presetID="1" presetClass="entr" presetSubtype="0" fill="hold" grpId="0" nodeType="withEffect">
                                  <p:stCondLst>
                                    <p:cond delay="0"/>
                                  </p:stCondLst>
                                  <p:childTnLst>
                                    <p:set>
                                      <p:cBhvr>
                                        <p:cTn id="3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21" grpId="0" bldLvl="0" animBg="1"/>
      <p:bldP spid="26" grpId="0" bldLvl="0" animBg="1"/>
      <p:bldP spid="27" grpId="0" bldLvl="0" animBg="1"/>
      <p:bldP spid="2" grpId="0" bldLvl="0" animBg="1"/>
      <p:bldP spid="2" grpId="1" animBg="1"/>
      <p:bldP spid="2" grpId="2"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矩形 13"/>
          <p:cNvSpPr/>
          <p:nvPr/>
        </p:nvSpPr>
        <p:spPr>
          <a:xfrm>
            <a:off x="567055" y="2600960"/>
            <a:ext cx="2211163" cy="460375"/>
          </a:xfrm>
          <a:prstGeom prst="rect">
            <a:avLst/>
          </a:prstGeom>
          <a:ln>
            <a:solidFill>
              <a:schemeClr val="accent1"/>
            </a:solidFill>
          </a:ln>
        </p:spPr>
        <p:txBody>
          <a:bodyPr wrap="square">
            <a:spAutoFit/>
          </a:bodyPr>
          <a:lstStyle/>
          <a:p>
            <a:r>
              <a:rPr lang="en-US" altLang="zh-CN" sz="2400" b="1" dirty="0">
                <a:latin typeface="+mn-ea"/>
                <a:cs typeface="宋体" panose="02010600030101010101" pitchFamily="2" charset="-122"/>
              </a:rPr>
              <a:t>1.</a:t>
            </a:r>
            <a:r>
              <a:rPr lang="zh-CN" altLang="zh-CN" sz="2400" b="1" dirty="0">
                <a:latin typeface="+mn-ea"/>
              </a:rPr>
              <a:t>顶板管理</a:t>
            </a:r>
            <a:r>
              <a:rPr lang="en-US" altLang="zh-CN" sz="2000" b="1" dirty="0">
                <a:latin typeface="+mn-ea"/>
              </a:rPr>
              <a:t>28</a:t>
            </a:r>
            <a:r>
              <a:rPr lang="zh-CN" altLang="en-US" b="1" dirty="0">
                <a:latin typeface="+mn-ea"/>
              </a:rPr>
              <a:t>分</a:t>
            </a:r>
          </a:p>
        </p:txBody>
      </p:sp>
      <p:sp>
        <p:nvSpPr>
          <p:cNvPr id="17" name="矩形 16"/>
          <p:cNvSpPr/>
          <p:nvPr/>
        </p:nvSpPr>
        <p:spPr>
          <a:xfrm>
            <a:off x="566420" y="3324225"/>
            <a:ext cx="2211163" cy="829945"/>
          </a:xfrm>
          <a:prstGeom prst="rect">
            <a:avLst/>
          </a:prstGeom>
          <a:ln>
            <a:solidFill>
              <a:schemeClr val="accent1"/>
            </a:solidFill>
          </a:ln>
        </p:spPr>
        <p:txBody>
          <a:bodyPr wrap="square">
            <a:spAutoFit/>
          </a:bodyPr>
          <a:lstStyle/>
          <a:p>
            <a:pPr algn="dist"/>
            <a:r>
              <a:rPr lang="en-US" altLang="zh-CN" sz="2400" b="1" dirty="0">
                <a:latin typeface="+mn-ea"/>
              </a:rPr>
              <a:t>2.</a:t>
            </a:r>
            <a:r>
              <a:rPr lang="zh-CN" altLang="zh-CN" sz="2400" b="1" dirty="0">
                <a:latin typeface="+mn-ea"/>
              </a:rPr>
              <a:t>安全出口与</a:t>
            </a:r>
            <a:endParaRPr lang="en-US" altLang="zh-CN" sz="2400" b="1" dirty="0">
              <a:latin typeface="+mn-ea"/>
            </a:endParaRPr>
          </a:p>
          <a:p>
            <a:pPr algn="dist"/>
            <a:r>
              <a:rPr lang="zh-CN" altLang="zh-CN" sz="2400" b="1" dirty="0">
                <a:latin typeface="+mn-ea"/>
              </a:rPr>
              <a:t>端头支护</a:t>
            </a:r>
            <a:r>
              <a:rPr lang="en-US" altLang="zh-CN" sz="2000" b="1" dirty="0">
                <a:latin typeface="+mn-ea"/>
              </a:rPr>
              <a:t>11</a:t>
            </a:r>
            <a:r>
              <a:rPr lang="zh-CN" altLang="en-US" sz="2000" b="1" dirty="0">
                <a:latin typeface="+mn-ea"/>
              </a:rPr>
              <a:t>分</a:t>
            </a:r>
          </a:p>
        </p:txBody>
      </p:sp>
      <p:sp>
        <p:nvSpPr>
          <p:cNvPr id="18" name="矩形 17"/>
          <p:cNvSpPr/>
          <p:nvPr/>
        </p:nvSpPr>
        <p:spPr>
          <a:xfrm>
            <a:off x="566420" y="4406265"/>
            <a:ext cx="2211163" cy="460375"/>
          </a:xfrm>
          <a:prstGeom prst="rect">
            <a:avLst/>
          </a:prstGeom>
          <a:ln>
            <a:solidFill>
              <a:schemeClr val="accent1"/>
            </a:solidFill>
          </a:ln>
        </p:spPr>
        <p:txBody>
          <a:bodyPr wrap="square">
            <a:spAutoFit/>
          </a:bodyPr>
          <a:lstStyle/>
          <a:p>
            <a:pPr algn="l"/>
            <a:r>
              <a:rPr lang="en-US" altLang="zh-CN" sz="2400" b="1" dirty="0">
                <a:solidFill>
                  <a:srgbClr val="C00000"/>
                </a:solidFill>
                <a:latin typeface="+mn-ea"/>
              </a:rPr>
              <a:t>3.</a:t>
            </a:r>
            <a:r>
              <a:rPr lang="zh-CN" altLang="zh-CN" sz="2400" b="1" dirty="0">
                <a:solidFill>
                  <a:srgbClr val="C00000"/>
                </a:solidFill>
                <a:latin typeface="+mn-ea"/>
              </a:rPr>
              <a:t>安全设施</a:t>
            </a:r>
            <a:r>
              <a:rPr lang="en-US" altLang="zh-CN" sz="2000" b="1" dirty="0">
                <a:solidFill>
                  <a:srgbClr val="C00000"/>
                </a:solidFill>
                <a:latin typeface="+mn-ea"/>
              </a:rPr>
              <a:t>11</a:t>
            </a:r>
            <a:r>
              <a:rPr lang="zh-CN" altLang="en-US" b="1" dirty="0">
                <a:solidFill>
                  <a:srgbClr val="C00000"/>
                </a:solidFill>
                <a:latin typeface="+mn-ea"/>
              </a:rPr>
              <a:t>分</a:t>
            </a:r>
          </a:p>
        </p:txBody>
      </p:sp>
      <p:sp>
        <p:nvSpPr>
          <p:cNvPr id="20" name="文本框 19"/>
          <p:cNvSpPr txBox="1"/>
          <p:nvPr/>
        </p:nvSpPr>
        <p:spPr>
          <a:xfrm>
            <a:off x="413142" y="1250089"/>
            <a:ext cx="2702919" cy="46166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2.</a:t>
            </a:r>
            <a:r>
              <a:rPr lang="zh-CN" altLang="en-US" sz="2400" b="1" dirty="0">
                <a:solidFill>
                  <a:schemeClr val="bg2"/>
                </a:solidFill>
                <a:latin typeface="黑体" panose="02010609060101010101" pitchFamily="49" charset="-122"/>
                <a:ea typeface="黑体" panose="02010609060101010101" pitchFamily="49" charset="-122"/>
              </a:rPr>
              <a:t>质量与安全</a:t>
            </a:r>
            <a:r>
              <a:rPr lang="en-US" altLang="zh-CN" sz="2400" b="1" dirty="0">
                <a:solidFill>
                  <a:schemeClr val="bg2"/>
                </a:solidFill>
                <a:latin typeface="黑体" panose="02010609060101010101" pitchFamily="49" charset="-122"/>
                <a:ea typeface="黑体" panose="02010609060101010101" pitchFamily="49" charset="-122"/>
              </a:rPr>
              <a:t>50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6" name="矩形 15"/>
          <p:cNvSpPr/>
          <p:nvPr/>
        </p:nvSpPr>
        <p:spPr>
          <a:xfrm>
            <a:off x="3066596" y="2067222"/>
            <a:ext cx="5544105" cy="645160"/>
          </a:xfrm>
          <a:prstGeom prst="rect">
            <a:avLst/>
          </a:prstGeom>
          <a:ln>
            <a:solidFill>
              <a:schemeClr val="accent1"/>
            </a:solidFill>
            <a:prstDash val="lgDash"/>
          </a:ln>
        </p:spPr>
        <p:txBody>
          <a:bodyPr wrap="square">
            <a:spAutoFit/>
          </a:bodyPr>
          <a:lstStyle/>
          <a:p>
            <a:pPr algn="just" fontAlgn="auto"/>
            <a:r>
              <a:rPr dirty="0">
                <a:latin typeface="微软雅黑" panose="020B0503020204020204" pitchFamily="34" charset="-122"/>
                <a:ea typeface="微软雅黑" panose="020B0503020204020204" pitchFamily="34" charset="-122"/>
                <a:cs typeface="微软雅黑" panose="020B0503020204020204" pitchFamily="34" charset="-122"/>
              </a:rPr>
              <a:t>1.各转载点有喷雾降尘装置，带式输送机机头、乳化液泵站、配电点等场所消防设施齐全</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a:t>
            </a:r>
            <a:endParaRPr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9" name="矩形 18"/>
          <p:cNvSpPr/>
          <p:nvPr/>
        </p:nvSpPr>
        <p:spPr>
          <a:xfrm>
            <a:off x="3066597" y="2945130"/>
            <a:ext cx="5544105" cy="645160"/>
          </a:xfrm>
          <a:prstGeom prst="rect">
            <a:avLst/>
          </a:prstGeom>
          <a:ln>
            <a:solidFill>
              <a:schemeClr val="accent1"/>
            </a:solidFill>
            <a:prstDash val="lgDash"/>
          </a:ln>
        </p:spPr>
        <p:txBody>
          <a:bodyPr wrap="square">
            <a:spAutoFit/>
          </a:bodyPr>
          <a:lstStyle/>
          <a:p>
            <a:pPr algn="just">
              <a:buClrTx/>
              <a:buSzTx/>
              <a:buFontTx/>
            </a:pPr>
            <a:r>
              <a:rPr dirty="0">
                <a:latin typeface="微软雅黑" panose="020B0503020204020204" pitchFamily="34" charset="-122"/>
                <a:ea typeface="微软雅黑" panose="020B0503020204020204" pitchFamily="34" charset="-122"/>
                <a:cs typeface="微软雅黑" panose="020B0503020204020204" pitchFamily="34" charset="-122"/>
              </a:rPr>
              <a:t>2.设备转动外露部位、溜煤眼及煤仓上口等人员通过的地点有可靠的安全防护设施</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a:t>
            </a:r>
            <a:endParaRPr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5" name="矩形 24"/>
          <p:cNvSpPr/>
          <p:nvPr/>
        </p:nvSpPr>
        <p:spPr>
          <a:xfrm>
            <a:off x="3066597" y="3823038"/>
            <a:ext cx="5544105" cy="922020"/>
          </a:xfrm>
          <a:prstGeom prst="rect">
            <a:avLst/>
          </a:prstGeom>
          <a:ln>
            <a:solidFill>
              <a:schemeClr val="accent1"/>
            </a:solidFill>
            <a:prstDash val="lgDash"/>
          </a:ln>
        </p:spPr>
        <p:txBody>
          <a:bodyPr wrap="square">
            <a:spAutoFit/>
          </a:bodyPr>
          <a:lstStyle/>
          <a:p>
            <a:pPr algn="just">
              <a:buClrTx/>
              <a:buSzTx/>
              <a:buFontTx/>
            </a:pPr>
            <a:r>
              <a:rPr dirty="0">
                <a:latin typeface="微软雅黑" panose="020B0503020204020204" pitchFamily="34" charset="-122"/>
                <a:ea typeface="微软雅黑" panose="020B0503020204020204" pitchFamily="34" charset="-122"/>
                <a:cs typeface="微软雅黑" panose="020B0503020204020204" pitchFamily="34" charset="-122"/>
              </a:rPr>
              <a:t>3.</a:t>
            </a:r>
            <a:r>
              <a:rPr dirty="0">
                <a:latin typeface="微软雅黑" panose="020B0503020204020204" pitchFamily="34" charset="-122"/>
                <a:ea typeface="微软雅黑" panose="020B0503020204020204" pitchFamily="34" charset="-122"/>
                <a:cs typeface="微软雅黑" panose="020B0503020204020204" pitchFamily="34" charset="-122"/>
                <a:sym typeface="+mn-ea"/>
              </a:rPr>
              <a:t>单体液压支柱有防倒措施；</a:t>
            </a:r>
            <a:r>
              <a:rPr dirty="0">
                <a:latin typeface="微软雅黑" panose="020B0503020204020204" pitchFamily="34" charset="-122"/>
                <a:ea typeface="微软雅黑" panose="020B0503020204020204" pitchFamily="34" charset="-122"/>
                <a:cs typeface="微软雅黑" panose="020B0503020204020204" pitchFamily="34" charset="-122"/>
              </a:rPr>
              <a:t>工作面倾角大于15º时，液压支架有防倒、防滑措施，其他设备有防滑措施；倾角大于25º时，有防止煤（矸）窜出伤人的措施</a:t>
            </a:r>
          </a:p>
        </p:txBody>
      </p:sp>
      <p:sp>
        <p:nvSpPr>
          <p:cNvPr id="31" name="矩形 30"/>
          <p:cNvSpPr/>
          <p:nvPr/>
        </p:nvSpPr>
        <p:spPr>
          <a:xfrm>
            <a:off x="3066594" y="5047736"/>
            <a:ext cx="5544105" cy="645160"/>
          </a:xfrm>
          <a:prstGeom prst="rect">
            <a:avLst/>
          </a:prstGeom>
          <a:ln>
            <a:solidFill>
              <a:schemeClr val="accent1"/>
            </a:solidFill>
            <a:prstDash val="lgDash"/>
          </a:ln>
        </p:spPr>
        <p:txBody>
          <a:bodyPr wrap="square">
            <a:spAutoFit/>
          </a:bodyPr>
          <a:lstStyle/>
          <a:p>
            <a:pPr algn="just">
              <a:buClrTx/>
              <a:buSzTx/>
              <a:buFontTx/>
            </a:pPr>
            <a:r>
              <a:rPr dirty="0">
                <a:latin typeface="微软雅黑" panose="020B0503020204020204" pitchFamily="34" charset="-122"/>
                <a:ea typeface="微软雅黑" panose="020B0503020204020204" pitchFamily="34" charset="-122"/>
                <a:cs typeface="微软雅黑" panose="020B0503020204020204" pitchFamily="34" charset="-122"/>
              </a:rPr>
              <a:t>4.</a:t>
            </a:r>
            <a:r>
              <a:rPr lang="zh-CN" dirty="0">
                <a:latin typeface="微软雅黑" panose="020B0503020204020204" pitchFamily="34" charset="-122"/>
                <a:ea typeface="微软雅黑" panose="020B0503020204020204" pitchFamily="34" charset="-122"/>
                <a:cs typeface="微软雅黑" panose="020B0503020204020204" pitchFamily="34" charset="-122"/>
              </a:rPr>
              <a:t>行人通过的</a:t>
            </a:r>
            <a:r>
              <a:rPr dirty="0">
                <a:latin typeface="微软雅黑" panose="020B0503020204020204" pitchFamily="34" charset="-122"/>
                <a:ea typeface="微软雅黑" panose="020B0503020204020204" pitchFamily="34" charset="-122"/>
                <a:cs typeface="微软雅黑" panose="020B0503020204020204" pitchFamily="34" charset="-122"/>
              </a:rPr>
              <a:t>刮板输送机机尾设盖板；</a:t>
            </a:r>
            <a:r>
              <a:rPr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带式</a:t>
            </a:r>
            <a:r>
              <a:rPr dirty="0">
                <a:latin typeface="微软雅黑" panose="020B0503020204020204" pitchFamily="34" charset="-122"/>
                <a:ea typeface="微软雅黑" panose="020B0503020204020204" pitchFamily="34" charset="-122"/>
                <a:cs typeface="微软雅黑" panose="020B0503020204020204" pitchFamily="34" charset="-122"/>
              </a:rPr>
              <a:t>输送机设过桥；工作面刮板输送机信号闭锁符合要求</a:t>
            </a:r>
          </a:p>
        </p:txBody>
      </p:sp>
      <p:sp>
        <p:nvSpPr>
          <p:cNvPr id="32" name="矩形 31"/>
          <p:cNvSpPr/>
          <p:nvPr/>
        </p:nvSpPr>
        <p:spPr>
          <a:xfrm>
            <a:off x="3066594" y="5990095"/>
            <a:ext cx="5544105" cy="506730"/>
          </a:xfrm>
          <a:prstGeom prst="rect">
            <a:avLst/>
          </a:prstGeom>
          <a:ln>
            <a:solidFill>
              <a:schemeClr val="accent1"/>
            </a:solidFill>
            <a:prstDash val="lgDash"/>
          </a:ln>
        </p:spPr>
        <p:txBody>
          <a:bodyPr wrap="square">
            <a:spAutoFit/>
          </a:bodyPr>
          <a:lstStyle/>
          <a:p>
            <a:pPr algn="just">
              <a:lnSpc>
                <a:spcPct val="150000"/>
              </a:lnSpc>
            </a:pPr>
            <a:r>
              <a:rPr dirty="0">
                <a:latin typeface="微软雅黑" panose="020B0503020204020204" pitchFamily="34" charset="-122"/>
                <a:ea typeface="微软雅黑" panose="020B0503020204020204" pitchFamily="34" charset="-122"/>
                <a:cs typeface="微软雅黑" panose="020B0503020204020204" pitchFamily="34" charset="-122"/>
              </a:rPr>
              <a:t>5.破碎机安全防护装置齐全有效</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par>
                                <p:cTn id="8" presetID="22" presetClass="entr" presetSubtype="1" fill="hold" grpId="0" nodeType="withEffect">
                                  <p:stCondLst>
                                    <p:cond delay="500"/>
                                  </p:stCondLst>
                                  <p:childTnLst>
                                    <p:set>
                                      <p:cBhvr>
                                        <p:cTn id="9" dur="1" fill="hold">
                                          <p:stCondLst>
                                            <p:cond delay="0"/>
                                          </p:stCondLst>
                                        </p:cTn>
                                        <p:tgtEl>
                                          <p:spTgt spid="19"/>
                                        </p:tgtEl>
                                        <p:attrNameLst>
                                          <p:attrName>style.visibility</p:attrName>
                                        </p:attrNameLst>
                                      </p:cBhvr>
                                      <p:to>
                                        <p:strVal val="visible"/>
                                      </p:to>
                                    </p:set>
                                    <p:animEffect transition="in" filter="wipe(up)">
                                      <p:cBhvr>
                                        <p:cTn id="10" dur="500"/>
                                        <p:tgtEl>
                                          <p:spTgt spid="19"/>
                                        </p:tgtEl>
                                      </p:cBhvr>
                                    </p:animEffect>
                                  </p:childTnLst>
                                </p:cTn>
                              </p:par>
                              <p:par>
                                <p:cTn id="11" presetID="22" presetClass="entr" presetSubtype="1" fill="hold" grpId="0" nodeType="withEffect">
                                  <p:stCondLst>
                                    <p:cond delay="1000"/>
                                  </p:stCondLst>
                                  <p:childTnLst>
                                    <p:set>
                                      <p:cBhvr>
                                        <p:cTn id="12" dur="1" fill="hold">
                                          <p:stCondLst>
                                            <p:cond delay="0"/>
                                          </p:stCondLst>
                                        </p:cTn>
                                        <p:tgtEl>
                                          <p:spTgt spid="25"/>
                                        </p:tgtEl>
                                        <p:attrNameLst>
                                          <p:attrName>style.visibility</p:attrName>
                                        </p:attrNameLst>
                                      </p:cBhvr>
                                      <p:to>
                                        <p:strVal val="visible"/>
                                      </p:to>
                                    </p:set>
                                    <p:animEffect transition="in" filter="wipe(up)">
                                      <p:cBhvr>
                                        <p:cTn id="13" dur="500"/>
                                        <p:tgtEl>
                                          <p:spTgt spid="25"/>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wipe(up)">
                                      <p:cBhvr>
                                        <p:cTn id="16" dur="500"/>
                                        <p:tgtEl>
                                          <p:spTgt spid="31"/>
                                        </p:tgtEl>
                                      </p:cBhvr>
                                    </p:animEffect>
                                  </p:childTnLst>
                                </p:cTn>
                              </p:par>
                              <p:par>
                                <p:cTn id="17" presetID="22" presetClass="entr" presetSubtype="1"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Effect transition="in" filter="wipe(up)">
                                      <p:cBhvr>
                                        <p:cTn id="1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ldLvl="0" animBg="1"/>
      <p:bldP spid="19" grpId="0" bldLvl="0" animBg="1"/>
      <p:bldP spid="25" grpId="0" bldLvl="0" animBg="1"/>
      <p:bldP spid="31" grpId="0" bldLvl="0" animBg="1"/>
      <p:bldP spid="32"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1" name="矩形 20"/>
          <p:cNvSpPr/>
          <p:nvPr/>
        </p:nvSpPr>
        <p:spPr>
          <a:xfrm>
            <a:off x="555625" y="3140710"/>
            <a:ext cx="226441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cs typeface="宋体" panose="02010600030101010101" pitchFamily="2" charset="-122"/>
              </a:rPr>
              <a:t>1.</a:t>
            </a:r>
            <a:r>
              <a:rPr lang="zh-CN" altLang="zh-CN" sz="2400" b="1" dirty="0">
                <a:solidFill>
                  <a:srgbClr val="C00000"/>
                </a:solidFill>
                <a:latin typeface="+mn-ea"/>
              </a:rPr>
              <a:t>设备选型</a:t>
            </a:r>
            <a:r>
              <a:rPr lang="en-US" altLang="zh-CN" sz="2400" b="1" dirty="0">
                <a:solidFill>
                  <a:srgbClr val="C00000"/>
                </a:solidFill>
                <a:latin typeface="+mn-ea"/>
              </a:rPr>
              <a:t>6</a:t>
            </a:r>
            <a:r>
              <a:rPr lang="zh-CN" altLang="en-US" sz="2400" b="1" dirty="0">
                <a:solidFill>
                  <a:srgbClr val="C00000"/>
                </a:solidFill>
                <a:latin typeface="+mn-ea"/>
              </a:rPr>
              <a:t>分</a:t>
            </a:r>
          </a:p>
        </p:txBody>
      </p:sp>
      <p:sp>
        <p:nvSpPr>
          <p:cNvPr id="22" name="矩形 21"/>
          <p:cNvSpPr/>
          <p:nvPr/>
        </p:nvSpPr>
        <p:spPr>
          <a:xfrm>
            <a:off x="555625" y="3872230"/>
            <a:ext cx="2264410" cy="460375"/>
          </a:xfrm>
          <a:prstGeom prst="rect">
            <a:avLst/>
          </a:prstGeom>
          <a:ln>
            <a:solidFill>
              <a:schemeClr val="accent1"/>
            </a:solidFill>
          </a:ln>
        </p:spPr>
        <p:txBody>
          <a:bodyPr wrap="square">
            <a:spAutoFit/>
          </a:bodyPr>
          <a:lstStyle/>
          <a:p>
            <a:pPr algn="ctr"/>
            <a:r>
              <a:rPr lang="en-US" altLang="zh-CN" sz="2400" b="1" dirty="0">
                <a:latin typeface="+mn-ea"/>
              </a:rPr>
              <a:t>2.</a:t>
            </a:r>
            <a:r>
              <a:rPr lang="zh-CN" altLang="zh-CN" sz="2400" b="1" dirty="0">
                <a:latin typeface="+mn-ea"/>
              </a:rPr>
              <a:t>设备管理</a:t>
            </a:r>
            <a:r>
              <a:rPr lang="en-US" altLang="zh-CN" sz="2000" b="1" dirty="0">
                <a:latin typeface="+mn-ea"/>
              </a:rPr>
              <a:t>14</a:t>
            </a:r>
            <a:r>
              <a:rPr lang="zh-CN" altLang="en-US" sz="2000" b="1" dirty="0">
                <a:latin typeface="+mn-ea"/>
              </a:rPr>
              <a:t>分</a:t>
            </a:r>
          </a:p>
        </p:txBody>
      </p:sp>
      <p:sp>
        <p:nvSpPr>
          <p:cNvPr id="23" name="矩形 22"/>
          <p:cNvSpPr/>
          <p:nvPr/>
        </p:nvSpPr>
        <p:spPr>
          <a:xfrm>
            <a:off x="3058344" y="1865817"/>
            <a:ext cx="5544105" cy="424815"/>
          </a:xfrm>
          <a:prstGeom prst="rect">
            <a:avLst/>
          </a:prstGeom>
          <a:ln>
            <a:solidFill>
              <a:schemeClr val="accent1"/>
            </a:solidFill>
            <a:prstDash val="lgDash"/>
          </a:ln>
        </p:spPr>
        <p:txBody>
          <a:bodyPr wrap="square">
            <a:spAutoFit/>
          </a:bodyPr>
          <a:lstStyle/>
          <a:p>
            <a:pPr algn="just" fontAlgn="auto">
              <a:lnSpc>
                <a:spcPts val="2600"/>
              </a:lnSpc>
            </a:pPr>
            <a:r>
              <a:rPr dirty="0">
                <a:latin typeface="微软雅黑" panose="020B0503020204020204" pitchFamily="34" charset="-122"/>
                <a:ea typeface="微软雅黑" panose="020B0503020204020204" pitchFamily="34" charset="-122"/>
                <a:cs typeface="微软雅黑" panose="020B0503020204020204" pitchFamily="34" charset="-122"/>
              </a:rPr>
              <a:t>1.支护装备（泵站、支架及支柱）满足设计要求</a:t>
            </a:r>
          </a:p>
        </p:txBody>
      </p:sp>
      <p:sp>
        <p:nvSpPr>
          <p:cNvPr id="24" name="文本框 23"/>
          <p:cNvSpPr txBox="1"/>
          <p:nvPr/>
        </p:nvSpPr>
        <p:spPr>
          <a:xfrm>
            <a:off x="413142" y="1250089"/>
            <a:ext cx="2702919"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3.</a:t>
            </a:r>
            <a:r>
              <a:rPr lang="zh-CN" altLang="en-US" sz="2400" b="1" dirty="0">
                <a:solidFill>
                  <a:schemeClr val="bg2"/>
                </a:solidFill>
                <a:latin typeface="黑体" panose="02010609060101010101" pitchFamily="49" charset="-122"/>
                <a:ea typeface="黑体" panose="02010609060101010101" pitchFamily="49" charset="-122"/>
              </a:rPr>
              <a:t>机电设备  </a:t>
            </a:r>
            <a:r>
              <a:rPr lang="en-US" altLang="zh-CN" sz="2400" b="1" dirty="0">
                <a:solidFill>
                  <a:schemeClr val="bg2"/>
                </a:solidFill>
                <a:latin typeface="黑体" panose="02010609060101010101" pitchFamily="49" charset="-122"/>
                <a:ea typeface="黑体" panose="02010609060101010101" pitchFamily="49" charset="-122"/>
              </a:rPr>
              <a:t>20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26" name="矩形 25"/>
          <p:cNvSpPr/>
          <p:nvPr/>
        </p:nvSpPr>
        <p:spPr>
          <a:xfrm>
            <a:off x="3058344" y="2511612"/>
            <a:ext cx="5544105" cy="424815"/>
          </a:xfrm>
          <a:prstGeom prst="rect">
            <a:avLst/>
          </a:prstGeom>
          <a:ln>
            <a:solidFill>
              <a:schemeClr val="accent1"/>
            </a:solidFill>
            <a:prstDash val="lgDash"/>
          </a:ln>
        </p:spPr>
        <p:txBody>
          <a:bodyPr wrap="square">
            <a:spAutoFit/>
          </a:bodyPr>
          <a:lstStyle/>
          <a:p>
            <a:pPr algn="just">
              <a:lnSpc>
                <a:spcPts val="2600"/>
              </a:lnSpc>
              <a:buClrTx/>
              <a:buSzTx/>
              <a:buFontTx/>
            </a:pPr>
            <a:r>
              <a:rPr dirty="0">
                <a:latin typeface="微软雅黑" panose="020B0503020204020204" pitchFamily="34" charset="-122"/>
                <a:ea typeface="微软雅黑" panose="020B0503020204020204" pitchFamily="34" charset="-122"/>
                <a:cs typeface="微软雅黑" panose="020B0503020204020204" pitchFamily="34" charset="-122"/>
              </a:rPr>
              <a:t>2.生产装备选型、配套合理，满足设计生产能力需要</a:t>
            </a:r>
          </a:p>
        </p:txBody>
      </p:sp>
      <p:sp>
        <p:nvSpPr>
          <p:cNvPr id="27" name="矩形 26"/>
          <p:cNvSpPr/>
          <p:nvPr/>
        </p:nvSpPr>
        <p:spPr>
          <a:xfrm>
            <a:off x="3058344" y="3148517"/>
            <a:ext cx="5544105" cy="424815"/>
          </a:xfrm>
          <a:prstGeom prst="rect">
            <a:avLst/>
          </a:prstGeom>
          <a:ln>
            <a:solidFill>
              <a:schemeClr val="accent1"/>
            </a:solidFill>
            <a:prstDash val="lgDash"/>
          </a:ln>
        </p:spPr>
        <p:txBody>
          <a:bodyPr wrap="square">
            <a:spAutoFit/>
          </a:bodyPr>
          <a:lstStyle/>
          <a:p>
            <a:pPr algn="just">
              <a:lnSpc>
                <a:spcPts val="2600"/>
              </a:lnSpc>
              <a:buClrTx/>
              <a:buSzTx/>
              <a:buFontTx/>
            </a:pPr>
            <a:r>
              <a:rPr dirty="0">
                <a:latin typeface="微软雅黑" panose="020B0503020204020204" pitchFamily="34" charset="-122"/>
                <a:ea typeface="微软雅黑" panose="020B0503020204020204" pitchFamily="34" charset="-122"/>
                <a:cs typeface="微软雅黑" panose="020B0503020204020204" pitchFamily="34" charset="-122"/>
              </a:rPr>
              <a:t>3.电气设备满足生产、支护装备安全运行的需要</a:t>
            </a:r>
          </a:p>
        </p:txBody>
      </p:sp>
      <p:sp>
        <p:nvSpPr>
          <p:cNvPr id="33" name="文本框 32"/>
          <p:cNvSpPr txBox="1"/>
          <p:nvPr/>
        </p:nvSpPr>
        <p:spPr>
          <a:xfrm>
            <a:off x="3058344" y="3804416"/>
            <a:ext cx="5544105" cy="1096839"/>
          </a:xfrm>
          <a:prstGeom prst="rect">
            <a:avLst/>
          </a:prstGeom>
          <a:solidFill>
            <a:schemeClr val="accent1">
              <a:lumMod val="75000"/>
            </a:schemeClr>
          </a:solidFill>
        </p:spPr>
        <p:txBody>
          <a:bodyPr wrap="square" rtlCol="0">
            <a:spAutoFit/>
          </a:bodyPr>
          <a:lstStyle/>
          <a:p>
            <a:pPr algn="just" fontAlgn="auto">
              <a:lnSpc>
                <a:spcPts val="2000"/>
              </a:lnSpc>
              <a:buClr>
                <a:schemeClr val="bg1"/>
              </a:buClr>
              <a:buFont typeface="Wingdings" panose="05000000000000000000" pitchFamily="2" charset="2"/>
              <a:buChar char="l"/>
            </a:pPr>
            <a:r>
              <a:rPr sz="1400" dirty="0">
                <a:solidFill>
                  <a:prstClr val="white"/>
                </a:solidFill>
                <a:latin typeface="微软雅黑" panose="020B0503020204020204" pitchFamily="34" charset="-122"/>
                <a:ea typeface="微软雅黑" panose="020B0503020204020204" pitchFamily="34" charset="-122"/>
              </a:rPr>
              <a:t>综（放）采工作面配置的移动变电站、组合开关、变频器、真空馈电开关、供电电缆应满足供电设计或《综采综放工作面常规供电系统设计规范》（GB/T 37808-2019）等要求，以满足生产、支护装备安全运行需要</a:t>
            </a:r>
          </a:p>
        </p:txBody>
      </p:sp>
      <p:sp>
        <p:nvSpPr>
          <p:cNvPr id="34" name="文本框 33"/>
          <p:cNvSpPr txBox="1"/>
          <p:nvPr/>
        </p:nvSpPr>
        <p:spPr>
          <a:xfrm>
            <a:off x="3058240" y="2511677"/>
            <a:ext cx="5544105" cy="861774"/>
          </a:xfrm>
          <a:prstGeom prst="rect">
            <a:avLst/>
          </a:prstGeom>
          <a:solidFill>
            <a:schemeClr val="accent1">
              <a:lumMod val="75000"/>
            </a:schemeClr>
          </a:solidFill>
        </p:spPr>
        <p:txBody>
          <a:bodyPr wrap="square" rtlCol="0">
            <a:spAutoFit/>
          </a:bodyPr>
          <a:lstStyle/>
          <a:p>
            <a:pPr indent="-285750" algn="just">
              <a:lnSpc>
                <a:spcPts val="2000"/>
              </a:lnSpc>
              <a:buClr>
                <a:schemeClr val="bg1"/>
              </a:buClr>
              <a:buFont typeface="Wingdings" panose="05000000000000000000" pitchFamily="2" charset="2"/>
              <a:buChar char="l"/>
            </a:pPr>
            <a:r>
              <a:rPr sz="1400" dirty="0" err="1">
                <a:solidFill>
                  <a:prstClr val="white"/>
                </a:solidFill>
                <a:latin typeface="微软雅黑" panose="020B0503020204020204" pitchFamily="34" charset="-122"/>
                <a:ea typeface="微软雅黑" panose="020B0503020204020204" pitchFamily="34" charset="-122"/>
              </a:rPr>
              <a:t>满足设计要求，是指支架（支柱）初撑力和工作阻力及性能、泵站流量和额定工作压力及性能等不低于《矿井初步设计》或支护设计要求</a:t>
            </a:r>
            <a:r>
              <a:rPr lang="zh-CN" altLang="en-US" sz="1400" dirty="0">
                <a:solidFill>
                  <a:prstClr val="white"/>
                </a:solidFill>
                <a:latin typeface="微软雅黑" panose="020B0503020204020204" pitchFamily="34" charset="-122"/>
                <a:ea typeface="微软雅黑" panose="020B0503020204020204" pitchFamily="34" charset="-122"/>
              </a:rPr>
              <a:t>。</a:t>
            </a:r>
            <a:endParaRPr sz="1400" dirty="0">
              <a:solidFill>
                <a:prstClr val="white"/>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3058343" y="3062792"/>
            <a:ext cx="5544105" cy="2373086"/>
          </a:xfrm>
          <a:prstGeom prst="rect">
            <a:avLst/>
          </a:prstGeom>
          <a:solidFill>
            <a:schemeClr val="accent1">
              <a:lumMod val="75000"/>
            </a:schemeClr>
          </a:solidFill>
        </p:spPr>
        <p:txBody>
          <a:bodyPr wrap="square" rtlCol="0">
            <a:spAutoFit/>
          </a:bodyPr>
          <a:lstStyle/>
          <a:p>
            <a:pPr algn="just" fontAlgn="auto">
              <a:lnSpc>
                <a:spcPts val="2000"/>
              </a:lnSpc>
              <a:buClr>
                <a:schemeClr val="bg1"/>
              </a:buClr>
              <a:buFont typeface="Wingdings" panose="05000000000000000000" pitchFamily="2" charset="2"/>
              <a:buChar char="l"/>
            </a:pPr>
            <a:r>
              <a:rPr sz="1400" dirty="0">
                <a:solidFill>
                  <a:prstClr val="white"/>
                </a:solidFill>
                <a:latin typeface="微软雅黑" panose="020B0503020204020204" pitchFamily="34" charset="-122"/>
                <a:ea typeface="微软雅黑" panose="020B0503020204020204" pitchFamily="34" charset="-122"/>
              </a:rPr>
              <a:t>生产装备选型、配套应符合设计或《煤炭工业矿井采掘设备配备标准》（GB/T 51169-2016)等规定，满足能力匹配要求：</a:t>
            </a:r>
          </a:p>
          <a:p>
            <a:pPr algn="just" fontAlgn="auto">
              <a:lnSpc>
                <a:spcPts val="2000"/>
              </a:lnSpc>
              <a:buClr>
                <a:schemeClr val="bg1"/>
              </a:buClr>
              <a:buSzTx/>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采煤机实际生产能力应大于工作面设计生产能力。</a:t>
            </a:r>
          </a:p>
          <a:p>
            <a:pPr algn="just" fontAlgn="auto">
              <a:lnSpc>
                <a:spcPts val="2000"/>
              </a:lnSpc>
              <a:buClr>
                <a:schemeClr val="bg1"/>
              </a:buClr>
              <a:buSzTx/>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刮板输送机运输能力大于采煤机设计最大生产能力，转载机运输能力不应小于采煤工作面刮板输送机运输能力，可伸缩带式输送机运输能力与转载机相适应，可伸缩带式输送机结构和破碎机结构应与转载机相适应；支架移架速度与采煤机牵引速度相适应。</a:t>
            </a:r>
          </a:p>
          <a:p>
            <a:pPr algn="just" fontAlgn="auto">
              <a:lnSpc>
                <a:spcPts val="2000"/>
              </a:lnSpc>
              <a:buClr>
                <a:schemeClr val="bg1"/>
              </a:buClr>
              <a:buSzTx/>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乳化液泵站工作压力满足支架初撑力的要求，泵送流量与液压支架移架速度和每次移架所需要的乳化液体积相适应。</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50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35"/>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grpId="0" nodeType="withEffect">
                                  <p:stCondLst>
                                    <p:cond delay="50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ldLvl="0" animBg="1"/>
      <p:bldP spid="27" grpId="0" bldLvl="0" animBg="1"/>
      <p:bldP spid="33" grpId="0" bldLvl="0" animBg="1"/>
      <p:bldP spid="34" grpId="0" bldLvl="0" animBg="1"/>
      <p:bldP spid="34" grpId="1" bldLvl="0" animBg="1"/>
      <p:bldP spid="35" grpId="0" bldLvl="0" animBg="1"/>
      <p:bldP spid="35" grpId="1" bldLvl="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1" name="矩形 20"/>
          <p:cNvSpPr/>
          <p:nvPr/>
        </p:nvSpPr>
        <p:spPr>
          <a:xfrm>
            <a:off x="555625" y="3140710"/>
            <a:ext cx="2264410" cy="460375"/>
          </a:xfrm>
          <a:prstGeom prst="rect">
            <a:avLst/>
          </a:prstGeom>
          <a:ln>
            <a:solidFill>
              <a:schemeClr val="accent1"/>
            </a:solidFill>
          </a:ln>
        </p:spPr>
        <p:txBody>
          <a:bodyPr wrap="square">
            <a:spAutoFit/>
          </a:bodyPr>
          <a:lstStyle/>
          <a:p>
            <a:pPr algn="ctr"/>
            <a:r>
              <a:rPr lang="en-US" altLang="zh-CN" sz="2400" b="1" dirty="0">
                <a:latin typeface="+mn-ea"/>
                <a:cs typeface="宋体" panose="02010600030101010101" pitchFamily="2" charset="-122"/>
              </a:rPr>
              <a:t>1.</a:t>
            </a:r>
            <a:r>
              <a:rPr lang="zh-CN" altLang="zh-CN" sz="2400" b="1" dirty="0">
                <a:latin typeface="+mn-ea"/>
              </a:rPr>
              <a:t>设备选型</a:t>
            </a:r>
            <a:r>
              <a:rPr lang="en-US" altLang="zh-CN" sz="2400" b="1" dirty="0">
                <a:latin typeface="+mn-ea"/>
              </a:rPr>
              <a:t>6</a:t>
            </a:r>
            <a:r>
              <a:rPr lang="zh-CN" altLang="en-US" sz="2400" b="1" dirty="0">
                <a:latin typeface="+mn-ea"/>
              </a:rPr>
              <a:t>分</a:t>
            </a:r>
          </a:p>
        </p:txBody>
      </p:sp>
      <p:sp>
        <p:nvSpPr>
          <p:cNvPr id="22" name="矩形 21"/>
          <p:cNvSpPr/>
          <p:nvPr/>
        </p:nvSpPr>
        <p:spPr>
          <a:xfrm>
            <a:off x="555625" y="3872230"/>
            <a:ext cx="226441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rPr>
              <a:t>2.</a:t>
            </a:r>
            <a:r>
              <a:rPr lang="zh-CN" altLang="zh-CN" sz="2400" b="1" dirty="0">
                <a:solidFill>
                  <a:srgbClr val="C00000"/>
                </a:solidFill>
                <a:latin typeface="+mn-ea"/>
              </a:rPr>
              <a:t>设备管理</a:t>
            </a:r>
            <a:r>
              <a:rPr lang="en-US" altLang="zh-CN" sz="2000" b="1" dirty="0">
                <a:solidFill>
                  <a:srgbClr val="C00000"/>
                </a:solidFill>
                <a:latin typeface="+mn-ea"/>
              </a:rPr>
              <a:t>14</a:t>
            </a:r>
            <a:r>
              <a:rPr lang="zh-CN" altLang="en-US" sz="2000" b="1" dirty="0">
                <a:solidFill>
                  <a:srgbClr val="C00000"/>
                </a:solidFill>
                <a:latin typeface="+mn-ea"/>
              </a:rPr>
              <a:t>分</a:t>
            </a:r>
          </a:p>
        </p:txBody>
      </p:sp>
      <p:sp>
        <p:nvSpPr>
          <p:cNvPr id="24" name="文本框 23"/>
          <p:cNvSpPr txBox="1"/>
          <p:nvPr/>
        </p:nvSpPr>
        <p:spPr>
          <a:xfrm>
            <a:off x="413142" y="1250089"/>
            <a:ext cx="2702919"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3.</a:t>
            </a:r>
            <a:r>
              <a:rPr lang="zh-CN" altLang="en-US" sz="2400" b="1" dirty="0">
                <a:solidFill>
                  <a:schemeClr val="bg2"/>
                </a:solidFill>
                <a:latin typeface="黑体" panose="02010609060101010101" pitchFamily="49" charset="-122"/>
                <a:ea typeface="黑体" panose="02010609060101010101" pitchFamily="49" charset="-122"/>
              </a:rPr>
              <a:t>机电设备  </a:t>
            </a:r>
            <a:r>
              <a:rPr lang="en-US" altLang="zh-CN" sz="2400" b="1" dirty="0">
                <a:solidFill>
                  <a:schemeClr val="bg2"/>
                </a:solidFill>
                <a:latin typeface="黑体" panose="02010609060101010101" pitchFamily="49" charset="-122"/>
                <a:ea typeface="黑体" panose="02010609060101010101" pitchFamily="49" charset="-122"/>
              </a:rPr>
              <a:t>20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32" name="矩形 31"/>
          <p:cNvSpPr/>
          <p:nvPr/>
        </p:nvSpPr>
        <p:spPr>
          <a:xfrm>
            <a:off x="3044270" y="1943716"/>
            <a:ext cx="5544105" cy="3138170"/>
          </a:xfrm>
          <a:prstGeom prst="rect">
            <a:avLst/>
          </a:prstGeom>
          <a:ln>
            <a:solidFill>
              <a:schemeClr val="accent1"/>
            </a:solidFill>
            <a:prstDash val="lgDash"/>
          </a:ln>
        </p:spPr>
        <p:txBody>
          <a:bodyPr wrap="square">
            <a:spAutoFit/>
          </a:bodyPr>
          <a:lstStyle/>
          <a:p>
            <a:pPr algn="just" fontAlgn="auto"/>
            <a:r>
              <a:rPr dirty="0">
                <a:latin typeface="微软雅黑" panose="020B0503020204020204" pitchFamily="34" charset="-122"/>
                <a:ea typeface="微软雅黑" panose="020B0503020204020204" pitchFamily="34" charset="-122"/>
              </a:rPr>
              <a:t>1.泵站：</a:t>
            </a:r>
          </a:p>
          <a:p>
            <a:pPr algn="just" fontAlgn="auto"/>
            <a:r>
              <a:rPr lang="zh-CN" altLang="en-US" dirty="0">
                <a:latin typeface="微软雅黑" panose="020B0503020204020204" pitchFamily="34" charset="-122"/>
                <a:ea typeface="微软雅黑" panose="020B0503020204020204" pitchFamily="34" charset="-122"/>
              </a:rPr>
              <a:t>（1）乳化液泵站完好，乳化液泵站压力综采（放）工作面不小于30MPa，炮采、高档普采工作面不小于18 MPa，乳化液（浓缩液）浓度符合产品技术标准要求，并在作业规程中明确规定；</a:t>
            </a:r>
          </a:p>
          <a:p>
            <a:pPr algn="just" fontAlgn="auto"/>
            <a:r>
              <a:rPr lang="zh-CN" altLang="en-US" dirty="0">
                <a:latin typeface="微软雅黑" panose="020B0503020204020204" pitchFamily="34" charset="-122"/>
                <a:ea typeface="微软雅黑" panose="020B0503020204020204" pitchFamily="34" charset="-122"/>
              </a:rPr>
              <a:t>（2）液压系统无漏、窜液，部件无缺损，管路无挤压，</a:t>
            </a:r>
            <a:r>
              <a:rPr lang="zh-CN" altLang="en-US" dirty="0">
                <a:solidFill>
                  <a:srgbClr val="C00000"/>
                </a:solidFill>
                <a:latin typeface="微软雅黑" panose="020B0503020204020204" pitchFamily="34" charset="-122"/>
                <a:ea typeface="微软雅黑" panose="020B0503020204020204" pitchFamily="34" charset="-122"/>
              </a:rPr>
              <a:t>连接销使用规范；</a:t>
            </a:r>
            <a:r>
              <a:rPr lang="zh-CN" altLang="en-US" dirty="0">
                <a:latin typeface="微软雅黑" panose="020B0503020204020204" pitchFamily="34" charset="-122"/>
                <a:ea typeface="微软雅黑" panose="020B0503020204020204" pitchFamily="34" charset="-122"/>
              </a:rPr>
              <a:t>注液枪完好，控制阀有效；</a:t>
            </a:r>
          </a:p>
          <a:p>
            <a:pPr algn="just" fontAlgn="auto"/>
            <a:r>
              <a:rPr lang="zh-CN" altLang="en-US" dirty="0">
                <a:latin typeface="微软雅黑" panose="020B0503020204020204" pitchFamily="34" charset="-122"/>
                <a:ea typeface="微软雅黑" panose="020B0503020204020204" pitchFamily="34" charset="-122"/>
              </a:rPr>
              <a:t>（3）采用电液阀控制时，净化水装置运行正常，水质、水量满足要求；</a:t>
            </a:r>
          </a:p>
          <a:p>
            <a:pPr algn="just" fontAlgn="auto"/>
            <a:r>
              <a:rPr lang="zh-CN" altLang="en-US" dirty="0">
                <a:latin typeface="微软雅黑" panose="020B0503020204020204" pitchFamily="34" charset="-122"/>
                <a:ea typeface="微软雅黑" panose="020B0503020204020204" pitchFamily="34" charset="-122"/>
              </a:rPr>
              <a:t>（4）各种液压设备及辅件合格、齐全、完好，控制阀有效，耐压等级符合要求，操纵阀手把有限位装置。</a:t>
            </a:r>
          </a:p>
        </p:txBody>
      </p:sp>
      <p:grpSp>
        <p:nvGrpSpPr>
          <p:cNvPr id="5" name="组合 4"/>
          <p:cNvGrpSpPr/>
          <p:nvPr/>
        </p:nvGrpSpPr>
        <p:grpSpPr>
          <a:xfrm>
            <a:off x="555625" y="5486012"/>
            <a:ext cx="5544105" cy="781050"/>
            <a:chOff x="3044270" y="5457825"/>
            <a:chExt cx="5544105" cy="781050"/>
          </a:xfrm>
        </p:grpSpPr>
        <p:sp>
          <p:nvSpPr>
            <p:cNvPr id="2" name="对话气泡: 圆角矩形 1"/>
            <p:cNvSpPr/>
            <p:nvPr/>
          </p:nvSpPr>
          <p:spPr>
            <a:xfrm>
              <a:off x="3044270" y="5457825"/>
              <a:ext cx="5544105" cy="781050"/>
            </a:xfrm>
            <a:prstGeom prst="wedgeRoundRectCallout">
              <a:avLst>
                <a:gd name="adj1" fmla="val -2375"/>
                <a:gd name="adj2" fmla="val -29556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3116061" y="5524500"/>
              <a:ext cx="5380239" cy="645160"/>
            </a:xfrm>
            <a:prstGeom prst="rect">
              <a:avLst/>
            </a:prstGeom>
            <a:noFill/>
          </p:spPr>
          <p:txBody>
            <a:bodyPr wrap="square" rtlCol="0">
              <a:spAutoFit/>
            </a:bodyPr>
            <a:lstStyle/>
            <a:p>
              <a:r>
                <a:rPr lang="zh-CN" altLang="zh-CN"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2</a:t>
              </a:r>
              <a:r>
                <a:rPr lang="zh-CN" altLang="zh-CN"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）液压系统无漏、窜液，部件无缺损，管路无挤压；注液枪完好，控制阀有效；</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1" name="矩形 20"/>
          <p:cNvSpPr/>
          <p:nvPr/>
        </p:nvSpPr>
        <p:spPr>
          <a:xfrm>
            <a:off x="555625" y="3140710"/>
            <a:ext cx="2264410" cy="460375"/>
          </a:xfrm>
          <a:prstGeom prst="rect">
            <a:avLst/>
          </a:prstGeom>
          <a:ln>
            <a:solidFill>
              <a:schemeClr val="accent1"/>
            </a:solidFill>
          </a:ln>
        </p:spPr>
        <p:txBody>
          <a:bodyPr wrap="square">
            <a:spAutoFit/>
          </a:bodyPr>
          <a:lstStyle/>
          <a:p>
            <a:pPr algn="ctr"/>
            <a:r>
              <a:rPr lang="en-US" altLang="zh-CN" sz="2400" b="1" dirty="0">
                <a:latin typeface="+mn-ea"/>
                <a:cs typeface="宋体" panose="02010600030101010101" pitchFamily="2" charset="-122"/>
              </a:rPr>
              <a:t>1.</a:t>
            </a:r>
            <a:r>
              <a:rPr lang="zh-CN" altLang="zh-CN" sz="2400" b="1" dirty="0">
                <a:latin typeface="+mn-ea"/>
              </a:rPr>
              <a:t>设备选型</a:t>
            </a:r>
            <a:r>
              <a:rPr lang="en-US" altLang="zh-CN" sz="2400" b="1" dirty="0">
                <a:latin typeface="+mn-ea"/>
              </a:rPr>
              <a:t>6</a:t>
            </a:r>
            <a:r>
              <a:rPr lang="zh-CN" altLang="en-US" sz="2400" b="1" dirty="0">
                <a:latin typeface="+mn-ea"/>
              </a:rPr>
              <a:t>分</a:t>
            </a:r>
          </a:p>
        </p:txBody>
      </p:sp>
      <p:sp>
        <p:nvSpPr>
          <p:cNvPr id="22" name="矩形 21"/>
          <p:cNvSpPr/>
          <p:nvPr/>
        </p:nvSpPr>
        <p:spPr>
          <a:xfrm>
            <a:off x="555625" y="3872230"/>
            <a:ext cx="226441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rPr>
              <a:t>2.</a:t>
            </a:r>
            <a:r>
              <a:rPr lang="zh-CN" altLang="zh-CN" sz="2400" b="1" dirty="0">
                <a:solidFill>
                  <a:srgbClr val="C00000"/>
                </a:solidFill>
                <a:latin typeface="+mn-ea"/>
              </a:rPr>
              <a:t>设备管理</a:t>
            </a:r>
            <a:r>
              <a:rPr lang="en-US" altLang="zh-CN" sz="2000" b="1" dirty="0">
                <a:solidFill>
                  <a:srgbClr val="C00000"/>
                </a:solidFill>
                <a:latin typeface="+mn-ea"/>
              </a:rPr>
              <a:t>14</a:t>
            </a:r>
            <a:r>
              <a:rPr lang="zh-CN" altLang="en-US" sz="2000" b="1" dirty="0">
                <a:solidFill>
                  <a:srgbClr val="C00000"/>
                </a:solidFill>
                <a:latin typeface="+mn-ea"/>
              </a:rPr>
              <a:t>分</a:t>
            </a:r>
          </a:p>
        </p:txBody>
      </p:sp>
      <p:sp>
        <p:nvSpPr>
          <p:cNvPr id="24" name="文本框 23"/>
          <p:cNvSpPr txBox="1"/>
          <p:nvPr/>
        </p:nvSpPr>
        <p:spPr>
          <a:xfrm>
            <a:off x="413142" y="1250089"/>
            <a:ext cx="2702919"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3.</a:t>
            </a:r>
            <a:r>
              <a:rPr lang="zh-CN" altLang="en-US" sz="2400" b="1" dirty="0">
                <a:solidFill>
                  <a:schemeClr val="bg2"/>
                </a:solidFill>
                <a:latin typeface="黑体" panose="02010609060101010101" pitchFamily="49" charset="-122"/>
                <a:ea typeface="黑体" panose="02010609060101010101" pitchFamily="49" charset="-122"/>
              </a:rPr>
              <a:t>机电设备  </a:t>
            </a:r>
            <a:r>
              <a:rPr lang="en-US" altLang="zh-CN" sz="2400" b="1" dirty="0">
                <a:solidFill>
                  <a:schemeClr val="bg2"/>
                </a:solidFill>
                <a:latin typeface="黑体" panose="02010609060101010101" pitchFamily="49" charset="-122"/>
                <a:ea typeface="黑体" panose="02010609060101010101" pitchFamily="49" charset="-122"/>
              </a:rPr>
              <a:t>20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8" name="矩形 7"/>
          <p:cNvSpPr/>
          <p:nvPr/>
        </p:nvSpPr>
        <p:spPr>
          <a:xfrm>
            <a:off x="3044269" y="1981517"/>
            <a:ext cx="5544105" cy="3354765"/>
          </a:xfrm>
          <a:prstGeom prst="rect">
            <a:avLst/>
          </a:prstGeom>
          <a:ln>
            <a:solidFill>
              <a:schemeClr val="accent1"/>
            </a:solidFill>
            <a:prstDash val="lgDash"/>
          </a:ln>
        </p:spPr>
        <p:txBody>
          <a:bodyPr wrap="square">
            <a:spAutoFit/>
          </a:bodyPr>
          <a:lstStyle/>
          <a:p>
            <a:pPr algn="just" fontAlgn="auto"/>
            <a:r>
              <a:rPr dirty="0">
                <a:latin typeface="微软雅黑" panose="020B0503020204020204" pitchFamily="34" charset="-122"/>
                <a:ea typeface="微软雅黑" panose="020B0503020204020204" pitchFamily="34" charset="-122"/>
              </a:rPr>
              <a:t>2.采（刨）煤机：</a:t>
            </a:r>
          </a:p>
          <a:p>
            <a:pPr algn="just" fontAlgn="auto"/>
            <a:r>
              <a:rPr lang="zh-CN" altLang="en-US" sz="1600" dirty="0">
                <a:latin typeface="微软雅黑" panose="020B0503020204020204" pitchFamily="34" charset="-122"/>
                <a:ea typeface="微软雅黑" panose="020B0503020204020204" pitchFamily="34" charset="-122"/>
              </a:rPr>
              <a:t>（1）采（刨）煤机完好；</a:t>
            </a:r>
          </a:p>
          <a:p>
            <a:pPr algn="just" fontAlgn="auto"/>
            <a:r>
              <a:rPr lang="zh-CN" altLang="en-US" sz="1600" dirty="0">
                <a:latin typeface="微软雅黑" panose="020B0503020204020204" pitchFamily="34" charset="-122"/>
                <a:ea typeface="微软雅黑" panose="020B0503020204020204" pitchFamily="34" charset="-122"/>
              </a:rPr>
              <a:t>（2）采煤机有停止工作面刮板输送机的闭锁装置；</a:t>
            </a:r>
          </a:p>
          <a:p>
            <a:pPr algn="just" fontAlgn="auto"/>
            <a:r>
              <a:rPr lang="zh-CN" altLang="en-US" sz="1600" dirty="0">
                <a:latin typeface="微软雅黑" panose="020B0503020204020204" pitchFamily="34" charset="-122"/>
                <a:ea typeface="微软雅黑" panose="020B0503020204020204" pitchFamily="34" charset="-122"/>
              </a:rPr>
              <a:t>（3）采（刨）煤机设置甲烷断电仪或者便携式甲烷检测报警仪，且灵敏可靠；</a:t>
            </a:r>
          </a:p>
          <a:p>
            <a:pPr algn="just" fontAlgn="auto"/>
            <a:r>
              <a:rPr lang="zh-CN" altLang="en-US" sz="1600" dirty="0">
                <a:latin typeface="微软雅黑" panose="020B0503020204020204" pitchFamily="34" charset="-122"/>
                <a:ea typeface="微软雅黑" panose="020B0503020204020204" pitchFamily="34" charset="-122"/>
              </a:rPr>
              <a:t>（4）采（刨）煤机截齿、喷雾装置、冷却系统符合规定，内外喷雾有效；</a:t>
            </a:r>
          </a:p>
          <a:p>
            <a:pPr algn="just" fontAlgn="auto"/>
            <a:r>
              <a:rPr lang="zh-CN" altLang="en-US" sz="1600" dirty="0">
                <a:latin typeface="微软雅黑" panose="020B0503020204020204" pitchFamily="34" charset="-122"/>
                <a:ea typeface="微软雅黑" panose="020B0503020204020204" pitchFamily="34" charset="-122"/>
              </a:rPr>
              <a:t>（5）采（刨）煤机电气保护齐全可靠；</a:t>
            </a:r>
          </a:p>
          <a:p>
            <a:pPr algn="just" fontAlgn="auto"/>
            <a:r>
              <a:rPr lang="zh-CN" altLang="en-US" sz="1600" dirty="0">
                <a:latin typeface="微软雅黑" panose="020B0503020204020204" pitchFamily="34" charset="-122"/>
                <a:ea typeface="微软雅黑" panose="020B0503020204020204" pitchFamily="34" charset="-122"/>
              </a:rPr>
              <a:t>（6）刨煤机工作面至少每隔30m装设能随时停止刨头和刮板输送机的装置或向刨煤机司机发送信号的装置；有刨头位置指示器；</a:t>
            </a:r>
          </a:p>
          <a:p>
            <a:pPr algn="just" fontAlgn="auto"/>
            <a:r>
              <a:rPr lang="zh-CN" altLang="en-US" sz="1600" dirty="0">
                <a:latin typeface="微软雅黑" panose="020B0503020204020204" pitchFamily="34" charset="-122"/>
                <a:ea typeface="微软雅黑" panose="020B0503020204020204" pitchFamily="34" charset="-122"/>
              </a:rPr>
              <a:t>（7）大中型采煤机使用软启动控制装置；</a:t>
            </a:r>
          </a:p>
          <a:p>
            <a:pPr algn="just" fontAlgn="auto"/>
            <a:r>
              <a:rPr lang="zh-CN" altLang="en-US" sz="1600" dirty="0">
                <a:latin typeface="微软雅黑" panose="020B0503020204020204" pitchFamily="34" charset="-122"/>
                <a:ea typeface="微软雅黑" panose="020B0503020204020204" pitchFamily="34" charset="-122"/>
              </a:rPr>
              <a:t>（8）采煤机具备遥控功能。</a:t>
            </a:r>
          </a:p>
        </p:txBody>
      </p:sp>
      <p:sp>
        <p:nvSpPr>
          <p:cNvPr id="9" name="文本框 8"/>
          <p:cNvSpPr txBox="1"/>
          <p:nvPr/>
        </p:nvSpPr>
        <p:spPr>
          <a:xfrm>
            <a:off x="3044268" y="5547766"/>
            <a:ext cx="5544105" cy="902811"/>
          </a:xfrm>
          <a:prstGeom prst="rect">
            <a:avLst/>
          </a:prstGeom>
          <a:solidFill>
            <a:schemeClr val="accent1">
              <a:lumMod val="75000"/>
            </a:schemeClr>
          </a:solidFill>
        </p:spPr>
        <p:txBody>
          <a:bodyPr wrap="square" rtlCol="0">
            <a:spAutoFit/>
          </a:bodyPr>
          <a:lstStyle/>
          <a:p>
            <a:pPr algn="just">
              <a:lnSpc>
                <a:spcPts val="2000"/>
              </a:lnSpc>
              <a:buClr>
                <a:schemeClr val="bg1"/>
              </a:buClr>
              <a:buFont typeface="Wingdings" panose="05000000000000000000" pitchFamily="2" charset="2"/>
              <a:buChar char="l"/>
            </a:pPr>
            <a:r>
              <a:rPr sz="1400" dirty="0">
                <a:solidFill>
                  <a:prstClr val="white"/>
                </a:solidFill>
                <a:latin typeface="微软雅黑" panose="020B0503020204020204" pitchFamily="34" charset="-122"/>
                <a:ea typeface="微软雅黑" panose="020B0503020204020204" pitchFamily="34" charset="-122"/>
              </a:rPr>
              <a:t>电气保护齐全</a:t>
            </a:r>
            <a:r>
              <a:rPr lang="zh-CN" sz="1400" dirty="0">
                <a:solidFill>
                  <a:prstClr val="white"/>
                </a:solidFill>
                <a:latin typeface="微软雅黑" panose="020B0503020204020204" pitchFamily="34" charset="-122"/>
                <a:ea typeface="微软雅黑" panose="020B0503020204020204" pitchFamily="34" charset="-122"/>
              </a:rPr>
              <a:t>：</a:t>
            </a:r>
          </a:p>
          <a:p>
            <a:pPr algn="just" fontAlgn="auto">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是指采（刨）煤机的控制设备应符合《煤矿安全规程》第四百五十一条等规定，高压电动机的高压控制设备,应当具有短路、过负荷、接地和欠压释放保护；低压电动机的控制设备,应具备短路、过负荷、单相断线、漏电闭锁保护功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50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9" grpId="0" bldLvl="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1" name="矩形 20"/>
          <p:cNvSpPr/>
          <p:nvPr/>
        </p:nvSpPr>
        <p:spPr>
          <a:xfrm>
            <a:off x="555625" y="3140710"/>
            <a:ext cx="2264410" cy="460375"/>
          </a:xfrm>
          <a:prstGeom prst="rect">
            <a:avLst/>
          </a:prstGeom>
          <a:ln>
            <a:solidFill>
              <a:schemeClr val="accent1"/>
            </a:solidFill>
          </a:ln>
        </p:spPr>
        <p:txBody>
          <a:bodyPr wrap="square">
            <a:spAutoFit/>
          </a:bodyPr>
          <a:lstStyle/>
          <a:p>
            <a:pPr algn="ctr"/>
            <a:r>
              <a:rPr lang="en-US" altLang="zh-CN" sz="2400" b="1" dirty="0">
                <a:latin typeface="+mn-ea"/>
                <a:cs typeface="宋体" panose="02010600030101010101" pitchFamily="2" charset="-122"/>
              </a:rPr>
              <a:t>1.</a:t>
            </a:r>
            <a:r>
              <a:rPr lang="zh-CN" altLang="zh-CN" sz="2400" b="1" dirty="0">
                <a:latin typeface="+mn-ea"/>
              </a:rPr>
              <a:t>设备选型</a:t>
            </a:r>
            <a:r>
              <a:rPr lang="en-US" altLang="zh-CN" sz="2400" b="1" dirty="0">
                <a:latin typeface="+mn-ea"/>
              </a:rPr>
              <a:t>6</a:t>
            </a:r>
            <a:r>
              <a:rPr lang="zh-CN" altLang="en-US" sz="2400" b="1" dirty="0">
                <a:latin typeface="+mn-ea"/>
              </a:rPr>
              <a:t>分</a:t>
            </a:r>
          </a:p>
        </p:txBody>
      </p:sp>
      <p:sp>
        <p:nvSpPr>
          <p:cNvPr id="22" name="矩形 21"/>
          <p:cNvSpPr/>
          <p:nvPr/>
        </p:nvSpPr>
        <p:spPr>
          <a:xfrm>
            <a:off x="555625" y="3872230"/>
            <a:ext cx="226441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rPr>
              <a:t>2.</a:t>
            </a:r>
            <a:r>
              <a:rPr lang="zh-CN" altLang="zh-CN" sz="2400" b="1" dirty="0">
                <a:solidFill>
                  <a:srgbClr val="C00000"/>
                </a:solidFill>
                <a:latin typeface="+mn-ea"/>
              </a:rPr>
              <a:t>设备管理</a:t>
            </a:r>
            <a:r>
              <a:rPr lang="en-US" altLang="zh-CN" sz="2000" b="1" dirty="0">
                <a:solidFill>
                  <a:srgbClr val="C00000"/>
                </a:solidFill>
                <a:latin typeface="+mn-ea"/>
              </a:rPr>
              <a:t>14</a:t>
            </a:r>
            <a:r>
              <a:rPr lang="zh-CN" altLang="en-US" sz="2000" b="1" dirty="0">
                <a:solidFill>
                  <a:srgbClr val="C00000"/>
                </a:solidFill>
                <a:latin typeface="+mn-ea"/>
              </a:rPr>
              <a:t>分</a:t>
            </a:r>
          </a:p>
        </p:txBody>
      </p:sp>
      <p:sp>
        <p:nvSpPr>
          <p:cNvPr id="24" name="文本框 23"/>
          <p:cNvSpPr txBox="1"/>
          <p:nvPr/>
        </p:nvSpPr>
        <p:spPr>
          <a:xfrm>
            <a:off x="413142" y="1250089"/>
            <a:ext cx="2702919"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3.</a:t>
            </a:r>
            <a:r>
              <a:rPr lang="zh-CN" altLang="en-US" sz="2400" b="1" dirty="0">
                <a:solidFill>
                  <a:schemeClr val="bg2"/>
                </a:solidFill>
                <a:latin typeface="黑体" panose="02010609060101010101" pitchFamily="49" charset="-122"/>
                <a:ea typeface="黑体" panose="02010609060101010101" pitchFamily="49" charset="-122"/>
              </a:rPr>
              <a:t>机电设备  </a:t>
            </a:r>
            <a:r>
              <a:rPr lang="en-US" altLang="zh-CN" sz="2400" b="1" dirty="0">
                <a:solidFill>
                  <a:schemeClr val="bg2"/>
                </a:solidFill>
                <a:latin typeface="黑体" panose="02010609060101010101" pitchFamily="49" charset="-122"/>
                <a:ea typeface="黑体" panose="02010609060101010101" pitchFamily="49" charset="-122"/>
              </a:rPr>
              <a:t>20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9" name="矩形 8"/>
          <p:cNvSpPr/>
          <p:nvPr/>
        </p:nvSpPr>
        <p:spPr>
          <a:xfrm>
            <a:off x="3044270" y="2059348"/>
            <a:ext cx="5544105" cy="3693319"/>
          </a:xfrm>
          <a:prstGeom prst="rect">
            <a:avLst/>
          </a:prstGeom>
          <a:ln>
            <a:solidFill>
              <a:schemeClr val="accent1"/>
            </a:solidFill>
            <a:prstDash val="lgDash"/>
          </a:ln>
        </p:spPr>
        <p:txBody>
          <a:bodyPr wrap="square">
            <a:spAutoFit/>
          </a:bodyPr>
          <a:lstStyle/>
          <a:p>
            <a:pPr algn="just" fontAlgn="auto"/>
            <a:r>
              <a:rPr dirty="0">
                <a:latin typeface="微软雅黑" panose="020B0503020204020204" pitchFamily="34" charset="-122"/>
                <a:ea typeface="微软雅黑" panose="020B0503020204020204" pitchFamily="34" charset="-122"/>
              </a:rPr>
              <a:t>3.刮板输送机、转载机、破碎机：</a:t>
            </a:r>
          </a:p>
          <a:p>
            <a:pPr algn="just" fontAlgn="auto"/>
            <a:r>
              <a:rPr lang="zh-CN" altLang="en-US" dirty="0">
                <a:latin typeface="微软雅黑" panose="020B0503020204020204" pitchFamily="34" charset="-122"/>
                <a:ea typeface="微软雅黑" panose="020B0503020204020204" pitchFamily="34" charset="-122"/>
              </a:rPr>
              <a:t>（1）刮板输送机、转载机、破碎机完好；</a:t>
            </a:r>
          </a:p>
          <a:p>
            <a:pPr algn="just" fontAlgn="auto"/>
            <a:r>
              <a:rPr lang="zh-CN" altLang="en-US" dirty="0">
                <a:latin typeface="微软雅黑" panose="020B0503020204020204" pitchFamily="34" charset="-122"/>
                <a:ea typeface="微软雅黑" panose="020B0503020204020204" pitchFamily="34" charset="-122"/>
              </a:rPr>
              <a:t>（2）使用刨煤机采煤、工作面倾角大于12°时，配套的刮板输送机装设防滑、锚固装置；</a:t>
            </a:r>
          </a:p>
          <a:p>
            <a:pPr algn="just" fontAlgn="auto"/>
            <a:r>
              <a:rPr lang="zh-CN" altLang="en-US" dirty="0">
                <a:latin typeface="微软雅黑" panose="020B0503020204020204" pitchFamily="34" charset="-122"/>
                <a:ea typeface="微软雅黑" panose="020B0503020204020204" pitchFamily="34" charset="-122"/>
              </a:rPr>
              <a:t>（3）刮板输送机机头、机尾固定可靠；</a:t>
            </a:r>
          </a:p>
          <a:p>
            <a:pPr algn="just" fontAlgn="auto"/>
            <a:r>
              <a:rPr lang="zh-CN" altLang="en-US" dirty="0">
                <a:latin typeface="微软雅黑" panose="020B0503020204020204" pitchFamily="34" charset="-122"/>
                <a:ea typeface="微软雅黑" panose="020B0503020204020204" pitchFamily="34" charset="-122"/>
              </a:rPr>
              <a:t>（4）刮板输送机、转载机、破碎机的减速器与电动机采用软连接或软启动控制，液力偶合器不使用可燃性传动介质（调速型液力偶合器不受此限），使用合格的易熔塞和防爆片；</a:t>
            </a:r>
          </a:p>
          <a:p>
            <a:pPr algn="just" fontAlgn="auto"/>
            <a:r>
              <a:rPr lang="zh-CN" altLang="en-US" dirty="0">
                <a:latin typeface="微软雅黑" panose="020B0503020204020204" pitchFamily="34" charset="-122"/>
                <a:ea typeface="微软雅黑" panose="020B0503020204020204" pitchFamily="34" charset="-122"/>
              </a:rPr>
              <a:t>（5）刮板输送机安设有能发出停止和启动信号的装置；</a:t>
            </a:r>
          </a:p>
          <a:p>
            <a:pPr algn="just" fontAlgn="auto"/>
            <a:r>
              <a:rPr lang="zh-CN" altLang="en-US" dirty="0">
                <a:latin typeface="微软雅黑" panose="020B0503020204020204" pitchFamily="34" charset="-122"/>
                <a:ea typeface="微软雅黑" panose="020B0503020204020204" pitchFamily="34" charset="-122"/>
              </a:rPr>
              <a:t>（6）刮板输送机、转载机、破碎机电气保护齐全可靠，电机采用水冷方式时，水量、水压符合要求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1" name="矩形 20"/>
          <p:cNvSpPr/>
          <p:nvPr/>
        </p:nvSpPr>
        <p:spPr>
          <a:xfrm>
            <a:off x="555625" y="3140710"/>
            <a:ext cx="2264410" cy="460375"/>
          </a:xfrm>
          <a:prstGeom prst="rect">
            <a:avLst/>
          </a:prstGeom>
          <a:ln>
            <a:solidFill>
              <a:schemeClr val="accent1"/>
            </a:solidFill>
          </a:ln>
        </p:spPr>
        <p:txBody>
          <a:bodyPr wrap="square">
            <a:spAutoFit/>
          </a:bodyPr>
          <a:lstStyle/>
          <a:p>
            <a:pPr algn="ctr"/>
            <a:r>
              <a:rPr lang="en-US" altLang="zh-CN" sz="2400" b="1" dirty="0">
                <a:latin typeface="+mn-ea"/>
                <a:cs typeface="宋体" panose="02010600030101010101" pitchFamily="2" charset="-122"/>
              </a:rPr>
              <a:t>1.</a:t>
            </a:r>
            <a:r>
              <a:rPr lang="zh-CN" altLang="zh-CN" sz="2400" b="1" dirty="0">
                <a:latin typeface="+mn-ea"/>
              </a:rPr>
              <a:t>设备选型</a:t>
            </a:r>
            <a:r>
              <a:rPr lang="en-US" altLang="zh-CN" sz="2400" b="1" dirty="0">
                <a:latin typeface="+mn-ea"/>
              </a:rPr>
              <a:t>6</a:t>
            </a:r>
            <a:r>
              <a:rPr lang="zh-CN" altLang="en-US" sz="2400" b="1" dirty="0">
                <a:latin typeface="+mn-ea"/>
              </a:rPr>
              <a:t>分</a:t>
            </a:r>
          </a:p>
        </p:txBody>
      </p:sp>
      <p:sp>
        <p:nvSpPr>
          <p:cNvPr id="22" name="矩形 21"/>
          <p:cNvSpPr/>
          <p:nvPr/>
        </p:nvSpPr>
        <p:spPr>
          <a:xfrm>
            <a:off x="555625" y="3872230"/>
            <a:ext cx="226441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rPr>
              <a:t>2.</a:t>
            </a:r>
            <a:r>
              <a:rPr lang="zh-CN" altLang="zh-CN" sz="2400" b="1" dirty="0">
                <a:solidFill>
                  <a:srgbClr val="C00000"/>
                </a:solidFill>
                <a:latin typeface="+mn-ea"/>
              </a:rPr>
              <a:t>设备管理</a:t>
            </a:r>
            <a:r>
              <a:rPr lang="en-US" altLang="zh-CN" sz="2000" b="1" dirty="0">
                <a:solidFill>
                  <a:srgbClr val="C00000"/>
                </a:solidFill>
                <a:latin typeface="+mn-ea"/>
              </a:rPr>
              <a:t>14</a:t>
            </a:r>
            <a:r>
              <a:rPr lang="zh-CN" altLang="en-US" sz="2000" b="1" dirty="0">
                <a:solidFill>
                  <a:srgbClr val="C00000"/>
                </a:solidFill>
                <a:latin typeface="+mn-ea"/>
              </a:rPr>
              <a:t>分</a:t>
            </a:r>
          </a:p>
        </p:txBody>
      </p:sp>
      <p:sp>
        <p:nvSpPr>
          <p:cNvPr id="24" name="文本框 23"/>
          <p:cNvSpPr txBox="1"/>
          <p:nvPr/>
        </p:nvSpPr>
        <p:spPr>
          <a:xfrm>
            <a:off x="413142" y="1250089"/>
            <a:ext cx="2702919"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3.</a:t>
            </a:r>
            <a:r>
              <a:rPr lang="zh-CN" altLang="en-US" sz="2400" b="1" dirty="0">
                <a:solidFill>
                  <a:schemeClr val="bg2"/>
                </a:solidFill>
                <a:latin typeface="黑体" panose="02010609060101010101" pitchFamily="49" charset="-122"/>
                <a:ea typeface="黑体" panose="02010609060101010101" pitchFamily="49" charset="-122"/>
              </a:rPr>
              <a:t>机电设备  </a:t>
            </a:r>
            <a:r>
              <a:rPr lang="en-US" altLang="zh-CN" sz="2400" b="1" dirty="0">
                <a:solidFill>
                  <a:schemeClr val="bg2"/>
                </a:solidFill>
                <a:latin typeface="黑体" panose="02010609060101010101" pitchFamily="49" charset="-122"/>
                <a:ea typeface="黑体" panose="02010609060101010101" pitchFamily="49" charset="-122"/>
              </a:rPr>
              <a:t>20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8" name="矩形 7"/>
          <p:cNvSpPr/>
          <p:nvPr/>
        </p:nvSpPr>
        <p:spPr>
          <a:xfrm>
            <a:off x="3116061" y="1941830"/>
            <a:ext cx="5544105" cy="4508029"/>
          </a:xfrm>
          <a:prstGeom prst="rect">
            <a:avLst/>
          </a:prstGeom>
          <a:ln>
            <a:solidFill>
              <a:schemeClr val="accent1"/>
            </a:solidFill>
            <a:prstDash val="lgDash"/>
          </a:ln>
        </p:spPr>
        <p:txBody>
          <a:bodyPr wrap="square">
            <a:spAutoFit/>
          </a:bodyPr>
          <a:lstStyle/>
          <a:p>
            <a:pPr algn="just">
              <a:lnSpc>
                <a:spcPts val="2600"/>
              </a:lnSpc>
            </a:pPr>
            <a:r>
              <a:rPr dirty="0">
                <a:latin typeface="微软雅黑" panose="020B0503020204020204" pitchFamily="34" charset="-122"/>
                <a:ea typeface="微软雅黑" panose="020B0503020204020204" pitchFamily="34" charset="-122"/>
              </a:rPr>
              <a:t>4.带式输送机：</a:t>
            </a:r>
          </a:p>
          <a:p>
            <a:pPr algn="just">
              <a:lnSpc>
                <a:spcPts val="2000"/>
              </a:lnSpc>
              <a:buClrTx/>
              <a:buSzTx/>
              <a:buNone/>
            </a:pPr>
            <a:r>
              <a:rPr lang="zh-CN" altLang="en-US" sz="1400" dirty="0">
                <a:latin typeface="微软雅黑" panose="020B0503020204020204" pitchFamily="34" charset="-122"/>
                <a:ea typeface="微软雅黑" panose="020B0503020204020204" pitchFamily="34" charset="-122"/>
              </a:rPr>
              <a:t>（1）带式输送机完好，机架、托辊齐全完好，胶带不跑偏；</a:t>
            </a:r>
          </a:p>
          <a:p>
            <a:pPr algn="just">
              <a:lnSpc>
                <a:spcPts val="2000"/>
              </a:lnSpc>
              <a:buClrTx/>
              <a:buSzTx/>
              <a:buNone/>
            </a:pPr>
            <a:r>
              <a:rPr lang="zh-CN" altLang="en-US" sz="1400" dirty="0">
                <a:latin typeface="微软雅黑" panose="020B0503020204020204" pitchFamily="34" charset="-122"/>
                <a:ea typeface="微软雅黑" panose="020B0503020204020204" pitchFamily="34" charset="-122"/>
              </a:rPr>
              <a:t>（2）带式输送机电气保护齐全可靠；</a:t>
            </a:r>
          </a:p>
          <a:p>
            <a:pPr algn="just">
              <a:lnSpc>
                <a:spcPts val="2000"/>
              </a:lnSpc>
              <a:buClrTx/>
              <a:buSzTx/>
              <a:buNone/>
            </a:pPr>
            <a:r>
              <a:rPr lang="zh-CN" altLang="en-US" sz="1400" dirty="0">
                <a:latin typeface="微软雅黑" panose="020B0503020204020204" pitchFamily="34" charset="-122"/>
                <a:ea typeface="微软雅黑" panose="020B0503020204020204" pitchFamily="34" charset="-122"/>
              </a:rPr>
              <a:t>（3）带式输送机的减速器与电动机采用软连接或软启动控制，液力偶合器不使用可燃性传动介质（调速型液力偶合器不受此限），并使用合格的易熔塞和防爆片；</a:t>
            </a:r>
          </a:p>
          <a:p>
            <a:pPr algn="just">
              <a:lnSpc>
                <a:spcPts val="2000"/>
              </a:lnSpc>
              <a:buClrTx/>
              <a:buSzTx/>
              <a:buNone/>
            </a:pPr>
            <a:r>
              <a:rPr lang="zh-CN" altLang="en-US" sz="1400" dirty="0">
                <a:latin typeface="微软雅黑" panose="020B0503020204020204" pitchFamily="34" charset="-122"/>
                <a:ea typeface="微软雅黑" panose="020B0503020204020204" pitchFamily="34" charset="-122"/>
              </a:rPr>
              <a:t>（4）使用阻燃、抗静电胶带，有防打滑、防堆煤、防跑偏、防撕裂保护装置，有温度、烟雾监测装置，有自动洒水装置；</a:t>
            </a:r>
          </a:p>
          <a:p>
            <a:pPr algn="just">
              <a:lnSpc>
                <a:spcPts val="2000"/>
              </a:lnSpc>
              <a:buClrTx/>
              <a:buSzTx/>
              <a:buNone/>
            </a:pPr>
            <a:r>
              <a:rPr lang="zh-CN" altLang="en-US" sz="1400" dirty="0">
                <a:latin typeface="微软雅黑" panose="020B0503020204020204" pitchFamily="34" charset="-122"/>
                <a:ea typeface="微软雅黑" panose="020B0503020204020204" pitchFamily="34" charset="-122"/>
              </a:rPr>
              <a:t>（5）带式输送机机头、机尾固定牢固，机头有防护栏，有消防设施，机尾使用挡煤板，有防护罩；在大于16°的斜巷中带式输送机设置防护网，并采取防止物料下滑、滚落等安全措施；</a:t>
            </a:r>
          </a:p>
          <a:p>
            <a:pPr algn="just">
              <a:lnSpc>
                <a:spcPts val="2000"/>
              </a:lnSpc>
              <a:buClrTx/>
              <a:buSzTx/>
              <a:buNone/>
            </a:pPr>
            <a:r>
              <a:rPr lang="zh-CN" altLang="en-US" sz="1400" dirty="0">
                <a:latin typeface="微软雅黑" panose="020B0503020204020204" pitchFamily="34" charset="-122"/>
                <a:ea typeface="微软雅黑" panose="020B0503020204020204" pitchFamily="34" charset="-122"/>
              </a:rPr>
              <a:t>（6）连续运输系统有连锁、闭锁控制装置，</a:t>
            </a:r>
            <a:r>
              <a:rPr lang="zh-CN" altLang="en-US" sz="1400" dirty="0">
                <a:solidFill>
                  <a:srgbClr val="C00000"/>
                </a:solidFill>
                <a:latin typeface="微软雅黑" panose="020B0503020204020204" pitchFamily="34" charset="-122"/>
                <a:ea typeface="微软雅黑" panose="020B0503020204020204" pitchFamily="34" charset="-122"/>
              </a:rPr>
              <a:t>机头、机尾及全线安设通信和信号装置，安设间距不超过200m</a:t>
            </a:r>
            <a:r>
              <a:rPr lang="zh-CN" altLang="en-US" sz="1400" dirty="0">
                <a:latin typeface="微软雅黑" panose="020B0503020204020204" pitchFamily="34" charset="-122"/>
                <a:ea typeface="微软雅黑" panose="020B0503020204020204" pitchFamily="34" charset="-122"/>
              </a:rPr>
              <a:t>；</a:t>
            </a:r>
          </a:p>
          <a:p>
            <a:pPr algn="just">
              <a:lnSpc>
                <a:spcPts val="2000"/>
              </a:lnSpc>
              <a:buClrTx/>
              <a:buSzTx/>
              <a:buNone/>
            </a:pPr>
            <a:r>
              <a:rPr lang="zh-CN" altLang="en-US" sz="1400" dirty="0">
                <a:latin typeface="微软雅黑" panose="020B0503020204020204" pitchFamily="34" charset="-122"/>
                <a:ea typeface="微软雅黑" panose="020B0503020204020204" pitchFamily="34" charset="-122"/>
              </a:rPr>
              <a:t>（7）上运式带式输送机装设防逆转装置和制动装置，下运式带式输送机装设软制动装置和防超速保护装置；</a:t>
            </a:r>
          </a:p>
          <a:p>
            <a:pPr algn="just">
              <a:lnSpc>
                <a:spcPts val="2000"/>
              </a:lnSpc>
              <a:buClrTx/>
              <a:buSzTx/>
              <a:buNone/>
            </a:pPr>
            <a:r>
              <a:rPr lang="zh-CN" altLang="en-US" sz="1400" dirty="0">
                <a:latin typeface="微软雅黑" panose="020B0503020204020204" pitchFamily="34" charset="-122"/>
                <a:ea typeface="微软雅黑" panose="020B0503020204020204" pitchFamily="34" charset="-122"/>
              </a:rPr>
              <a:t>（8）带式输送机安设沿线有效的急停装置；</a:t>
            </a:r>
          </a:p>
          <a:p>
            <a:pPr algn="just">
              <a:lnSpc>
                <a:spcPts val="2000"/>
              </a:lnSpc>
              <a:buClrTx/>
              <a:buSzTx/>
              <a:buNone/>
            </a:pPr>
            <a:r>
              <a:rPr lang="zh-CN" altLang="en-US" sz="1400" dirty="0">
                <a:latin typeface="微软雅黑" panose="020B0503020204020204" pitchFamily="34" charset="-122"/>
                <a:ea typeface="微软雅黑" panose="020B0503020204020204" pitchFamily="34" charset="-122"/>
              </a:rPr>
              <a:t>（9）带式输送机系统宜采用无人值守集中综合智能控制方式。</a:t>
            </a:r>
          </a:p>
        </p:txBody>
      </p:sp>
      <p:grpSp>
        <p:nvGrpSpPr>
          <p:cNvPr id="2" name="组合 1"/>
          <p:cNvGrpSpPr/>
          <p:nvPr/>
        </p:nvGrpSpPr>
        <p:grpSpPr>
          <a:xfrm>
            <a:off x="167464" y="4800601"/>
            <a:ext cx="2702919" cy="807310"/>
            <a:chOff x="167464" y="4800601"/>
            <a:chExt cx="2702919" cy="807310"/>
          </a:xfrm>
        </p:grpSpPr>
        <p:sp>
          <p:nvSpPr>
            <p:cNvPr id="12" name="对话气泡: 圆角矩形 11"/>
            <p:cNvSpPr/>
            <p:nvPr/>
          </p:nvSpPr>
          <p:spPr>
            <a:xfrm>
              <a:off x="167464" y="4800601"/>
              <a:ext cx="2702919" cy="807310"/>
            </a:xfrm>
            <a:prstGeom prst="wedgeRoundRectCallout">
              <a:avLst>
                <a:gd name="adj1" fmla="val 63755"/>
                <a:gd name="adj2" fmla="val 1261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231469" y="4879321"/>
              <a:ext cx="2571241" cy="646331"/>
            </a:xfrm>
            <a:prstGeom prst="rect">
              <a:avLst/>
            </a:prstGeom>
            <a:solidFill>
              <a:schemeClr val="bg1"/>
            </a:solidFill>
          </p:spPr>
          <p:txBody>
            <a:bodyPr wrap="square" rtlCol="0">
              <a:spAutoFit/>
            </a:bodyPr>
            <a:lstStyle/>
            <a:p>
              <a:pPr algn="just"/>
              <a:r>
                <a:rPr lang="zh-CN" altLang="zh-CN" dirty="0">
                  <a:solidFill>
                    <a:srgbClr val="002060"/>
                  </a:solidFill>
                  <a:latin typeface="微软雅黑" panose="020B0503020204020204" pitchFamily="34" charset="-122"/>
                  <a:ea typeface="微软雅黑" panose="020B0503020204020204" pitchFamily="34" charset="-122"/>
                </a:rPr>
                <a:t>全线安设有通信和信号装置；</a:t>
              </a:r>
            </a:p>
          </p:txBody>
        </p:sp>
      </p:grpSp>
      <p:sp>
        <p:nvSpPr>
          <p:cNvPr id="14" name="文本框 13"/>
          <p:cNvSpPr txBox="1"/>
          <p:nvPr/>
        </p:nvSpPr>
        <p:spPr>
          <a:xfrm>
            <a:off x="3116061" y="3755982"/>
            <a:ext cx="5544105" cy="1090683"/>
          </a:xfrm>
          <a:prstGeom prst="rect">
            <a:avLst/>
          </a:prstGeom>
          <a:solidFill>
            <a:schemeClr val="accent1">
              <a:lumMod val="75000"/>
            </a:schemeClr>
          </a:solidFill>
        </p:spPr>
        <p:txBody>
          <a:bodyPr wrap="square" rtlCol="0">
            <a:spAutoFit/>
          </a:bodyPr>
          <a:lstStyle/>
          <a:p>
            <a:pPr algn="just" fontAlgn="auto">
              <a:lnSpc>
                <a:spcPts val="2000"/>
              </a:lnSpc>
              <a:buClr>
                <a:schemeClr val="bg1"/>
              </a:buClr>
              <a:buFont typeface="Wingdings" panose="05000000000000000000" pitchFamily="2" charset="2"/>
              <a:buChar char="l"/>
            </a:pPr>
            <a:r>
              <a:rPr sz="1400" dirty="0">
                <a:solidFill>
                  <a:prstClr val="white"/>
                </a:solidFill>
                <a:latin typeface="微软雅黑" panose="020B0503020204020204" pitchFamily="34" charset="-122"/>
                <a:ea typeface="微软雅黑" panose="020B0503020204020204" pitchFamily="34" charset="-122"/>
              </a:rPr>
              <a:t>带式输送机电气保护</a:t>
            </a:r>
            <a:r>
              <a:rPr lang="en-US" sz="1400" dirty="0">
                <a:solidFill>
                  <a:prstClr val="white"/>
                </a:solidFill>
                <a:latin typeface="微软雅黑" panose="020B0503020204020204" pitchFamily="34" charset="-122"/>
                <a:ea typeface="微软雅黑" panose="020B0503020204020204" pitchFamily="34" charset="-122"/>
              </a:rPr>
              <a:t>:</a:t>
            </a:r>
          </a:p>
          <a:p>
            <a:pPr algn="just" fontAlgn="auto">
              <a:lnSpc>
                <a:spcPts val="2000"/>
              </a:lnSpc>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是指带式输送机的控制设备应符合《煤矿井下煤炭运输设计规范》（GB 51179-2016）9.6.1条等要求，主回路有断路、短路、漏电、欠压、过流(过载)、缺相、接地等保护。</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14" grpId="0" bldLvl="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1" name="矩形 20"/>
          <p:cNvSpPr/>
          <p:nvPr/>
        </p:nvSpPr>
        <p:spPr>
          <a:xfrm>
            <a:off x="555625" y="3140710"/>
            <a:ext cx="2264410" cy="460375"/>
          </a:xfrm>
          <a:prstGeom prst="rect">
            <a:avLst/>
          </a:prstGeom>
          <a:ln>
            <a:solidFill>
              <a:schemeClr val="accent1"/>
            </a:solidFill>
          </a:ln>
        </p:spPr>
        <p:txBody>
          <a:bodyPr wrap="square">
            <a:spAutoFit/>
          </a:bodyPr>
          <a:lstStyle/>
          <a:p>
            <a:pPr algn="ctr"/>
            <a:r>
              <a:rPr lang="en-US" altLang="zh-CN" sz="2400" b="1" dirty="0">
                <a:latin typeface="+mn-ea"/>
                <a:cs typeface="宋体" panose="02010600030101010101" pitchFamily="2" charset="-122"/>
              </a:rPr>
              <a:t>1.</a:t>
            </a:r>
            <a:r>
              <a:rPr lang="zh-CN" altLang="zh-CN" sz="2400" b="1" dirty="0">
                <a:latin typeface="+mn-ea"/>
              </a:rPr>
              <a:t>设备选型</a:t>
            </a:r>
            <a:r>
              <a:rPr lang="en-US" altLang="zh-CN" sz="2400" b="1" dirty="0">
                <a:latin typeface="+mn-ea"/>
              </a:rPr>
              <a:t>6</a:t>
            </a:r>
            <a:r>
              <a:rPr lang="zh-CN" altLang="en-US" sz="2400" b="1" dirty="0">
                <a:latin typeface="+mn-ea"/>
              </a:rPr>
              <a:t>分</a:t>
            </a:r>
          </a:p>
        </p:txBody>
      </p:sp>
      <p:sp>
        <p:nvSpPr>
          <p:cNvPr id="22" name="矩形 21"/>
          <p:cNvSpPr/>
          <p:nvPr/>
        </p:nvSpPr>
        <p:spPr>
          <a:xfrm>
            <a:off x="555625" y="3872230"/>
            <a:ext cx="226441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rPr>
              <a:t>2.</a:t>
            </a:r>
            <a:r>
              <a:rPr lang="zh-CN" altLang="zh-CN" sz="2400" b="1" dirty="0">
                <a:solidFill>
                  <a:srgbClr val="C00000"/>
                </a:solidFill>
                <a:latin typeface="+mn-ea"/>
              </a:rPr>
              <a:t>设备管理</a:t>
            </a:r>
            <a:r>
              <a:rPr lang="en-US" altLang="zh-CN" sz="2000" b="1" dirty="0">
                <a:solidFill>
                  <a:srgbClr val="C00000"/>
                </a:solidFill>
                <a:latin typeface="+mn-ea"/>
              </a:rPr>
              <a:t>14</a:t>
            </a:r>
            <a:r>
              <a:rPr lang="zh-CN" altLang="en-US" sz="2000" b="1" dirty="0">
                <a:solidFill>
                  <a:srgbClr val="C00000"/>
                </a:solidFill>
                <a:latin typeface="+mn-ea"/>
              </a:rPr>
              <a:t>分</a:t>
            </a:r>
          </a:p>
        </p:txBody>
      </p:sp>
      <p:sp>
        <p:nvSpPr>
          <p:cNvPr id="24" name="文本框 23"/>
          <p:cNvSpPr txBox="1"/>
          <p:nvPr/>
        </p:nvSpPr>
        <p:spPr>
          <a:xfrm>
            <a:off x="413142" y="1250089"/>
            <a:ext cx="2702919"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3.</a:t>
            </a:r>
            <a:r>
              <a:rPr lang="zh-CN" altLang="en-US" sz="2400" b="1" dirty="0">
                <a:solidFill>
                  <a:schemeClr val="bg2"/>
                </a:solidFill>
                <a:latin typeface="黑体" panose="02010609060101010101" pitchFamily="49" charset="-122"/>
                <a:ea typeface="黑体" panose="02010609060101010101" pitchFamily="49" charset="-122"/>
              </a:rPr>
              <a:t>机电设备  </a:t>
            </a:r>
            <a:r>
              <a:rPr lang="en-US" altLang="zh-CN" sz="2400" b="1" dirty="0">
                <a:solidFill>
                  <a:schemeClr val="bg2"/>
                </a:solidFill>
                <a:latin typeface="黑体" panose="02010609060101010101" pitchFamily="49" charset="-122"/>
                <a:ea typeface="黑体" panose="02010609060101010101" pitchFamily="49" charset="-122"/>
              </a:rPr>
              <a:t>20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0" name="矩形 9"/>
          <p:cNvSpPr/>
          <p:nvPr/>
        </p:nvSpPr>
        <p:spPr>
          <a:xfrm>
            <a:off x="3096444" y="1865817"/>
            <a:ext cx="5544105" cy="1397627"/>
          </a:xfrm>
          <a:prstGeom prst="rect">
            <a:avLst/>
          </a:prstGeom>
          <a:ln>
            <a:solidFill>
              <a:schemeClr val="accent1"/>
            </a:solidFill>
            <a:prstDash val="lgDash"/>
          </a:ln>
        </p:spPr>
        <p:txBody>
          <a:bodyPr wrap="square">
            <a:spAutoFit/>
          </a:bodyPr>
          <a:lstStyle/>
          <a:p>
            <a:pPr algn="just">
              <a:lnSpc>
                <a:spcPts val="2600"/>
              </a:lnSpc>
            </a:pPr>
            <a:r>
              <a:rPr dirty="0">
                <a:latin typeface="微软雅黑" panose="020B0503020204020204" pitchFamily="34" charset="-122"/>
                <a:ea typeface="微软雅黑" panose="020B0503020204020204" pitchFamily="34" charset="-122"/>
              </a:rPr>
              <a:t>5.辅助运输</a:t>
            </a:r>
            <a:r>
              <a:rPr lang="zh-CN" dirty="0">
                <a:latin typeface="微软雅黑" panose="020B0503020204020204" pitchFamily="34" charset="-122"/>
                <a:ea typeface="微软雅黑" panose="020B0503020204020204" pitchFamily="34" charset="-122"/>
              </a:rPr>
              <a:t>：</a:t>
            </a:r>
          </a:p>
          <a:p>
            <a:pPr algn="just">
              <a:lnSpc>
                <a:spcPts val="2600"/>
              </a:lnSpc>
            </a:pPr>
            <a:r>
              <a:rPr lang="zh-CN" altLang="en-US" dirty="0">
                <a:latin typeface="微软雅黑" panose="020B0503020204020204" pitchFamily="34" charset="-122"/>
                <a:ea typeface="微软雅黑" panose="020B0503020204020204" pitchFamily="34" charset="-122"/>
              </a:rPr>
              <a:t>设备完好，制动可靠，安设符合要求，声光信号齐全；轨道铺设符合要求；钢丝绳及其使用符合《煤矿安全规程》要求，检验合格。</a:t>
            </a:r>
          </a:p>
        </p:txBody>
      </p:sp>
      <p:sp>
        <p:nvSpPr>
          <p:cNvPr id="14" name="矩形 13"/>
          <p:cNvSpPr/>
          <p:nvPr/>
        </p:nvSpPr>
        <p:spPr>
          <a:xfrm>
            <a:off x="3096443" y="3370897"/>
            <a:ext cx="5544105" cy="1397627"/>
          </a:xfrm>
          <a:prstGeom prst="rect">
            <a:avLst/>
          </a:prstGeom>
          <a:ln>
            <a:solidFill>
              <a:schemeClr val="accent1"/>
            </a:solidFill>
            <a:prstDash val="lgDash"/>
          </a:ln>
        </p:spPr>
        <p:txBody>
          <a:bodyPr wrap="square">
            <a:spAutoFit/>
          </a:bodyPr>
          <a:lstStyle/>
          <a:p>
            <a:pPr algn="just" fontAlgn="auto">
              <a:lnSpc>
                <a:spcPts val="2600"/>
              </a:lnSpc>
            </a:pPr>
            <a:r>
              <a:rPr dirty="0">
                <a:latin typeface="微软雅黑" panose="020B0503020204020204" pitchFamily="34" charset="-122"/>
                <a:ea typeface="微软雅黑" panose="020B0503020204020204" pitchFamily="34" charset="-122"/>
              </a:rPr>
              <a:t>6.通信系统</a:t>
            </a:r>
            <a:r>
              <a:rPr lang="zh-CN" dirty="0">
                <a:latin typeface="微软雅黑" panose="020B0503020204020204" pitchFamily="34" charset="-122"/>
                <a:ea typeface="微软雅黑" panose="020B0503020204020204" pitchFamily="34" charset="-122"/>
              </a:rPr>
              <a:t>：</a:t>
            </a:r>
          </a:p>
          <a:p>
            <a:pPr algn="just" fontAlgn="auto">
              <a:lnSpc>
                <a:spcPts val="2600"/>
              </a:lnSpc>
            </a:pPr>
            <a:r>
              <a:rPr lang="zh-CN" altLang="en-US" dirty="0">
                <a:latin typeface="微软雅黑" panose="020B0503020204020204" pitchFamily="34" charset="-122"/>
                <a:ea typeface="微软雅黑" panose="020B0503020204020204" pitchFamily="34" charset="-122"/>
              </a:rPr>
              <a:t>畅通可靠，工作面每隔15m及变电站、乳化液泵站、各转载点有语音通信装置；监测、监控设备运行正常，安设位置符合规定。</a:t>
            </a:r>
          </a:p>
        </p:txBody>
      </p:sp>
      <p:sp>
        <p:nvSpPr>
          <p:cNvPr id="15" name="矩形 14"/>
          <p:cNvSpPr/>
          <p:nvPr/>
        </p:nvSpPr>
        <p:spPr>
          <a:xfrm>
            <a:off x="3096443" y="4933182"/>
            <a:ext cx="5544105" cy="1731051"/>
          </a:xfrm>
          <a:prstGeom prst="rect">
            <a:avLst/>
          </a:prstGeom>
          <a:ln>
            <a:solidFill>
              <a:schemeClr val="accent1"/>
            </a:solidFill>
            <a:prstDash val="lgDash"/>
          </a:ln>
        </p:spPr>
        <p:txBody>
          <a:bodyPr wrap="square">
            <a:spAutoFit/>
          </a:bodyPr>
          <a:lstStyle/>
          <a:p>
            <a:pPr algn="just" fontAlgn="auto">
              <a:lnSpc>
                <a:spcPts val="2600"/>
              </a:lnSpc>
            </a:pPr>
            <a:r>
              <a:rPr dirty="0">
                <a:latin typeface="微软雅黑" panose="020B0503020204020204" pitchFamily="34" charset="-122"/>
                <a:ea typeface="微软雅黑" panose="020B0503020204020204" pitchFamily="34" charset="-122"/>
              </a:rPr>
              <a:t>7.小型电器</a:t>
            </a:r>
            <a:r>
              <a:rPr lang="zh-CN" dirty="0">
                <a:latin typeface="微软雅黑" panose="020B0503020204020204" pitchFamily="34" charset="-122"/>
                <a:ea typeface="微软雅黑" panose="020B0503020204020204" pitchFamily="34" charset="-122"/>
              </a:rPr>
              <a:t>：</a:t>
            </a:r>
          </a:p>
          <a:p>
            <a:pPr algn="just" fontAlgn="auto">
              <a:lnSpc>
                <a:spcPts val="2600"/>
              </a:lnSpc>
            </a:pPr>
            <a:r>
              <a:rPr lang="zh-CN" altLang="en-US" dirty="0">
                <a:latin typeface="微软雅黑" panose="020B0503020204020204" pitchFamily="34" charset="-122"/>
                <a:ea typeface="微软雅黑" panose="020B0503020204020204" pitchFamily="34" charset="-122"/>
              </a:rPr>
              <a:t>排列整齐，干净整洁，性能完好；机电设备表面干净，无浮煤积尘；移动变电站完好；接地线安设规范；开关上架，电气设备不被淋水；移动电缆有吊挂、拖曳装置</a:t>
            </a:r>
          </a:p>
        </p:txBody>
      </p:sp>
      <p:sp>
        <p:nvSpPr>
          <p:cNvPr id="16" name="文本框 15"/>
          <p:cNvSpPr txBox="1"/>
          <p:nvPr/>
        </p:nvSpPr>
        <p:spPr>
          <a:xfrm>
            <a:off x="3096443" y="3418797"/>
            <a:ext cx="5544105" cy="3080972"/>
          </a:xfrm>
          <a:prstGeom prst="rect">
            <a:avLst/>
          </a:prstGeom>
          <a:solidFill>
            <a:schemeClr val="accent1">
              <a:lumMod val="75000"/>
            </a:schemeClr>
          </a:solidFill>
        </p:spPr>
        <p:txBody>
          <a:bodyPr wrap="square" rtlCol="0">
            <a:spAutoFit/>
          </a:bodyPr>
          <a:lstStyle/>
          <a:p>
            <a:pPr algn="just">
              <a:lnSpc>
                <a:spcPts val="2000"/>
              </a:lnSpc>
              <a:buClr>
                <a:schemeClr val="bg1"/>
              </a:buClr>
              <a:buFont typeface="Wingdings" panose="05000000000000000000" pitchFamily="2" charset="2"/>
              <a:buChar char="l"/>
            </a:pPr>
            <a:r>
              <a:rPr sz="1400" dirty="0">
                <a:solidFill>
                  <a:prstClr val="white"/>
                </a:solidFill>
                <a:latin typeface="微软雅黑" panose="020B0503020204020204" pitchFamily="34" charset="-122"/>
                <a:ea typeface="微软雅黑" panose="020B0503020204020204" pitchFamily="34" charset="-122"/>
              </a:rPr>
              <a:t>轨道铺设</a:t>
            </a:r>
            <a:r>
              <a:rPr lang="zh-CN" sz="1400" dirty="0">
                <a:solidFill>
                  <a:prstClr val="white"/>
                </a:solidFill>
                <a:latin typeface="微软雅黑" panose="020B0503020204020204" pitchFamily="34" charset="-122"/>
                <a:ea typeface="微软雅黑" panose="020B0503020204020204" pitchFamily="34" charset="-122"/>
              </a:rPr>
              <a:t>：</a:t>
            </a:r>
          </a:p>
          <a:p>
            <a:pPr marL="171450" indent="-171450" algn="just" fontAlgn="auto">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指轨道铺设应符合（83）煤生字第892号文颁发的《煤矿窄轨铁道维修质量标准及检查评级办法》等要求：</a:t>
            </a:r>
          </a:p>
          <a:p>
            <a:pPr marL="171450" indent="-171450" algn="just" fontAlgn="auto">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轨道：接头平整度：轨面高低和内侧错差不大于2mm；轨距：直线段允许偏差为-2mm～6mm，曲线段加宽符合规定要求；水平：直线段两股钢轨水平偏差不大于8mm，曲线段外轨加高符合规定要求；轨缝不大于5mm；扣件齐全、牢固,与轨型相符。</a:t>
            </a:r>
          </a:p>
          <a:p>
            <a:pPr marL="171450" indent="-171450" algn="just" fontAlgn="auto">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轨枕：规格及数量符合设计要求，间距偏差不超过50mm。</a:t>
            </a:r>
          </a:p>
          <a:p>
            <a:pPr marL="171450" indent="-171450" algn="just" fontAlgn="auto">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道碴：粒度及铺设厚度符合要求，轨枕下应捣实。</a:t>
            </a:r>
          </a:p>
          <a:p>
            <a:pPr algn="just" fontAlgn="auto">
              <a:lnSpc>
                <a:spcPts val="2000"/>
              </a:lnSpc>
              <a:buClr>
                <a:schemeClr val="bg1"/>
              </a:buClr>
              <a:buFont typeface="Wingdings" panose="05000000000000000000" pitchFamily="2" charset="2"/>
              <a:buChar char="l"/>
            </a:pPr>
            <a:r>
              <a:rPr sz="1400" dirty="0">
                <a:solidFill>
                  <a:prstClr val="white"/>
                </a:solidFill>
                <a:latin typeface="微软雅黑" panose="020B0503020204020204" pitchFamily="34" charset="-122"/>
                <a:ea typeface="微软雅黑" panose="020B0503020204020204" pitchFamily="34" charset="-122"/>
              </a:rPr>
              <a:t>钢丝绳及其使用</a:t>
            </a:r>
            <a:r>
              <a:rPr lang="zh-CN" sz="1400" dirty="0">
                <a:solidFill>
                  <a:prstClr val="white"/>
                </a:solidFill>
                <a:latin typeface="微软雅黑" panose="020B0503020204020204" pitchFamily="34" charset="-122"/>
                <a:ea typeface="微软雅黑" panose="020B0503020204020204" pitchFamily="34" charset="-122"/>
              </a:rPr>
              <a:t>：</a:t>
            </a:r>
          </a:p>
          <a:p>
            <a:pPr algn="just">
              <a:lnSpc>
                <a:spcPts val="2000"/>
              </a:lnSpc>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指依据《煤矿安全规程》，钢丝绳安全系数应符合第四百零八条规定，断丝、直径减小量和锈蚀不得超过第四百一十二条规定，接头钢丝绳使用范围及接头插接长度应符合第四百一十四条规定，受损应按照四百一十三条规定处理，钢丝绳头固定在卷筒上应按照第四百二十条规定固定</a:t>
            </a:r>
          </a:p>
        </p:txBody>
      </p:sp>
      <p:sp>
        <p:nvSpPr>
          <p:cNvPr id="17" name="文本框 16"/>
          <p:cNvSpPr txBox="1"/>
          <p:nvPr/>
        </p:nvSpPr>
        <p:spPr>
          <a:xfrm>
            <a:off x="3096442" y="4985032"/>
            <a:ext cx="5544105" cy="1347164"/>
          </a:xfrm>
          <a:prstGeom prst="rect">
            <a:avLst/>
          </a:prstGeom>
          <a:solidFill>
            <a:schemeClr val="accent1">
              <a:lumMod val="75000"/>
            </a:schemeClr>
          </a:solidFill>
        </p:spPr>
        <p:txBody>
          <a:bodyPr wrap="square" rtlCol="0">
            <a:spAutoFit/>
          </a:bodyPr>
          <a:lstStyle/>
          <a:p>
            <a:pPr algn="just" fontAlgn="auto">
              <a:lnSpc>
                <a:spcPts val="2000"/>
              </a:lnSpc>
              <a:buClr>
                <a:schemeClr val="bg1"/>
              </a:buClr>
              <a:buFont typeface="Wingdings" panose="05000000000000000000" pitchFamily="2" charset="2"/>
              <a:buChar char="l"/>
            </a:pPr>
            <a:r>
              <a:rPr sz="1400" dirty="0">
                <a:solidFill>
                  <a:prstClr val="white"/>
                </a:solidFill>
                <a:latin typeface="微软雅黑" panose="020B0503020204020204" pitchFamily="34" charset="-122"/>
                <a:ea typeface="微软雅黑" panose="020B0503020204020204" pitchFamily="34" charset="-122"/>
              </a:rPr>
              <a:t>监测监控设备</a:t>
            </a:r>
            <a:r>
              <a:rPr lang="zh-CN" sz="1400" dirty="0">
                <a:solidFill>
                  <a:prstClr val="white"/>
                </a:solidFill>
                <a:latin typeface="微软雅黑" panose="020B0503020204020204" pitchFamily="34" charset="-122"/>
                <a:ea typeface="微软雅黑" panose="020B0503020204020204" pitchFamily="34" charset="-122"/>
              </a:rPr>
              <a:t>：</a:t>
            </a:r>
          </a:p>
          <a:p>
            <a:pPr algn="just" fontAlgn="auto">
              <a:lnSpc>
                <a:spcPts val="2000"/>
              </a:lnSpc>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包括安全监控和人员位置监测设备。采煤工作面安全监控设备运行与安设位置应符合《煤矿安全监控系统及检测仪器使用管理规范》（AQ 1029-2019）等规定，当监测数值小于或超过规定值时，应能发现声、光报警信号；甲烷监测数据超过断电浓度必须能切断电源；安全监控设备安设位置处支护完好、无淋水</a:t>
            </a:r>
          </a:p>
        </p:txBody>
      </p:sp>
      <p:sp>
        <p:nvSpPr>
          <p:cNvPr id="18" name="文本框 17"/>
          <p:cNvSpPr txBox="1"/>
          <p:nvPr/>
        </p:nvSpPr>
        <p:spPr>
          <a:xfrm>
            <a:off x="3105967" y="3656573"/>
            <a:ext cx="5544105" cy="1116965"/>
          </a:xfrm>
          <a:prstGeom prst="rect">
            <a:avLst/>
          </a:prstGeom>
          <a:solidFill>
            <a:schemeClr val="accent1">
              <a:lumMod val="75000"/>
            </a:schemeClr>
          </a:solidFill>
        </p:spPr>
        <p:txBody>
          <a:bodyPr wrap="square" rtlCol="0">
            <a:spAutoFit/>
          </a:bodyPr>
          <a:lstStyle/>
          <a:p>
            <a:pPr algn="just" fontAlgn="auto">
              <a:lnSpc>
                <a:spcPts val="2000"/>
              </a:lnSpc>
              <a:buClr>
                <a:schemeClr val="bg1"/>
              </a:buClr>
              <a:buFont typeface="Wingdings" panose="05000000000000000000" pitchFamily="2" charset="2"/>
              <a:buChar char="l"/>
            </a:pPr>
            <a:r>
              <a:rPr sz="1400" dirty="0">
                <a:solidFill>
                  <a:prstClr val="white"/>
                </a:solidFill>
                <a:latin typeface="微软雅黑" panose="020B0503020204020204" pitchFamily="34" charset="-122"/>
                <a:ea typeface="微软雅黑" panose="020B0503020204020204" pitchFamily="34" charset="-122"/>
              </a:rPr>
              <a:t>接地线安设规范</a:t>
            </a:r>
            <a:r>
              <a:rPr lang="zh-CN" sz="1400" dirty="0">
                <a:solidFill>
                  <a:prstClr val="white"/>
                </a:solidFill>
                <a:latin typeface="微软雅黑" panose="020B0503020204020204" pitchFamily="34" charset="-122"/>
                <a:ea typeface="微软雅黑" panose="020B0503020204020204" pitchFamily="34" charset="-122"/>
              </a:rPr>
              <a:t>：</a:t>
            </a:r>
          </a:p>
          <a:p>
            <a:pPr algn="just" fontAlgn="auto">
              <a:lnSpc>
                <a:spcPts val="2000"/>
              </a:lnSpc>
              <a:buClr>
                <a:schemeClr val="bg1"/>
              </a:buClr>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是指采煤工作面机电设备保护接地线安设应符合《煤矿安全规程》第</a:t>
            </a:r>
            <a:r>
              <a:rPr lang="en-US" altLang="zh-CN" sz="1200" dirty="0">
                <a:solidFill>
                  <a:prstClr val="white"/>
                </a:solidFill>
                <a:latin typeface="华文中宋" panose="02010600040101010101" pitchFamily="2" charset="-122"/>
                <a:ea typeface="华文中宋" panose="02010600040101010101" pitchFamily="2" charset="-122"/>
              </a:rPr>
              <a:t>478</a:t>
            </a:r>
            <a:r>
              <a:rPr lang="zh-CN" altLang="en-US" sz="1200" dirty="0">
                <a:solidFill>
                  <a:prstClr val="white"/>
                </a:solidFill>
                <a:latin typeface="华文中宋" panose="02010600040101010101" pitchFamily="2" charset="-122"/>
                <a:ea typeface="华文中宋" panose="02010600040101010101" pitchFamily="2" charset="-122"/>
              </a:rPr>
              <a:t>条、第</a:t>
            </a:r>
            <a:r>
              <a:rPr lang="en-US" altLang="zh-CN" sz="1200" dirty="0">
                <a:solidFill>
                  <a:prstClr val="white"/>
                </a:solidFill>
                <a:latin typeface="华文中宋" panose="02010600040101010101" pitchFamily="2" charset="-122"/>
                <a:ea typeface="华文中宋" panose="02010600040101010101" pitchFamily="2" charset="-122"/>
              </a:rPr>
              <a:t>480</a:t>
            </a:r>
            <a:r>
              <a:rPr lang="zh-CN" altLang="en-US" sz="1200" dirty="0">
                <a:solidFill>
                  <a:prstClr val="white"/>
                </a:solidFill>
                <a:latin typeface="华文中宋" panose="02010600040101010101" pitchFamily="2" charset="-122"/>
                <a:ea typeface="华文中宋" panose="02010600040101010101" pitchFamily="2" charset="-122"/>
              </a:rPr>
              <a:t>条，小型电器符合第</a:t>
            </a:r>
            <a:r>
              <a:rPr lang="en-US" altLang="zh-CN" sz="1200" dirty="0">
                <a:solidFill>
                  <a:prstClr val="white"/>
                </a:solidFill>
                <a:latin typeface="华文中宋" panose="02010600040101010101" pitchFamily="2" charset="-122"/>
                <a:ea typeface="华文中宋" panose="02010600040101010101" pitchFamily="2" charset="-122"/>
              </a:rPr>
              <a:t>453</a:t>
            </a:r>
            <a:r>
              <a:rPr lang="zh-CN" altLang="en-US" sz="1200" dirty="0">
                <a:solidFill>
                  <a:prstClr val="white"/>
                </a:solidFill>
                <a:latin typeface="华文中宋" panose="02010600040101010101" pitchFamily="2" charset="-122"/>
                <a:ea typeface="华文中宋" panose="02010600040101010101" pitchFamily="2" charset="-122"/>
              </a:rPr>
              <a:t>条及《煤矿井下保护接地装置的安装、检查、测定工作细则》等规定。</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par>
                                <p:cTn id="8" presetID="1" presetClass="entr" presetSubtype="0" fill="hold" grpId="0" nodeType="withEffect">
                                  <p:stCondLst>
                                    <p:cond delay="500"/>
                                  </p:stCondLst>
                                  <p:childTnLst>
                                    <p:set>
                                      <p:cBhvr>
                                        <p:cTn id="9" dur="1" fill="hold">
                                          <p:stCondLst>
                                            <p:cond delay="0"/>
                                          </p:stCondLst>
                                        </p:cTn>
                                        <p:tgtEl>
                                          <p:spTgt spid="1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1" nodeType="clickEffect">
                                  <p:stCondLst>
                                    <p:cond delay="0"/>
                                  </p:stCondLst>
                                  <p:childTnLst>
                                    <p:set>
                                      <p:cBhvr>
                                        <p:cTn id="13" dur="1" fill="hold">
                                          <p:stCondLst>
                                            <p:cond delay="0"/>
                                          </p:stCondLst>
                                        </p:cTn>
                                        <p:tgtEl>
                                          <p:spTgt spid="16"/>
                                        </p:tgtEl>
                                        <p:attrNameLst>
                                          <p:attrName>style.visibility</p:attrName>
                                        </p:attrNameLst>
                                      </p:cBhvr>
                                      <p:to>
                                        <p:strVal val="hidden"/>
                                      </p:to>
                                    </p:set>
                                  </p:childTnLst>
                                </p:cTn>
                              </p:par>
                              <p:par>
                                <p:cTn id="14" presetID="22" presetClass="entr" presetSubtype="1"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up)">
                                      <p:cBhvr>
                                        <p:cTn id="16" dur="500"/>
                                        <p:tgtEl>
                                          <p:spTgt spid="14"/>
                                        </p:tgtEl>
                                      </p:cBhvr>
                                    </p:animEffect>
                                  </p:childTnLst>
                                </p:cTn>
                              </p:par>
                              <p:par>
                                <p:cTn id="17" presetID="1" presetClass="entr" presetSubtype="0" fill="hold" grpId="0" nodeType="withEffect">
                                  <p:stCondLst>
                                    <p:cond delay="50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7"/>
                                        </p:tgtEl>
                                        <p:attrNameLst>
                                          <p:attrName>style.visibility</p:attrName>
                                        </p:attrNameLst>
                                      </p:cBhvr>
                                      <p:to>
                                        <p:strVal val="hidden"/>
                                      </p:to>
                                    </p:set>
                                  </p:childTnLst>
                                </p:cTn>
                              </p:par>
                              <p:par>
                                <p:cTn id="23" presetID="22" presetClass="entr" presetSubtype="1"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up)">
                                      <p:cBhvr>
                                        <p:cTn id="25" dur="500"/>
                                        <p:tgtEl>
                                          <p:spTgt spid="15"/>
                                        </p:tgtEl>
                                      </p:cBhvr>
                                    </p:animEffect>
                                  </p:childTnLst>
                                </p:cTn>
                              </p:par>
                              <p:par>
                                <p:cTn id="26" presetID="1" presetClass="entr" presetSubtype="0" fill="hold" grpId="0" nodeType="withEffect">
                                  <p:stCondLst>
                                    <p:cond delay="500"/>
                                  </p:stCondLst>
                                  <p:childTnLst>
                                    <p:set>
                                      <p:cBhvr>
                                        <p:cTn id="27" dur="1" fill="hold">
                                          <p:stCondLst>
                                            <p:cond delay="0"/>
                                          </p:stCondLst>
                                        </p:cTn>
                                        <p:tgtEl>
                                          <p:spTgt spid="18"/>
                                        </p:tgtEl>
                                        <p:attrNameLst>
                                          <p:attrName>style.visibility</p:attrName>
                                        </p:attrNameLst>
                                      </p:cBhvr>
                                      <p:to>
                                        <p:strVal val="visible"/>
                                      </p:to>
                                    </p:set>
                                  </p:childTnLst>
                                </p:cTn>
                              </p:par>
                              <p:par>
                                <p:cTn id="28" presetID="1" presetClass="exit" presetSubtype="0" fill="hold" grpId="1" nodeType="withEffect">
                                  <p:stCondLst>
                                    <p:cond delay="0"/>
                                  </p:stCondLst>
                                  <p:childTnLst>
                                    <p:set>
                                      <p:cBhvr>
                                        <p:cTn id="29"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4" grpId="0" bldLvl="0" animBg="1"/>
      <p:bldP spid="14" grpId="1" animBg="1"/>
      <p:bldP spid="15" grpId="0" bldLvl="0" animBg="1"/>
      <p:bldP spid="16" grpId="0" bldLvl="0" animBg="1"/>
      <p:bldP spid="16" grpId="1" bldLvl="0" animBg="1"/>
      <p:bldP spid="17" grpId="0" bldLvl="0" animBg="1"/>
      <p:bldP spid="17" grpId="1" bldLvl="0" animBg="1"/>
      <p:bldP spid="18"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517458" y="201225"/>
            <a:ext cx="4152099"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黑体" panose="02010609060101010101" pitchFamily="49" charset="-122"/>
                <a:ea typeface="黑体" panose="02010609060101010101" pitchFamily="49" charset="-122"/>
                <a:cs typeface="Times New Roman" panose="02020603050405020304" pitchFamily="18" charset="0"/>
              </a:rPr>
              <a:t>正确认识</a:t>
            </a:r>
            <a:r>
              <a:rPr lang="zh-CN" altLang="zh-CN" sz="2800" b="1" kern="100" dirty="0">
                <a:solidFill>
                  <a:srgbClr val="BD0800"/>
                </a:solidFill>
                <a:latin typeface="黑体" panose="02010609060101010101" pitchFamily="49" charset="-122"/>
                <a:ea typeface="黑体" panose="02010609060101010101" pitchFamily="49" charset="-122"/>
                <a:cs typeface="Times New Roman" panose="02020603050405020304" pitchFamily="18" charset="0"/>
              </a:rPr>
              <a:t>煤矿标准化</a:t>
            </a:r>
            <a:r>
              <a:rPr lang="zh-CN" altLang="en-US" sz="2800" b="1" kern="100" dirty="0">
                <a:solidFill>
                  <a:srgbClr val="BD0800"/>
                </a:solidFill>
                <a:latin typeface="黑体" panose="02010609060101010101" pitchFamily="49" charset="-122"/>
                <a:ea typeface="黑体" panose="02010609060101010101" pitchFamily="49" charset="-122"/>
                <a:cs typeface="Times New Roman" panose="02020603050405020304" pitchFamily="18" charset="0"/>
              </a:rPr>
              <a:t>工作</a:t>
            </a:r>
            <a:endParaRPr lang="zh-CN" altLang="zh-CN" sz="1100" kern="100" dirty="0">
              <a:solidFill>
                <a:srgbClr val="BD0800"/>
              </a:solidFill>
              <a:effectLst/>
              <a:latin typeface="黑体" panose="02010609060101010101" pitchFamily="49" charset="-122"/>
              <a:ea typeface="黑体" panose="02010609060101010101" pitchFamily="49" charset="-122"/>
              <a:cs typeface="Times New Roman" panose="02020603050405020304" pitchFamily="18" charset="0"/>
            </a:endParaRPr>
          </a:p>
        </p:txBody>
      </p:sp>
      <p:sp>
        <p:nvSpPr>
          <p:cNvPr id="20" name="矩形: 圆角 19"/>
          <p:cNvSpPr/>
          <p:nvPr/>
        </p:nvSpPr>
        <p:spPr>
          <a:xfrm>
            <a:off x="509721" y="1163232"/>
            <a:ext cx="7034080" cy="527372"/>
          </a:xfrm>
          <a:prstGeom prst="roundRect">
            <a:avLst/>
          </a:prstGeom>
          <a:solidFill>
            <a:srgbClr val="1635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bg1"/>
                </a:solidFill>
                <a:sym typeface="+mn-ea"/>
              </a:rPr>
              <a:t>标准化随着工艺和技术的进步不断更新发展</a:t>
            </a:r>
            <a:endParaRPr lang="zh-CN" altLang="en-US" sz="2400" b="1" dirty="0">
              <a:solidFill>
                <a:schemeClr val="bg1"/>
              </a:solidFill>
              <a:latin typeface="华文中宋" panose="02010600040101010101" pitchFamily="2" charset="-122"/>
              <a:ea typeface="华文中宋" panose="02010600040101010101" pitchFamily="2" charset="-122"/>
            </a:endParaRPr>
          </a:p>
        </p:txBody>
      </p:sp>
      <p:sp>
        <p:nvSpPr>
          <p:cNvPr id="24" name="矩形: 圆角 23"/>
          <p:cNvSpPr/>
          <p:nvPr/>
        </p:nvSpPr>
        <p:spPr>
          <a:xfrm>
            <a:off x="509721" y="1157314"/>
            <a:ext cx="480879" cy="512722"/>
          </a:xfrm>
          <a:prstGeom prst="roundRect">
            <a:avLst/>
          </a:prstGeom>
          <a:solidFill>
            <a:srgbClr val="3972A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文本框 1"/>
          <p:cNvSpPr txBox="1"/>
          <p:nvPr/>
        </p:nvSpPr>
        <p:spPr>
          <a:xfrm>
            <a:off x="575175" y="1133227"/>
            <a:ext cx="288627" cy="523220"/>
          </a:xfrm>
          <a:prstGeom prst="rect">
            <a:avLst/>
          </a:prstGeom>
          <a:noFill/>
        </p:spPr>
        <p:txBody>
          <a:bodyPr wrap="square" rtlCol="0">
            <a:spAutoFit/>
          </a:bodyPr>
          <a:lstStyle/>
          <a:p>
            <a:r>
              <a:rPr lang="en-US" altLang="zh-CN" sz="2800" b="1"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2</a:t>
            </a:r>
            <a:endParaRPr lang="zh-CN" altLang="en-US" sz="2800" b="1" dirty="0">
              <a:solidFill>
                <a:schemeClr val="bg1"/>
              </a:solidFill>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8" name="文本框 17"/>
          <p:cNvSpPr txBox="1"/>
          <p:nvPr/>
        </p:nvSpPr>
        <p:spPr>
          <a:xfrm>
            <a:off x="520065" y="2065740"/>
            <a:ext cx="8103870" cy="646331"/>
          </a:xfrm>
          <a:prstGeom prst="rect">
            <a:avLst/>
          </a:prstGeom>
          <a:noFill/>
          <a:ln w="3175" cmpd="sng">
            <a:solidFill>
              <a:schemeClr val="accent1">
                <a:shade val="50000"/>
              </a:schemeClr>
            </a:solidFill>
            <a:prstDash val="solid"/>
          </a:ln>
        </p:spPr>
        <p:txBody>
          <a:bodyPr wrap="square" rtlCol="0">
            <a:spAutoFit/>
          </a:bodyPr>
          <a:lstStyle/>
          <a:p>
            <a:pPr indent="-285750" fontAlgn="auto">
              <a:buClr>
                <a:srgbClr val="C00000"/>
              </a:buClr>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sym typeface="+mn-ea"/>
              </a:rPr>
              <a:t>随着技术的进步和装备水平的提高，煤矿标准化的考核内容和重点，内涵和外延也在不断地发生变化。</a:t>
            </a:r>
            <a:endParaRPr lang="en-US" altLang="zh-CN" dirty="0">
              <a:latin typeface="微软雅黑" panose="020B0503020204020204" pitchFamily="34" charset="-122"/>
              <a:ea typeface="微软雅黑" panose="020B0503020204020204" pitchFamily="34" charset="-122"/>
              <a:sym typeface="+mn-ea"/>
            </a:endParaRPr>
          </a:p>
        </p:txBody>
      </p:sp>
      <p:sp>
        <p:nvSpPr>
          <p:cNvPr id="19" name="文本框 18"/>
          <p:cNvSpPr txBox="1"/>
          <p:nvPr/>
        </p:nvSpPr>
        <p:spPr>
          <a:xfrm>
            <a:off x="520065" y="5959368"/>
            <a:ext cx="8103870" cy="368300"/>
          </a:xfrm>
          <a:prstGeom prst="rect">
            <a:avLst/>
          </a:prstGeom>
          <a:noFill/>
          <a:ln w="12700" cmpd="sng">
            <a:solidFill>
              <a:schemeClr val="accent1">
                <a:shade val="50000"/>
              </a:schemeClr>
            </a:solidFill>
            <a:prstDash val="sysDash"/>
          </a:ln>
        </p:spPr>
        <p:txBody>
          <a:bodyPr wrap="square" rtlCol="0" anchor="t">
            <a:spAutoFit/>
          </a:bodyPr>
          <a:lstStyle/>
          <a:p>
            <a:pPr marL="285750" indent="-285750">
              <a:buClr>
                <a:srgbClr val="C00000"/>
              </a:buClr>
              <a:buFont typeface="Wingdings" panose="05000000000000000000" pitchFamily="2" charset="2"/>
              <a:buChar char="Ø"/>
            </a:pPr>
            <a:r>
              <a:rPr lang="zh-CN" altLang="en-US" dirty="0">
                <a:latin typeface="华文中宋" panose="02010600040101010101" pitchFamily="2" charset="-122"/>
                <a:ea typeface="华文中宋" panose="02010600040101010101" pitchFamily="2" charset="-122"/>
                <a:sym typeface="+mn-ea"/>
              </a:rPr>
              <a:t>新版定义为“煤矿安全生产标准化管理体系”，形成八位一体的管理体系</a:t>
            </a:r>
            <a:r>
              <a:rPr lang="zh-CN" altLang="en-US" dirty="0">
                <a:sym typeface="+mn-ea"/>
              </a:rPr>
              <a:t>。</a:t>
            </a:r>
            <a:endParaRPr lang="zh-CN" altLang="en-US" dirty="0"/>
          </a:p>
        </p:txBody>
      </p:sp>
      <p:sp>
        <p:nvSpPr>
          <p:cNvPr id="21" name="文本框 20"/>
          <p:cNvSpPr txBox="1"/>
          <p:nvPr/>
        </p:nvSpPr>
        <p:spPr>
          <a:xfrm>
            <a:off x="520065" y="3226911"/>
            <a:ext cx="8104505" cy="368300"/>
          </a:xfrm>
          <a:prstGeom prst="rect">
            <a:avLst/>
          </a:prstGeom>
          <a:noFill/>
          <a:ln w="12700" cmpd="sng">
            <a:solidFill>
              <a:schemeClr val="accent1">
                <a:shade val="50000"/>
              </a:schemeClr>
            </a:solidFill>
            <a:prstDash val="sysDash"/>
          </a:ln>
        </p:spPr>
        <p:txBody>
          <a:bodyPr wrap="square" rtlCol="0" anchor="t">
            <a:spAutoFit/>
          </a:bodyPr>
          <a:lstStyle/>
          <a:p>
            <a:pPr marL="285750" indent="-285750">
              <a:buClr>
                <a:srgbClr val="C00000"/>
              </a:buClr>
              <a:buFont typeface="Wingdings" panose="05000000000000000000" pitchFamily="2" charset="2"/>
              <a:buChar char="Ø"/>
            </a:pPr>
            <a:r>
              <a:rPr lang="zh-CN" altLang="en-US" dirty="0">
                <a:latin typeface="华文中宋" panose="02010600040101010101" pitchFamily="2" charset="-122"/>
                <a:ea typeface="华文中宋" panose="02010600040101010101" pitchFamily="2" charset="-122"/>
                <a:sym typeface="+mn-ea"/>
              </a:rPr>
              <a:t>八十年代的重点是工程质量、工作质量和文明生产；</a:t>
            </a:r>
            <a:endParaRPr lang="zh-CN" altLang="en-US" dirty="0">
              <a:latin typeface="华文中宋" panose="02010600040101010101" pitchFamily="2" charset="-122"/>
              <a:ea typeface="华文中宋" panose="02010600040101010101" pitchFamily="2" charset="-122"/>
            </a:endParaRPr>
          </a:p>
        </p:txBody>
      </p:sp>
      <p:sp>
        <p:nvSpPr>
          <p:cNvPr id="22" name="文本框 21"/>
          <p:cNvSpPr txBox="1"/>
          <p:nvPr/>
        </p:nvSpPr>
        <p:spPr>
          <a:xfrm>
            <a:off x="518795" y="3874047"/>
            <a:ext cx="8104505" cy="368300"/>
          </a:xfrm>
          <a:prstGeom prst="rect">
            <a:avLst/>
          </a:prstGeom>
          <a:noFill/>
          <a:ln w="12700" cmpd="sng">
            <a:solidFill>
              <a:schemeClr val="accent1">
                <a:shade val="50000"/>
              </a:schemeClr>
            </a:solidFill>
            <a:prstDash val="sysDash"/>
          </a:ln>
        </p:spPr>
        <p:txBody>
          <a:bodyPr wrap="square" rtlCol="0" anchor="t">
            <a:spAutoFit/>
          </a:bodyPr>
          <a:lstStyle/>
          <a:p>
            <a:pPr marL="285750" indent="-285750">
              <a:buClr>
                <a:srgbClr val="C00000"/>
              </a:buClr>
              <a:buFont typeface="Wingdings" panose="05000000000000000000" pitchFamily="2" charset="2"/>
              <a:buChar char="Ø"/>
            </a:pPr>
            <a:r>
              <a:rPr lang="zh-CN" altLang="en-US" dirty="0">
                <a:latin typeface="华文中宋" panose="02010600040101010101" pitchFamily="2" charset="-122"/>
                <a:ea typeface="华文中宋" panose="02010600040101010101" pitchFamily="2" charset="-122"/>
                <a:sym typeface="+mn-ea"/>
              </a:rPr>
              <a:t>03年以后纳入了安全管理的内容；</a:t>
            </a:r>
            <a:endParaRPr lang="zh-CN" altLang="en-US" dirty="0">
              <a:latin typeface="华文中宋" panose="02010600040101010101" pitchFamily="2" charset="-122"/>
              <a:ea typeface="华文中宋" panose="02010600040101010101" pitchFamily="2" charset="-122"/>
            </a:endParaRPr>
          </a:p>
        </p:txBody>
      </p:sp>
      <p:sp>
        <p:nvSpPr>
          <p:cNvPr id="23" name="文本框 22"/>
          <p:cNvSpPr txBox="1"/>
          <p:nvPr/>
        </p:nvSpPr>
        <p:spPr>
          <a:xfrm>
            <a:off x="520065" y="4561155"/>
            <a:ext cx="8104505" cy="368300"/>
          </a:xfrm>
          <a:prstGeom prst="rect">
            <a:avLst/>
          </a:prstGeom>
          <a:noFill/>
          <a:ln w="12700" cmpd="sng">
            <a:solidFill>
              <a:schemeClr val="accent1">
                <a:shade val="50000"/>
              </a:schemeClr>
            </a:solidFill>
            <a:prstDash val="sysDash"/>
          </a:ln>
        </p:spPr>
        <p:txBody>
          <a:bodyPr wrap="square" rtlCol="0" anchor="t">
            <a:spAutoFit/>
          </a:bodyPr>
          <a:lstStyle/>
          <a:p>
            <a:pPr marL="285750" indent="-285750" algn="l">
              <a:buClr>
                <a:srgbClr val="C00000"/>
              </a:buClr>
              <a:buSzTx/>
              <a:buFont typeface="Wingdings" panose="05000000000000000000" pitchFamily="2" charset="2"/>
              <a:buChar char="Ø"/>
            </a:pPr>
            <a:r>
              <a:rPr lang="zh-CN" altLang="en-US" dirty="0">
                <a:latin typeface="华文中宋" panose="02010600040101010101" pitchFamily="2" charset="-122"/>
                <a:ea typeface="华文中宋" panose="02010600040101010101" pitchFamily="2" charset="-122"/>
                <a:sym typeface="+mn-ea"/>
              </a:rPr>
              <a:t>1</a:t>
            </a:r>
            <a:r>
              <a:rPr lang="en-US" altLang="zh-CN" dirty="0">
                <a:latin typeface="华文中宋" panose="02010600040101010101" pitchFamily="2" charset="-122"/>
                <a:ea typeface="华文中宋" panose="02010600040101010101" pitchFamily="2" charset="-122"/>
                <a:sym typeface="+mn-ea"/>
              </a:rPr>
              <a:t>4</a:t>
            </a:r>
            <a:r>
              <a:rPr lang="zh-CN" altLang="en-US" dirty="0">
                <a:latin typeface="华文中宋" panose="02010600040101010101" pitchFamily="2" charset="-122"/>
                <a:ea typeface="华文中宋" panose="02010600040101010101" pitchFamily="2" charset="-122"/>
                <a:sym typeface="+mn-ea"/>
              </a:rPr>
              <a:t>年版在采掘专业强调了对工程条件的“变化管理”和重大隐患排查；</a:t>
            </a:r>
            <a:endParaRPr lang="zh-CN" altLang="en-US" dirty="0">
              <a:latin typeface="华文中宋" panose="02010600040101010101" pitchFamily="2" charset="-122"/>
              <a:ea typeface="华文中宋" panose="02010600040101010101" pitchFamily="2" charset="-122"/>
            </a:endParaRPr>
          </a:p>
        </p:txBody>
      </p:sp>
      <p:sp>
        <p:nvSpPr>
          <p:cNvPr id="25" name="文本框 24"/>
          <p:cNvSpPr txBox="1"/>
          <p:nvPr/>
        </p:nvSpPr>
        <p:spPr>
          <a:xfrm>
            <a:off x="520065" y="5244374"/>
            <a:ext cx="8103235" cy="368300"/>
          </a:xfrm>
          <a:prstGeom prst="rect">
            <a:avLst/>
          </a:prstGeom>
          <a:noFill/>
          <a:ln w="12700" cmpd="sng">
            <a:solidFill>
              <a:schemeClr val="accent1">
                <a:shade val="50000"/>
              </a:schemeClr>
            </a:solidFill>
            <a:prstDash val="sysDash"/>
          </a:ln>
        </p:spPr>
        <p:txBody>
          <a:bodyPr wrap="square" rtlCol="0" anchor="t">
            <a:spAutoFit/>
          </a:bodyPr>
          <a:lstStyle/>
          <a:p>
            <a:pPr marL="285750" indent="-285750" algn="l">
              <a:buClr>
                <a:srgbClr val="C00000"/>
              </a:buClr>
              <a:buSzTx/>
              <a:buFont typeface="Wingdings" panose="05000000000000000000" pitchFamily="2" charset="2"/>
              <a:buChar char="Ø"/>
            </a:pPr>
            <a:r>
              <a:rPr lang="zh-CN" altLang="en-US" dirty="0">
                <a:latin typeface="华文中宋" panose="02010600040101010101" pitchFamily="2" charset="-122"/>
                <a:ea typeface="华文中宋" panose="02010600040101010101" pitchFamily="2" charset="-122"/>
                <a:sym typeface="+mn-ea"/>
              </a:rPr>
              <a:t>17年版在强调煤矿事故隐患排查治理的同时，引入了“安全风险分级管控”；</a:t>
            </a:r>
            <a:endParaRPr lang="zh-CN" altLang="en-US" dirty="0">
              <a:latin typeface="华文中宋" panose="02010600040101010101" pitchFamily="2" charset="-122"/>
              <a:ea typeface="华文中宋" panose="020106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1" presetClass="entr" presetSubtype="0" fill="hold" grpId="0" nodeType="withEffect">
                                  <p:stCondLst>
                                    <p:cond delay="500"/>
                                  </p:stCondLst>
                                  <p:childTnLst>
                                    <p:set>
                                      <p:cBhvr>
                                        <p:cTn id="9" dur="1" fill="hold">
                                          <p:stCondLst>
                                            <p:cond delay="0"/>
                                          </p:stCondLst>
                                        </p:cTn>
                                        <p:tgtEl>
                                          <p:spTgt spid="21"/>
                                        </p:tgtEl>
                                        <p:attrNameLst>
                                          <p:attrName>style.visibility</p:attrName>
                                        </p:attrNameLst>
                                      </p:cBhvr>
                                      <p:to>
                                        <p:strVal val="visible"/>
                                      </p:to>
                                    </p:set>
                                  </p:childTnLst>
                                </p:cTn>
                              </p:par>
                              <p:par>
                                <p:cTn id="10" presetID="1" presetClass="entr" presetSubtype="0" fill="hold" grpId="0" nodeType="withEffect">
                                  <p:stCondLst>
                                    <p:cond delay="1000"/>
                                  </p:stCondLst>
                                  <p:childTnLst>
                                    <p:set>
                                      <p:cBhvr>
                                        <p:cTn id="11" dur="1" fill="hold">
                                          <p:stCondLst>
                                            <p:cond delay="0"/>
                                          </p:stCondLst>
                                        </p:cTn>
                                        <p:tgtEl>
                                          <p:spTgt spid="22"/>
                                        </p:tgtEl>
                                        <p:attrNameLst>
                                          <p:attrName>style.visibility</p:attrName>
                                        </p:attrNameLst>
                                      </p:cBhvr>
                                      <p:to>
                                        <p:strVal val="visible"/>
                                      </p:to>
                                    </p:set>
                                  </p:childTnLst>
                                </p:cTn>
                              </p:par>
                              <p:par>
                                <p:cTn id="12" presetID="1" presetClass="entr" presetSubtype="0" fill="hold" grpId="0" nodeType="withEffect">
                                  <p:stCondLst>
                                    <p:cond delay="1500"/>
                                  </p:stCondLst>
                                  <p:childTnLst>
                                    <p:set>
                                      <p:cBhvr>
                                        <p:cTn id="13" dur="1" fill="hold">
                                          <p:stCondLst>
                                            <p:cond delay="0"/>
                                          </p:stCondLst>
                                        </p:cTn>
                                        <p:tgtEl>
                                          <p:spTgt spid="23"/>
                                        </p:tgtEl>
                                        <p:attrNameLst>
                                          <p:attrName>style.visibility</p:attrName>
                                        </p:attrNameLst>
                                      </p:cBhvr>
                                      <p:to>
                                        <p:strVal val="visible"/>
                                      </p:to>
                                    </p:set>
                                  </p:childTnLst>
                                </p:cTn>
                              </p:par>
                              <p:par>
                                <p:cTn id="14" presetID="1" presetClass="entr" presetSubtype="0" fill="hold" grpId="0" nodeType="withEffect">
                                  <p:stCondLst>
                                    <p:cond delay="2000"/>
                                  </p:stCondLst>
                                  <p:childTnLst>
                                    <p:set>
                                      <p:cBhvr>
                                        <p:cTn id="15" dur="1" fill="hold">
                                          <p:stCondLst>
                                            <p:cond delay="0"/>
                                          </p:stCondLst>
                                        </p:cTn>
                                        <p:tgtEl>
                                          <p:spTgt spid="25"/>
                                        </p:tgtEl>
                                        <p:attrNameLst>
                                          <p:attrName>style.visibility</p:attrName>
                                        </p:attrNameLst>
                                      </p:cBhvr>
                                      <p:to>
                                        <p:strVal val="visible"/>
                                      </p:to>
                                    </p:set>
                                  </p:childTnLst>
                                </p:cTn>
                              </p:par>
                              <p:par>
                                <p:cTn id="16" presetID="1" presetClass="entr" presetSubtype="0" fill="hold" grpId="0" nodeType="withEffect">
                                  <p:stCondLst>
                                    <p:cond delay="2500"/>
                                  </p:stCondLst>
                                  <p:childTnLst>
                                    <p:set>
                                      <p:cBhvr>
                                        <p:cTn id="17"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ldLvl="0" animBg="1"/>
      <p:bldP spid="19" grpId="0" bldLvl="0" animBg="1"/>
      <p:bldP spid="21" grpId="0" bldLvl="0" animBg="1"/>
      <p:bldP spid="22" grpId="0" bldLvl="0" animBg="1"/>
      <p:bldP spid="23" grpId="0" bldLvl="0" animBg="1"/>
      <p:bldP spid="25" grpId="0" bldLvl="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83540" y="2198370"/>
            <a:ext cx="2335530" cy="459740"/>
            <a:chOff x="604" y="3501"/>
            <a:chExt cx="3678" cy="724"/>
          </a:xfrm>
        </p:grpSpPr>
        <p:sp>
          <p:nvSpPr>
            <p:cNvPr id="35" name="矩形 34"/>
            <p:cNvSpPr/>
            <p:nvPr/>
          </p:nvSpPr>
          <p:spPr>
            <a:xfrm>
              <a:off x="604" y="3501"/>
              <a:ext cx="3678" cy="725"/>
            </a:xfrm>
            <a:prstGeom prst="rect">
              <a:avLst/>
            </a:prstGeom>
            <a:ln>
              <a:solidFill>
                <a:schemeClr val="accent1"/>
              </a:solidFill>
            </a:ln>
          </p:spPr>
          <p:txBody>
            <a:bodyPr wrap="square">
              <a:spAutoFit/>
            </a:bodyPr>
            <a:lstStyle/>
            <a:p>
              <a:r>
                <a:rPr lang="en-US" sz="2400" b="1" dirty="0">
                  <a:latin typeface="+mn-ea"/>
                </a:rPr>
                <a:t>1.</a:t>
              </a:r>
              <a:r>
                <a:rPr lang="zh-CN" altLang="en-US" b="1" dirty="0">
                  <a:latin typeface="+mn-ea"/>
                </a:rPr>
                <a:t>                       </a:t>
              </a:r>
              <a:endParaRPr lang="zh-CN" altLang="en-US" sz="2000" b="1" dirty="0">
                <a:latin typeface="+mn-ea"/>
              </a:endParaRPr>
            </a:p>
          </p:txBody>
        </p:sp>
        <p:sp>
          <p:nvSpPr>
            <p:cNvPr id="36" name="矩形 35"/>
            <p:cNvSpPr/>
            <p:nvPr/>
          </p:nvSpPr>
          <p:spPr>
            <a:xfrm>
              <a:off x="1260" y="3573"/>
              <a:ext cx="3022" cy="580"/>
            </a:xfrm>
            <a:prstGeom prst="rect">
              <a:avLst/>
            </a:prstGeom>
          </p:spPr>
          <p:txBody>
            <a:bodyPr wrap="none">
              <a:spAutoFit/>
            </a:bodyPr>
            <a:lstStyle/>
            <a:p>
              <a:pPr algn="l"/>
              <a:r>
                <a:rPr lang="zh-CN" altLang="en-US" b="1" dirty="0">
                  <a:latin typeface="+mn-ea"/>
                </a:rPr>
                <a:t>管理技术人员</a:t>
              </a:r>
              <a:r>
                <a:rPr lang="en-US" b="1" dirty="0">
                  <a:latin typeface="+mn-ea"/>
                  <a:sym typeface="+mn-ea"/>
                </a:rPr>
                <a:t>1</a:t>
              </a:r>
              <a:r>
                <a:rPr lang="zh-CN" altLang="en-US" b="1" dirty="0">
                  <a:latin typeface="+mn-ea"/>
                  <a:sym typeface="+mn-ea"/>
                </a:rPr>
                <a:t>分</a:t>
              </a:r>
              <a:r>
                <a:rPr lang="zh-CN" altLang="en-US" b="1" dirty="0">
                  <a:latin typeface="+mn-ea"/>
                </a:rPr>
                <a:t> </a:t>
              </a:r>
              <a:endParaRPr lang="zh-CN" altLang="en-US" dirty="0"/>
            </a:p>
          </p:txBody>
        </p:sp>
      </p:grpSp>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7" name="矩形 26"/>
          <p:cNvSpPr/>
          <p:nvPr/>
        </p:nvSpPr>
        <p:spPr>
          <a:xfrm>
            <a:off x="382270" y="2910205"/>
            <a:ext cx="2336800" cy="460375"/>
          </a:xfrm>
          <a:prstGeom prst="rect">
            <a:avLst/>
          </a:prstGeom>
          <a:ln>
            <a:solidFill>
              <a:schemeClr val="accent1"/>
            </a:solidFill>
          </a:ln>
        </p:spPr>
        <p:txBody>
          <a:bodyPr wrap="square">
            <a:spAutoFit/>
          </a:bodyPr>
          <a:lstStyle/>
          <a:p>
            <a:pPr algn="ctr"/>
            <a:r>
              <a:rPr lang="en-US" altLang="zh-CN" sz="2400" b="1" dirty="0">
                <a:latin typeface="+mn-ea"/>
              </a:rPr>
              <a:t>2. </a:t>
            </a:r>
            <a:r>
              <a:rPr lang="zh-CN" altLang="zh-CN" sz="2400" b="1" dirty="0">
                <a:latin typeface="+mn-ea"/>
              </a:rPr>
              <a:t>作业人员</a:t>
            </a:r>
            <a:r>
              <a:rPr lang="en-US" altLang="zh-CN" sz="2400" b="1" dirty="0">
                <a:latin typeface="+mn-ea"/>
              </a:rPr>
              <a:t>4</a:t>
            </a:r>
            <a:r>
              <a:rPr lang="zh-CN" altLang="en-US" sz="2400" b="1" dirty="0">
                <a:latin typeface="+mn-ea"/>
              </a:rPr>
              <a:t>分</a:t>
            </a:r>
          </a:p>
        </p:txBody>
      </p:sp>
      <p:sp>
        <p:nvSpPr>
          <p:cNvPr id="31" name="矩形 30"/>
          <p:cNvSpPr/>
          <p:nvPr/>
        </p:nvSpPr>
        <p:spPr>
          <a:xfrm>
            <a:off x="3289935" y="1858645"/>
            <a:ext cx="5312410" cy="758190"/>
          </a:xfrm>
          <a:prstGeom prst="rect">
            <a:avLst/>
          </a:prstGeom>
          <a:ln>
            <a:solidFill>
              <a:schemeClr val="accent1"/>
            </a:solidFill>
            <a:prstDash val="lgDash"/>
          </a:ln>
        </p:spPr>
        <p:txBody>
          <a:bodyPr wrap="square">
            <a:spAutoFit/>
          </a:bodyPr>
          <a:lstStyle/>
          <a:p>
            <a:pPr algn="just" fontAlgn="auto">
              <a:lnSpc>
                <a:spcPts val="2600"/>
              </a:lnSpc>
            </a:pPr>
            <a:r>
              <a:rPr dirty="0">
                <a:latin typeface="微软雅黑" panose="020B0503020204020204" pitchFamily="34" charset="-122"/>
                <a:ea typeface="微软雅黑" panose="020B0503020204020204" pitchFamily="34" charset="-122"/>
              </a:rPr>
              <a:t>1.区（队）管理和技术人员掌握相关的岗位职责、管理制度、技术措施</a:t>
            </a:r>
          </a:p>
        </p:txBody>
      </p:sp>
      <p:sp>
        <p:nvSpPr>
          <p:cNvPr id="32" name="矩形 31"/>
          <p:cNvSpPr/>
          <p:nvPr/>
        </p:nvSpPr>
        <p:spPr>
          <a:xfrm>
            <a:off x="383540" y="2910205"/>
            <a:ext cx="233680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rPr>
              <a:t>2. </a:t>
            </a:r>
            <a:r>
              <a:rPr lang="zh-CN" altLang="zh-CN" sz="2400" b="1" dirty="0">
                <a:solidFill>
                  <a:srgbClr val="C00000"/>
                </a:solidFill>
                <a:latin typeface="+mn-ea"/>
              </a:rPr>
              <a:t>作业人员</a:t>
            </a:r>
            <a:r>
              <a:rPr lang="en-US" altLang="zh-CN" sz="2400" b="1" dirty="0">
                <a:solidFill>
                  <a:srgbClr val="C00000"/>
                </a:solidFill>
                <a:latin typeface="+mn-ea"/>
              </a:rPr>
              <a:t>4</a:t>
            </a:r>
            <a:r>
              <a:rPr lang="zh-CN" altLang="en-US" sz="2400" b="1" dirty="0">
                <a:solidFill>
                  <a:srgbClr val="C00000"/>
                </a:solidFill>
                <a:latin typeface="+mn-ea"/>
              </a:rPr>
              <a:t>分</a:t>
            </a:r>
          </a:p>
        </p:txBody>
      </p:sp>
      <p:sp>
        <p:nvSpPr>
          <p:cNvPr id="33" name="矩形 32"/>
          <p:cNvSpPr/>
          <p:nvPr/>
        </p:nvSpPr>
        <p:spPr>
          <a:xfrm>
            <a:off x="3289935" y="2891155"/>
            <a:ext cx="5312410" cy="1758315"/>
          </a:xfrm>
          <a:prstGeom prst="rect">
            <a:avLst/>
          </a:prstGeom>
          <a:ln>
            <a:solidFill>
              <a:schemeClr val="accent1"/>
            </a:solidFill>
            <a:prstDash val="lgDash"/>
          </a:ln>
        </p:spPr>
        <p:txBody>
          <a:bodyPr wrap="square">
            <a:spAutoFit/>
          </a:bodyPr>
          <a:lstStyle/>
          <a:p>
            <a:pPr algn="just" fontAlgn="auto">
              <a:lnSpc>
                <a:spcPts val="2600"/>
              </a:lnSpc>
            </a:pPr>
            <a:r>
              <a:rPr dirty="0">
                <a:latin typeface="微软雅黑" panose="020B0503020204020204" pitchFamily="34" charset="-122"/>
                <a:ea typeface="微软雅黑" panose="020B0503020204020204" pitchFamily="34" charset="-122"/>
              </a:rPr>
              <a:t>2.班组长及现场作业人员严格执行本岗位安全生产责任制；掌握本岗位相应的操作规程、安全措施；规范操作，无“三违”行为；作业前进行</a:t>
            </a:r>
            <a:r>
              <a:rPr dirty="0">
                <a:solidFill>
                  <a:srgbClr val="C00000"/>
                </a:solidFill>
                <a:latin typeface="微软雅黑" panose="020B0503020204020204" pitchFamily="34" charset="-122"/>
                <a:ea typeface="微软雅黑" panose="020B0503020204020204" pitchFamily="34" charset="-122"/>
              </a:rPr>
              <a:t>岗位安全风险辨识</a:t>
            </a:r>
            <a:r>
              <a:rPr dirty="0">
                <a:latin typeface="微软雅黑" panose="020B0503020204020204" pitchFamily="34" charset="-122"/>
                <a:ea typeface="微软雅黑" panose="020B0503020204020204" pitchFamily="34" charset="-122"/>
              </a:rPr>
              <a:t>及安全确认；零星工程施工有针对性措施、有管理人员跟班</a:t>
            </a:r>
          </a:p>
        </p:txBody>
      </p:sp>
      <p:grpSp>
        <p:nvGrpSpPr>
          <p:cNvPr id="9" name="组合 8"/>
          <p:cNvGrpSpPr/>
          <p:nvPr/>
        </p:nvGrpSpPr>
        <p:grpSpPr>
          <a:xfrm>
            <a:off x="383540" y="2204085"/>
            <a:ext cx="2335530" cy="459740"/>
            <a:chOff x="-3577" y="4395"/>
            <a:chExt cx="3678" cy="724"/>
          </a:xfrm>
        </p:grpSpPr>
        <p:sp>
          <p:nvSpPr>
            <p:cNvPr id="26" name="矩形 25"/>
            <p:cNvSpPr/>
            <p:nvPr/>
          </p:nvSpPr>
          <p:spPr>
            <a:xfrm>
              <a:off x="-3577" y="4395"/>
              <a:ext cx="3678" cy="725"/>
            </a:xfrm>
            <a:prstGeom prst="rect">
              <a:avLst/>
            </a:prstGeom>
            <a:ln>
              <a:solidFill>
                <a:schemeClr val="accent1"/>
              </a:solidFill>
            </a:ln>
          </p:spPr>
          <p:txBody>
            <a:bodyPr wrap="square">
              <a:spAutoFit/>
            </a:bodyPr>
            <a:lstStyle/>
            <a:p>
              <a:r>
                <a:rPr lang="en-US" sz="2400" b="1" dirty="0">
                  <a:solidFill>
                    <a:srgbClr val="C00000"/>
                  </a:solidFill>
                  <a:latin typeface="+mn-ea"/>
                </a:rPr>
                <a:t>1.</a:t>
              </a:r>
              <a:r>
                <a:rPr lang="zh-CN" altLang="en-US" b="1" dirty="0">
                  <a:solidFill>
                    <a:srgbClr val="C00000"/>
                  </a:solidFill>
                  <a:latin typeface="+mn-ea"/>
                </a:rPr>
                <a:t>                    </a:t>
              </a:r>
              <a:endParaRPr lang="zh-CN" altLang="en-US" sz="2000" b="1" dirty="0">
                <a:solidFill>
                  <a:srgbClr val="C00000"/>
                </a:solidFill>
                <a:latin typeface="+mn-ea"/>
              </a:endParaRPr>
            </a:p>
          </p:txBody>
        </p:sp>
        <p:sp>
          <p:nvSpPr>
            <p:cNvPr id="2" name="矩形 1"/>
            <p:cNvSpPr/>
            <p:nvPr/>
          </p:nvSpPr>
          <p:spPr>
            <a:xfrm>
              <a:off x="-3070" y="4467"/>
              <a:ext cx="3171" cy="580"/>
            </a:xfrm>
            <a:prstGeom prst="rect">
              <a:avLst/>
            </a:prstGeom>
          </p:spPr>
          <p:txBody>
            <a:bodyPr wrap="square">
              <a:spAutoFit/>
            </a:bodyPr>
            <a:lstStyle/>
            <a:p>
              <a:pPr algn="r"/>
              <a:r>
                <a:rPr lang="zh-CN" altLang="en-US" b="1" dirty="0">
                  <a:solidFill>
                    <a:srgbClr val="C00000"/>
                  </a:solidFill>
                  <a:latin typeface="+mn-ea"/>
                </a:rPr>
                <a:t>管理技术人员</a:t>
              </a:r>
              <a:r>
                <a:rPr lang="en-US" b="1" dirty="0">
                  <a:solidFill>
                    <a:srgbClr val="C00000"/>
                  </a:solidFill>
                  <a:latin typeface="+mn-ea"/>
                  <a:sym typeface="+mn-ea"/>
                </a:rPr>
                <a:t>1</a:t>
              </a:r>
              <a:r>
                <a:rPr lang="zh-CN" altLang="en-US" b="1" dirty="0">
                  <a:solidFill>
                    <a:srgbClr val="C00000"/>
                  </a:solidFill>
                  <a:latin typeface="+mn-ea"/>
                  <a:sym typeface="+mn-ea"/>
                </a:rPr>
                <a:t>分</a:t>
              </a:r>
              <a:endParaRPr lang="zh-CN" altLang="en-US" dirty="0"/>
            </a:p>
          </p:txBody>
        </p:sp>
      </p:grpSp>
      <p:grpSp>
        <p:nvGrpSpPr>
          <p:cNvPr id="3" name="组合 2"/>
          <p:cNvGrpSpPr/>
          <p:nvPr/>
        </p:nvGrpSpPr>
        <p:grpSpPr>
          <a:xfrm>
            <a:off x="344805" y="4923790"/>
            <a:ext cx="8218170" cy="1510030"/>
            <a:chOff x="543" y="7754"/>
            <a:chExt cx="12942" cy="2378"/>
          </a:xfrm>
        </p:grpSpPr>
        <p:sp>
          <p:nvSpPr>
            <p:cNvPr id="5" name="对话气泡: 圆角矩形 4"/>
            <p:cNvSpPr/>
            <p:nvPr/>
          </p:nvSpPr>
          <p:spPr>
            <a:xfrm>
              <a:off x="543" y="7754"/>
              <a:ext cx="12943" cy="2379"/>
            </a:xfrm>
            <a:prstGeom prst="wedgeRoundRectCallout">
              <a:avLst>
                <a:gd name="adj1" fmla="val -43154"/>
                <a:gd name="adj2" fmla="val -15180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文本框 5"/>
            <p:cNvSpPr txBox="1"/>
            <p:nvPr/>
          </p:nvSpPr>
          <p:spPr>
            <a:xfrm>
              <a:off x="751" y="7924"/>
              <a:ext cx="12555" cy="969"/>
            </a:xfrm>
            <a:prstGeom prst="rect">
              <a:avLst/>
            </a:prstGeom>
            <a:noFill/>
          </p:spPr>
          <p:txBody>
            <a:bodyPr wrap="square" rtlCol="0">
              <a:spAutoFit/>
            </a:bodyPr>
            <a:lstStyle/>
            <a:p>
              <a:pPr algn="just"/>
              <a:r>
                <a:rPr lang="zh-CN" altLang="zh-CN" dirty="0">
                  <a:solidFill>
                    <a:srgbClr val="C00000"/>
                  </a:solidFill>
                  <a:latin typeface="微软雅黑" panose="020B0503020204020204" pitchFamily="34" charset="-122"/>
                  <a:ea typeface="微软雅黑" panose="020B0503020204020204" pitchFamily="34" charset="-122"/>
                </a:rPr>
                <a:t>专业技能</a:t>
              </a:r>
              <a:r>
                <a:rPr lang="zh-CN" altLang="en-US" dirty="0">
                  <a:solidFill>
                    <a:srgbClr val="C00000"/>
                  </a:solidFill>
                  <a:latin typeface="微软雅黑" panose="020B0503020204020204" pitchFamily="34" charset="-122"/>
                  <a:ea typeface="微软雅黑" panose="020B0503020204020204" pitchFamily="34" charset="-122"/>
                </a:rPr>
                <a:t>：</a:t>
              </a:r>
              <a:r>
                <a:rPr lang="zh-CN" altLang="zh-CN" sz="1600" dirty="0">
                  <a:solidFill>
                    <a:srgbClr val="002060"/>
                  </a:solidFill>
                  <a:latin typeface="微软雅黑" panose="020B0503020204020204" pitchFamily="34" charset="-122"/>
                  <a:ea typeface="微软雅黑" panose="020B0503020204020204" pitchFamily="34" charset="-122"/>
                </a:rPr>
                <a:t>管理和技术人员掌握相关的岗位职责、管理制度、技术措施，作业人员掌握本岗位操作规程、作业规程相关内容和安全技术措施</a:t>
              </a:r>
              <a:r>
                <a:rPr lang="zh-CN" altLang="en-US" sz="1600" dirty="0">
                  <a:solidFill>
                    <a:srgbClr val="002060"/>
                  </a:solidFill>
                  <a:latin typeface="微软雅黑" panose="020B0503020204020204" pitchFamily="34" charset="-122"/>
                  <a:ea typeface="微软雅黑" panose="020B0503020204020204" pitchFamily="34" charset="-122"/>
                </a:rPr>
                <a:t>。</a:t>
              </a:r>
            </a:p>
          </p:txBody>
        </p:sp>
        <p:sp>
          <p:nvSpPr>
            <p:cNvPr id="7" name="文本框 6"/>
            <p:cNvSpPr txBox="1"/>
            <p:nvPr/>
          </p:nvSpPr>
          <p:spPr>
            <a:xfrm>
              <a:off x="751" y="8776"/>
              <a:ext cx="12555" cy="1357"/>
            </a:xfrm>
            <a:prstGeom prst="rect">
              <a:avLst/>
            </a:prstGeom>
            <a:noFill/>
          </p:spPr>
          <p:txBody>
            <a:bodyPr wrap="square" rtlCol="0">
              <a:spAutoFit/>
            </a:bodyPr>
            <a:lstStyle/>
            <a:p>
              <a:pPr algn="just"/>
              <a:r>
                <a:rPr lang="zh-CN" altLang="zh-CN" dirty="0">
                  <a:solidFill>
                    <a:srgbClr val="C00000"/>
                  </a:solidFill>
                  <a:latin typeface="微软雅黑" panose="020B0503020204020204" pitchFamily="34" charset="-122"/>
                  <a:ea typeface="微软雅黑" panose="020B0503020204020204" pitchFamily="34" charset="-122"/>
                </a:rPr>
                <a:t>规范作业</a:t>
              </a:r>
              <a:r>
                <a:rPr lang="zh-CN" altLang="en-US" dirty="0">
                  <a:solidFill>
                    <a:srgbClr val="C00000"/>
                  </a:solidFill>
                  <a:latin typeface="微软雅黑" panose="020B0503020204020204" pitchFamily="34" charset="-122"/>
                  <a:ea typeface="微软雅黑" panose="020B0503020204020204" pitchFamily="34" charset="-122"/>
                </a:rPr>
                <a:t>：</a:t>
              </a:r>
              <a:r>
                <a:rPr lang="en-US" altLang="zh-CN" sz="1600" dirty="0">
                  <a:solidFill>
                    <a:srgbClr val="002060"/>
                  </a:solidFill>
                  <a:latin typeface="微软雅黑" panose="020B0503020204020204" pitchFamily="34" charset="-122"/>
                  <a:ea typeface="微软雅黑" panose="020B0503020204020204" pitchFamily="34" charset="-122"/>
                </a:rPr>
                <a:t>1.</a:t>
              </a:r>
              <a:r>
                <a:rPr lang="zh-CN" altLang="en-US" sz="1600" dirty="0">
                  <a:solidFill>
                    <a:srgbClr val="002060"/>
                  </a:solidFill>
                  <a:latin typeface="微软雅黑" panose="020B0503020204020204" pitchFamily="34" charset="-122"/>
                  <a:ea typeface="微软雅黑" panose="020B0503020204020204" pitchFamily="34" charset="-122"/>
                </a:rPr>
                <a:t>现场作业人员严格执行本岗位安全生产责任制，掌握本岗位相应的操作规程和安全措施，操作规范，无“三违”行为；</a:t>
              </a:r>
              <a:r>
                <a:rPr lang="en-US" altLang="zh-CN" sz="1600" dirty="0">
                  <a:solidFill>
                    <a:srgbClr val="002060"/>
                  </a:solidFill>
                  <a:latin typeface="微软雅黑" panose="020B0503020204020204" pitchFamily="34" charset="-122"/>
                  <a:ea typeface="微软雅黑" panose="020B0503020204020204" pitchFamily="34" charset="-122"/>
                </a:rPr>
                <a:t>2.</a:t>
              </a:r>
              <a:r>
                <a:rPr lang="zh-CN" altLang="en-US" sz="1600" dirty="0">
                  <a:solidFill>
                    <a:srgbClr val="002060"/>
                  </a:solidFill>
                  <a:latin typeface="微软雅黑" panose="020B0503020204020204" pitchFamily="34" charset="-122"/>
                  <a:ea typeface="微软雅黑" panose="020B0503020204020204" pitchFamily="34" charset="-122"/>
                </a:rPr>
                <a:t>作业前进行安全确认；</a:t>
              </a:r>
              <a:r>
                <a:rPr lang="en-US" altLang="zh-CN" sz="1600" dirty="0">
                  <a:solidFill>
                    <a:srgbClr val="002060"/>
                  </a:solidFill>
                  <a:latin typeface="微软雅黑" panose="020B0503020204020204" pitchFamily="34" charset="-122"/>
                  <a:ea typeface="微软雅黑" panose="020B0503020204020204" pitchFamily="34" charset="-122"/>
                </a:rPr>
                <a:t>3.</a:t>
              </a:r>
              <a:r>
                <a:rPr lang="zh-CN" altLang="en-US" sz="1600" dirty="0">
                  <a:solidFill>
                    <a:srgbClr val="002060"/>
                  </a:solidFill>
                  <a:latin typeface="微软雅黑" panose="020B0503020204020204" pitchFamily="34" charset="-122"/>
                  <a:ea typeface="微软雅黑" panose="020B0503020204020204" pitchFamily="34" charset="-122"/>
                </a:rPr>
                <a:t>零星工程施工有针对性措施、有管理人员跟班。</a:t>
              </a:r>
            </a:p>
          </p:txBody>
        </p:sp>
      </p:grpSp>
      <p:sp>
        <p:nvSpPr>
          <p:cNvPr id="37" name="文本框 36"/>
          <p:cNvSpPr txBox="1"/>
          <p:nvPr/>
        </p:nvSpPr>
        <p:spPr>
          <a:xfrm>
            <a:off x="413385" y="1250315"/>
            <a:ext cx="3880485"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4.</a:t>
            </a:r>
            <a:r>
              <a:rPr sz="2400" b="1" dirty="0">
                <a:solidFill>
                  <a:schemeClr val="bg2"/>
                </a:solidFill>
                <a:latin typeface="黑体" panose="02010609060101010101" pitchFamily="49" charset="-122"/>
                <a:ea typeface="黑体" panose="02010609060101010101" pitchFamily="49" charset="-122"/>
              </a:rPr>
              <a:t>职工素质及岗位规范 5分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1"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up)">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par>
                                <p:cTn id="12" presetID="1" presetClass="exit" presetSubtype="0" fill="hold" nodeType="withEffect">
                                  <p:stCondLst>
                                    <p:cond delay="0"/>
                                  </p:stCondLst>
                                  <p:childTnLst>
                                    <p:set>
                                      <p:cBhvr>
                                        <p:cTn id="13" dur="1" fill="hold">
                                          <p:stCondLst>
                                            <p:cond delay="0"/>
                                          </p:stCondLst>
                                        </p:cTn>
                                        <p:tgtEl>
                                          <p:spTgt spid="9"/>
                                        </p:tgtEl>
                                        <p:attrNameLst>
                                          <p:attrName>style.visibility</p:attrName>
                                        </p:attrNameLst>
                                      </p:cBhvr>
                                      <p:to>
                                        <p:strVal val="hidden"/>
                                      </p:to>
                                    </p:set>
                                  </p:childTnLst>
                                </p:cTn>
                              </p:par>
                              <p:par>
                                <p:cTn id="14" presetID="1" presetClass="exit"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hidden"/>
                                      </p:to>
                                    </p:set>
                                  </p:childTnLst>
                                </p:cTn>
                              </p:par>
                              <p:par>
                                <p:cTn id="16" presetID="1" presetClass="entr" presetSubtype="0"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childTnLst>
                                </p:cTn>
                              </p:par>
                              <p:par>
                                <p:cTn id="18" presetID="22" presetClass="entr" presetSubtype="1" fill="hold" grpId="0" nodeType="with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wipe(up)">
                                      <p:cBhvr>
                                        <p:cTn id="20" dur="500"/>
                                        <p:tgtEl>
                                          <p:spTgt spid="33"/>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1" grpId="1" animBg="1"/>
      <p:bldP spid="32" grpId="0" bldLvl="0" animBg="1"/>
      <p:bldP spid="33" grpId="0" bldLvl="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9" name="矩形 18"/>
          <p:cNvSpPr/>
          <p:nvPr/>
        </p:nvSpPr>
        <p:spPr>
          <a:xfrm>
            <a:off x="720725" y="2931160"/>
            <a:ext cx="2203450"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cs typeface="宋体" panose="02010600030101010101" pitchFamily="2" charset="-122"/>
              </a:rPr>
              <a:t>1.</a:t>
            </a:r>
            <a:r>
              <a:rPr lang="zh-CN" altLang="zh-CN" sz="2400" b="1" dirty="0">
                <a:solidFill>
                  <a:schemeClr val="tx1"/>
                </a:solidFill>
                <a:latin typeface="+mn-ea"/>
              </a:rPr>
              <a:t>面外环境</a:t>
            </a:r>
            <a:r>
              <a:rPr lang="en-US" altLang="zh-CN" sz="2400" b="1" dirty="0">
                <a:solidFill>
                  <a:schemeClr val="tx1"/>
                </a:solidFill>
                <a:latin typeface="+mn-ea"/>
              </a:rPr>
              <a:t>7</a:t>
            </a:r>
            <a:r>
              <a:rPr lang="zh-CN" altLang="en-US" sz="2400" b="1" dirty="0">
                <a:solidFill>
                  <a:schemeClr val="tx1"/>
                </a:solidFill>
                <a:latin typeface="+mn-ea"/>
              </a:rPr>
              <a:t>分</a:t>
            </a:r>
          </a:p>
        </p:txBody>
      </p:sp>
      <p:sp>
        <p:nvSpPr>
          <p:cNvPr id="20" name="矩形 19"/>
          <p:cNvSpPr/>
          <p:nvPr/>
        </p:nvSpPr>
        <p:spPr>
          <a:xfrm>
            <a:off x="731520" y="2931160"/>
            <a:ext cx="219202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cs typeface="宋体" panose="02010600030101010101" pitchFamily="2" charset="-122"/>
              </a:rPr>
              <a:t>1.</a:t>
            </a:r>
            <a:r>
              <a:rPr lang="zh-CN" altLang="zh-CN" sz="2400" b="1" dirty="0">
                <a:solidFill>
                  <a:srgbClr val="C00000"/>
                </a:solidFill>
                <a:latin typeface="+mn-ea"/>
              </a:rPr>
              <a:t>面外环境</a:t>
            </a:r>
            <a:r>
              <a:rPr lang="en-US" altLang="zh-CN" sz="2400" b="1" dirty="0">
                <a:solidFill>
                  <a:srgbClr val="C00000"/>
                </a:solidFill>
                <a:latin typeface="+mn-ea"/>
              </a:rPr>
              <a:t>7</a:t>
            </a:r>
            <a:r>
              <a:rPr lang="zh-CN" altLang="en-US" sz="2400" b="1" dirty="0">
                <a:solidFill>
                  <a:srgbClr val="C00000"/>
                </a:solidFill>
                <a:latin typeface="+mn-ea"/>
              </a:rPr>
              <a:t>分</a:t>
            </a:r>
          </a:p>
        </p:txBody>
      </p:sp>
      <p:sp>
        <p:nvSpPr>
          <p:cNvPr id="21" name="矩形 20"/>
          <p:cNvSpPr/>
          <p:nvPr/>
        </p:nvSpPr>
        <p:spPr>
          <a:xfrm>
            <a:off x="720725" y="3657600"/>
            <a:ext cx="2203450" cy="460375"/>
          </a:xfrm>
          <a:prstGeom prst="rect">
            <a:avLst/>
          </a:prstGeom>
          <a:ln>
            <a:solidFill>
              <a:schemeClr val="accent1"/>
            </a:solidFill>
          </a:ln>
        </p:spPr>
        <p:txBody>
          <a:bodyPr wrap="square">
            <a:spAutoFit/>
          </a:bodyPr>
          <a:lstStyle/>
          <a:p>
            <a:pPr algn="ctr"/>
            <a:r>
              <a:rPr lang="en-US" altLang="zh-CN" sz="2400" b="1" dirty="0">
                <a:latin typeface="+mn-ea"/>
              </a:rPr>
              <a:t>2.</a:t>
            </a:r>
            <a:r>
              <a:rPr lang="zh-CN" altLang="zh-CN" sz="2400" b="1" dirty="0">
                <a:latin typeface="+mn-ea"/>
              </a:rPr>
              <a:t>面内环境</a:t>
            </a:r>
            <a:r>
              <a:rPr lang="en-US" altLang="zh-CN" sz="2400" b="1" dirty="0">
                <a:latin typeface="+mn-ea"/>
              </a:rPr>
              <a:t>3</a:t>
            </a:r>
            <a:r>
              <a:rPr lang="zh-CN" altLang="en-US" sz="2400" b="1" dirty="0">
                <a:latin typeface="+mn-ea"/>
              </a:rPr>
              <a:t>分</a:t>
            </a:r>
          </a:p>
        </p:txBody>
      </p:sp>
      <p:sp>
        <p:nvSpPr>
          <p:cNvPr id="22" name="矩形 21"/>
          <p:cNvSpPr/>
          <p:nvPr/>
        </p:nvSpPr>
        <p:spPr>
          <a:xfrm>
            <a:off x="3257734" y="1834702"/>
            <a:ext cx="5544105" cy="2031325"/>
          </a:xfrm>
          <a:prstGeom prst="rect">
            <a:avLst/>
          </a:prstGeom>
          <a:ln>
            <a:solidFill>
              <a:schemeClr val="accent1"/>
            </a:solidFill>
            <a:prstDash val="lgDash"/>
          </a:ln>
        </p:spPr>
        <p:txBody>
          <a:bodyPr wrap="square">
            <a:spAutoFit/>
          </a:bodyPr>
          <a:lstStyle/>
          <a:p>
            <a:pPr algn="just"/>
            <a:r>
              <a:rPr dirty="0">
                <a:latin typeface="微软雅黑" panose="020B0503020204020204" pitchFamily="34" charset="-122"/>
                <a:ea typeface="微软雅黑" panose="020B0503020204020204" pitchFamily="34" charset="-122"/>
              </a:rPr>
              <a:t>1.电缆、管线吊挂整齐，泵站、休息地点、油脂库、带式输送机机头和机尾等场所有照明；图牌板（工作面布置图、设备布置图、通风系统图、监测通信系统图、供电系统图、工作面支护示意图、正规作业循环图表、避灾路线图，炮采工作面增设的炮眼布置图、爆破说明书等）齐全，清晰整洁；巷道每隔100m设置醒目的里程标志</a:t>
            </a:r>
          </a:p>
        </p:txBody>
      </p:sp>
      <p:sp>
        <p:nvSpPr>
          <p:cNvPr id="23" name="文本框 22"/>
          <p:cNvSpPr txBox="1"/>
          <p:nvPr/>
        </p:nvSpPr>
        <p:spPr>
          <a:xfrm>
            <a:off x="413142" y="1250089"/>
            <a:ext cx="2702919"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5.</a:t>
            </a:r>
            <a:r>
              <a:rPr lang="zh-CN" altLang="en-US" sz="2400" b="1" dirty="0">
                <a:solidFill>
                  <a:schemeClr val="bg2"/>
                </a:solidFill>
                <a:latin typeface="黑体" panose="02010609060101010101" pitchFamily="49" charset="-122"/>
                <a:ea typeface="黑体" panose="02010609060101010101" pitchFamily="49" charset="-122"/>
              </a:rPr>
              <a:t>文明生产  </a:t>
            </a:r>
            <a:r>
              <a:rPr lang="en-US" altLang="zh-CN" sz="2400" b="1" dirty="0">
                <a:solidFill>
                  <a:schemeClr val="bg2"/>
                </a:solidFill>
                <a:latin typeface="黑体" panose="02010609060101010101" pitchFamily="49" charset="-122"/>
                <a:ea typeface="黑体" panose="02010609060101010101" pitchFamily="49" charset="-122"/>
              </a:rPr>
              <a:t>10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24" name="矩形 23"/>
          <p:cNvSpPr/>
          <p:nvPr/>
        </p:nvSpPr>
        <p:spPr>
          <a:xfrm>
            <a:off x="3257734" y="4161382"/>
            <a:ext cx="5544105" cy="923330"/>
          </a:xfrm>
          <a:prstGeom prst="rect">
            <a:avLst/>
          </a:prstGeom>
          <a:ln>
            <a:solidFill>
              <a:schemeClr val="accent1"/>
            </a:solidFill>
            <a:prstDash val="lgDash"/>
          </a:ln>
        </p:spPr>
        <p:txBody>
          <a:bodyPr wrap="square">
            <a:spAutoFit/>
          </a:bodyPr>
          <a:lstStyle/>
          <a:p>
            <a:pPr algn="just"/>
            <a:r>
              <a:rPr dirty="0">
                <a:latin typeface="微软雅黑" panose="020B0503020204020204" pitchFamily="34" charset="-122"/>
                <a:ea typeface="微软雅黑" panose="020B0503020204020204" pitchFamily="34" charset="-122"/>
              </a:rPr>
              <a:t>2.进、回风巷支护完整，无失修巷道；设备、物料与胶带、轨道等的安全距离符合规定，设备上方与顶板净距离不小于0.3m</a:t>
            </a:r>
          </a:p>
        </p:txBody>
      </p:sp>
      <p:sp>
        <p:nvSpPr>
          <p:cNvPr id="25" name="矩形 24"/>
          <p:cNvSpPr/>
          <p:nvPr/>
        </p:nvSpPr>
        <p:spPr>
          <a:xfrm>
            <a:off x="3257733" y="5415467"/>
            <a:ext cx="5544105" cy="923330"/>
          </a:xfrm>
          <a:prstGeom prst="rect">
            <a:avLst/>
          </a:prstGeom>
          <a:ln>
            <a:solidFill>
              <a:schemeClr val="accent1"/>
            </a:solidFill>
            <a:prstDash val="lgDash"/>
          </a:ln>
        </p:spPr>
        <p:txBody>
          <a:bodyPr wrap="square">
            <a:spAutoFit/>
          </a:bodyPr>
          <a:lstStyle/>
          <a:p>
            <a:pPr algn="just"/>
            <a:r>
              <a:rPr dirty="0">
                <a:latin typeface="微软雅黑" panose="020B0503020204020204" pitchFamily="34" charset="-122"/>
                <a:ea typeface="微软雅黑" panose="020B0503020204020204" pitchFamily="34" charset="-122"/>
              </a:rPr>
              <a:t>3.巷道及硐室底板平整，无浮碴及杂物，无淤泥，无积水；管路、设备无积尘；物料分类码放整齐，有标志牌，设备、物料放置地点与通风设施距离大于5m</a:t>
            </a:r>
          </a:p>
        </p:txBody>
      </p:sp>
      <p:sp>
        <p:nvSpPr>
          <p:cNvPr id="28" name="矩形 27"/>
          <p:cNvSpPr/>
          <p:nvPr/>
        </p:nvSpPr>
        <p:spPr>
          <a:xfrm>
            <a:off x="3255194" y="3657600"/>
            <a:ext cx="5544105" cy="646331"/>
          </a:xfrm>
          <a:prstGeom prst="rect">
            <a:avLst/>
          </a:prstGeom>
          <a:ln>
            <a:solidFill>
              <a:schemeClr val="accent1"/>
            </a:solidFill>
            <a:prstDash val="lgDash"/>
          </a:ln>
        </p:spPr>
        <p:txBody>
          <a:bodyPr wrap="square">
            <a:spAutoFit/>
          </a:bodyPr>
          <a:lstStyle/>
          <a:p>
            <a:pPr algn="just"/>
            <a:r>
              <a:rPr dirty="0">
                <a:latin typeface="微软雅黑" panose="020B0503020204020204" pitchFamily="34" charset="-122"/>
                <a:ea typeface="微软雅黑" panose="020B0503020204020204" pitchFamily="34" charset="-122"/>
              </a:rPr>
              <a:t>工作面内管路敷设整齐，液压支架内无浮煤、积矸，照明符合规定</a:t>
            </a:r>
          </a:p>
        </p:txBody>
      </p:sp>
      <p:sp>
        <p:nvSpPr>
          <p:cNvPr id="29" name="文本框 28"/>
          <p:cNvSpPr txBox="1"/>
          <p:nvPr/>
        </p:nvSpPr>
        <p:spPr>
          <a:xfrm>
            <a:off x="3255194" y="4688129"/>
            <a:ext cx="5544105" cy="793166"/>
          </a:xfrm>
          <a:prstGeom prst="rect">
            <a:avLst/>
          </a:prstGeom>
          <a:solidFill>
            <a:schemeClr val="accent1">
              <a:lumMod val="75000"/>
            </a:schemeClr>
          </a:solidFill>
        </p:spPr>
        <p:txBody>
          <a:bodyPr wrap="square" rtlCol="0">
            <a:spAutoFit/>
          </a:bodyPr>
          <a:lstStyle/>
          <a:p>
            <a:pPr algn="just" fontAlgn="auto">
              <a:buClr>
                <a:schemeClr val="bg1"/>
              </a:buClr>
              <a:buFont typeface="Wingdings" panose="05000000000000000000" pitchFamily="2" charset="2"/>
              <a:buChar char="l"/>
            </a:pPr>
            <a:r>
              <a:rPr sz="1400" dirty="0">
                <a:solidFill>
                  <a:prstClr val="white"/>
                </a:solidFill>
                <a:latin typeface="微软雅黑" panose="020B0503020204020204" pitchFamily="34" charset="-122"/>
                <a:ea typeface="微软雅黑" panose="020B0503020204020204" pitchFamily="34" charset="-122"/>
              </a:rPr>
              <a:t>照明符合规定</a:t>
            </a:r>
            <a:r>
              <a:rPr lang="zh-CN" sz="1400" dirty="0">
                <a:solidFill>
                  <a:prstClr val="white"/>
                </a:solidFill>
                <a:latin typeface="微软雅黑" panose="020B0503020204020204" pitchFamily="34" charset="-122"/>
                <a:ea typeface="微软雅黑" panose="020B0503020204020204" pitchFamily="34" charset="-122"/>
              </a:rPr>
              <a:t>：</a:t>
            </a:r>
          </a:p>
          <a:p>
            <a:pPr algn="just" fontAlgn="auto">
              <a:lnSpc>
                <a:spcPts val="2000"/>
              </a:lnSpc>
              <a:buClr>
                <a:schemeClr val="bg1"/>
              </a:buClr>
              <a:buSzTx/>
              <a:buFont typeface="Wingdings" panose="05000000000000000000" pitchFamily="2" charset="2"/>
              <a:buChar char="Ø"/>
            </a:pPr>
            <a:r>
              <a:rPr lang="zh-CN" altLang="en-US" sz="1200" dirty="0">
                <a:solidFill>
                  <a:prstClr val="white"/>
                </a:solidFill>
                <a:latin typeface="华文中宋" panose="02010600040101010101" pitchFamily="2" charset="-122"/>
                <a:ea typeface="华文中宋" panose="02010600040101010101" pitchFamily="2" charset="-122"/>
              </a:rPr>
              <a:t>指综合机械化采煤工作面照明应符合《煤矿安全规程》第四百六十九条规定，照明灯间距不得大于15m</a:t>
            </a:r>
          </a:p>
        </p:txBody>
      </p:sp>
      <p:sp>
        <p:nvSpPr>
          <p:cNvPr id="30" name="矩形 29"/>
          <p:cNvSpPr/>
          <p:nvPr/>
        </p:nvSpPr>
        <p:spPr>
          <a:xfrm>
            <a:off x="723265" y="3657600"/>
            <a:ext cx="220345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rPr>
              <a:t>2.</a:t>
            </a:r>
            <a:r>
              <a:rPr lang="zh-CN" altLang="zh-CN" sz="2400" b="1" dirty="0">
                <a:solidFill>
                  <a:srgbClr val="C00000"/>
                </a:solidFill>
                <a:latin typeface="+mn-ea"/>
              </a:rPr>
              <a:t>面内环境</a:t>
            </a:r>
            <a:r>
              <a:rPr lang="en-US" altLang="zh-CN" sz="2400" b="1" dirty="0">
                <a:solidFill>
                  <a:srgbClr val="C00000"/>
                </a:solidFill>
                <a:latin typeface="+mn-ea"/>
              </a:rPr>
              <a:t>3</a:t>
            </a:r>
            <a:r>
              <a:rPr lang="zh-CN" altLang="en-US" sz="2400" b="1" dirty="0">
                <a:solidFill>
                  <a:srgbClr val="C00000"/>
                </a:solidFill>
                <a:latin typeface="+mn-ea"/>
              </a:rPr>
              <a:t>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500"/>
                                        <p:tgtEl>
                                          <p:spTgt spid="22"/>
                                        </p:tgtEl>
                                      </p:cBhvr>
                                    </p:animEffect>
                                  </p:childTnLst>
                                </p:cTn>
                              </p:par>
                              <p:par>
                                <p:cTn id="8" presetID="22" presetClass="entr" presetSubtype="1" fill="hold" grpId="0" nodeType="withEffect">
                                  <p:stCondLst>
                                    <p:cond delay="500"/>
                                  </p:stCondLst>
                                  <p:childTnLst>
                                    <p:set>
                                      <p:cBhvr>
                                        <p:cTn id="9" dur="1" fill="hold">
                                          <p:stCondLst>
                                            <p:cond delay="0"/>
                                          </p:stCondLst>
                                        </p:cTn>
                                        <p:tgtEl>
                                          <p:spTgt spid="24"/>
                                        </p:tgtEl>
                                        <p:attrNameLst>
                                          <p:attrName>style.visibility</p:attrName>
                                        </p:attrNameLst>
                                      </p:cBhvr>
                                      <p:to>
                                        <p:strVal val="visible"/>
                                      </p:to>
                                    </p:set>
                                    <p:animEffect transition="in" filter="wipe(up)">
                                      <p:cBhvr>
                                        <p:cTn id="10" dur="500"/>
                                        <p:tgtEl>
                                          <p:spTgt spid="24"/>
                                        </p:tgtEl>
                                      </p:cBhvr>
                                    </p:animEffect>
                                  </p:childTnLst>
                                </p:cTn>
                              </p:par>
                              <p:par>
                                <p:cTn id="11" presetID="22" presetClass="entr" presetSubtype="1" fill="hold" grpId="0" nodeType="withEffect">
                                  <p:stCondLst>
                                    <p:cond delay="1000"/>
                                  </p:stCondLst>
                                  <p:childTnLst>
                                    <p:set>
                                      <p:cBhvr>
                                        <p:cTn id="12" dur="1" fill="hold">
                                          <p:stCondLst>
                                            <p:cond delay="0"/>
                                          </p:stCondLst>
                                        </p:cTn>
                                        <p:tgtEl>
                                          <p:spTgt spid="25"/>
                                        </p:tgtEl>
                                        <p:attrNameLst>
                                          <p:attrName>style.visibility</p:attrName>
                                        </p:attrNameLst>
                                      </p:cBhvr>
                                      <p:to>
                                        <p:strVal val="visible"/>
                                      </p:to>
                                    </p:set>
                                    <p:animEffect transition="in" filter="wipe(up)">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24"/>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25"/>
                                        </p:tgtEl>
                                        <p:attrNameLst>
                                          <p:attrName>style.visibility</p:attrName>
                                        </p:attrNameLst>
                                      </p:cBhvr>
                                      <p:to>
                                        <p:strVal val="hidden"/>
                                      </p:to>
                                    </p:set>
                                  </p:childTnLst>
                                </p:cTn>
                              </p:par>
                              <p:par>
                                <p:cTn id="20" presetID="1" presetClass="entr" presetSubtype="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par>
                                <p:cTn id="24" presetID="1" presetClass="exit" presetSubtype="0" fill="hold" grpId="0" nodeType="withEffect">
                                  <p:stCondLst>
                                    <p:cond delay="0"/>
                                  </p:stCondLst>
                                  <p:childTnLst>
                                    <p:set>
                                      <p:cBhvr>
                                        <p:cTn id="25" dur="1" fill="hold">
                                          <p:stCondLst>
                                            <p:cond delay="0"/>
                                          </p:stCondLst>
                                        </p:cTn>
                                        <p:tgtEl>
                                          <p:spTgt spid="20"/>
                                        </p:tgtEl>
                                        <p:attrNameLst>
                                          <p:attrName>style.visibility</p:attrName>
                                        </p:attrNameLst>
                                      </p:cBhvr>
                                      <p:to>
                                        <p:strVal val="hidden"/>
                                      </p:to>
                                    </p:set>
                                  </p:childTnLst>
                                </p:cTn>
                              </p:par>
                              <p:par>
                                <p:cTn id="26" presetID="1" presetClass="exit" presetSubtype="0" fill="hold" grpId="0" nodeType="withEffect">
                                  <p:stCondLst>
                                    <p:cond delay="0"/>
                                  </p:stCondLst>
                                  <p:childTnLst>
                                    <p:set>
                                      <p:cBhvr>
                                        <p:cTn id="27" dur="1" fill="hold">
                                          <p:stCondLst>
                                            <p:cond delay="0"/>
                                          </p:stCondLst>
                                        </p:cTn>
                                        <p:tgtEl>
                                          <p:spTgt spid="21"/>
                                        </p:tgtEl>
                                        <p:attrNameLst>
                                          <p:attrName>style.visibility</p:attrName>
                                        </p:attrNameLst>
                                      </p:cBhvr>
                                      <p:to>
                                        <p:strVal val="hidden"/>
                                      </p:to>
                                    </p:set>
                                  </p:childTnLst>
                                </p:cTn>
                              </p:par>
                              <p:par>
                                <p:cTn id="28" presetID="1" presetClass="entr" presetSubtype="0" fill="hold" grpId="0" nodeType="withEffect">
                                  <p:stCondLst>
                                    <p:cond delay="0"/>
                                  </p:stCondLst>
                                  <p:childTnLst>
                                    <p:set>
                                      <p:cBhvr>
                                        <p:cTn id="29" dur="1" fill="hold">
                                          <p:stCondLst>
                                            <p:cond delay="0"/>
                                          </p:stCondLst>
                                        </p:cTn>
                                        <p:tgtEl>
                                          <p:spTgt spid="30"/>
                                        </p:tgtEl>
                                        <p:attrNameLst>
                                          <p:attrName>style.visibility</p:attrName>
                                        </p:attrNameLst>
                                      </p:cBhvr>
                                      <p:to>
                                        <p:strVal val="visible"/>
                                      </p:to>
                                    </p:set>
                                  </p:childTnLst>
                                </p:cTn>
                              </p:par>
                              <p:par>
                                <p:cTn id="30" presetID="1" presetClass="entr" presetSubtype="0" fill="hold" grpId="0" nodeType="withEffect">
                                  <p:stCondLst>
                                    <p:cond delay="600"/>
                                  </p:stCondLst>
                                  <p:childTnLst>
                                    <p:set>
                                      <p:cBhvr>
                                        <p:cTn id="31" dur="1" fill="hold">
                                          <p:stCondLst>
                                            <p:cond delay="0"/>
                                          </p:stCondLst>
                                        </p:cTn>
                                        <p:tgtEl>
                                          <p:spTgt spid="29"/>
                                        </p:tgtEl>
                                        <p:attrNameLst>
                                          <p:attrName>style.visibility</p:attrName>
                                        </p:attrNameLst>
                                      </p:cBhvr>
                                      <p:to>
                                        <p:strVal val="visible"/>
                                      </p:to>
                                    </p:set>
                                  </p:childTnLst>
                                </p:cTn>
                              </p:par>
                              <p:par>
                                <p:cTn id="32" presetID="1" presetClass="exit" presetSubtype="0" fill="hold" grpId="1" nodeType="withEffect">
                                  <p:stCondLst>
                                    <p:cond delay="0"/>
                                  </p:stCondLst>
                                  <p:childTnLst>
                                    <p:set>
                                      <p:cBhvr>
                                        <p:cTn id="33"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20" grpId="0" bldLvl="0" animBg="1"/>
      <p:bldP spid="21" grpId="0" bldLvl="0" animBg="1"/>
      <p:bldP spid="22" grpId="0" animBg="1"/>
      <p:bldP spid="22" grpId="1" animBg="1"/>
      <p:bldP spid="24" grpId="0" bldLvl="0" animBg="1"/>
      <p:bldP spid="24" grpId="1" bldLvl="0" animBg="1"/>
      <p:bldP spid="25" grpId="0" bldLvl="0" animBg="1"/>
      <p:bldP spid="25" grpId="1" bldLvl="0" animBg="1"/>
      <p:bldP spid="28" grpId="0" bldLvl="0" animBg="1"/>
      <p:bldP spid="29" grpId="0" bldLvl="0" animBg="1"/>
      <p:bldP spid="30" grpId="0" bldLvl="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1101" y="250553"/>
            <a:ext cx="2347117"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三、检查标准</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矩形 13"/>
          <p:cNvSpPr/>
          <p:nvPr/>
        </p:nvSpPr>
        <p:spPr>
          <a:xfrm>
            <a:off x="720725" y="2926080"/>
            <a:ext cx="1953260" cy="460375"/>
          </a:xfrm>
          <a:prstGeom prst="rect">
            <a:avLst/>
          </a:prstGeom>
          <a:ln>
            <a:solidFill>
              <a:schemeClr val="accent1"/>
            </a:solidFill>
          </a:ln>
        </p:spPr>
        <p:txBody>
          <a:bodyPr wrap="square">
            <a:spAutoFit/>
          </a:bodyPr>
          <a:lstStyle/>
          <a:p>
            <a:pPr algn="ctr"/>
            <a:r>
              <a:rPr lang="zh-CN" altLang="zh-CN" sz="2400" b="1" dirty="0">
                <a:solidFill>
                  <a:srgbClr val="C00000"/>
                </a:solidFill>
                <a:latin typeface="+mn-ea"/>
              </a:rPr>
              <a:t>技术进步2分</a:t>
            </a:r>
          </a:p>
        </p:txBody>
      </p:sp>
      <p:sp>
        <p:nvSpPr>
          <p:cNvPr id="15" name="矩形 14"/>
          <p:cNvSpPr/>
          <p:nvPr/>
        </p:nvSpPr>
        <p:spPr>
          <a:xfrm>
            <a:off x="3067234" y="2879912"/>
            <a:ext cx="5544105" cy="506730"/>
          </a:xfrm>
          <a:prstGeom prst="rect">
            <a:avLst/>
          </a:prstGeom>
          <a:ln>
            <a:solidFill>
              <a:schemeClr val="accent1"/>
            </a:solidFill>
            <a:prstDash val="lgDash"/>
          </a:ln>
        </p:spPr>
        <p:txBody>
          <a:bodyPr wrap="square">
            <a:spAutoFit/>
          </a:bodyPr>
          <a:lstStyle/>
          <a:p>
            <a:pPr algn="just">
              <a:lnSpc>
                <a:spcPct val="150000"/>
              </a:lnSpc>
            </a:pPr>
            <a:r>
              <a:rPr dirty="0">
                <a:latin typeface="微软雅黑" panose="020B0503020204020204" pitchFamily="34" charset="-122"/>
                <a:ea typeface="微软雅黑" panose="020B0503020204020204" pitchFamily="34" charset="-122"/>
                <a:cs typeface="微软雅黑" panose="020B0503020204020204" pitchFamily="34" charset="-122"/>
              </a:rPr>
              <a:t>采用智能化采煤工作面，生产时作业人数不超过5人</a:t>
            </a:r>
          </a:p>
        </p:txBody>
      </p:sp>
      <p:sp>
        <p:nvSpPr>
          <p:cNvPr id="16" name="文本框 15"/>
          <p:cNvSpPr txBox="1"/>
          <p:nvPr/>
        </p:nvSpPr>
        <p:spPr>
          <a:xfrm>
            <a:off x="413142" y="1250089"/>
            <a:ext cx="2702919"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6.</a:t>
            </a:r>
            <a:r>
              <a:rPr lang="zh-CN" altLang="en-US" sz="2400" b="1" dirty="0">
                <a:solidFill>
                  <a:schemeClr val="bg2"/>
                </a:solidFill>
                <a:latin typeface="黑体" panose="02010609060101010101" pitchFamily="49" charset="-122"/>
                <a:ea typeface="黑体" panose="02010609060101010101" pitchFamily="49" charset="-122"/>
              </a:rPr>
              <a:t>附加项     </a:t>
            </a:r>
            <a:r>
              <a:rPr lang="en-US" altLang="zh-CN" sz="2400" b="1" dirty="0">
                <a:solidFill>
                  <a:schemeClr val="bg2"/>
                </a:solidFill>
                <a:latin typeface="黑体" panose="02010609060101010101" pitchFamily="49" charset="-122"/>
                <a:ea typeface="黑体" panose="02010609060101010101" pitchFamily="49" charset="-122"/>
              </a:rPr>
              <a:t>2</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7" name="文本框 16"/>
          <p:cNvSpPr txBox="1"/>
          <p:nvPr/>
        </p:nvSpPr>
        <p:spPr>
          <a:xfrm>
            <a:off x="3067233" y="3745508"/>
            <a:ext cx="5544105" cy="307777"/>
          </a:xfrm>
          <a:prstGeom prst="rect">
            <a:avLst/>
          </a:prstGeom>
          <a:solidFill>
            <a:schemeClr val="accent1">
              <a:lumMod val="75000"/>
            </a:schemeClr>
          </a:solidFill>
        </p:spPr>
        <p:txBody>
          <a:bodyPr wrap="square" rtlCol="0">
            <a:spAutoFit/>
          </a:bodyPr>
          <a:lstStyle/>
          <a:p>
            <a:pPr algn="just" fontAlgn="auto">
              <a:buClr>
                <a:schemeClr val="bg1"/>
              </a:buClr>
              <a:buFont typeface="Wingdings" panose="05000000000000000000" pitchFamily="2" charset="2"/>
              <a:buChar char="l"/>
            </a:pPr>
            <a:r>
              <a:rPr sz="1400" dirty="0">
                <a:solidFill>
                  <a:prstClr val="white"/>
                </a:solidFill>
                <a:latin typeface="微软雅黑" panose="020B0503020204020204" pitchFamily="34" charset="-122"/>
                <a:ea typeface="微软雅黑" panose="020B0503020204020204" pitchFamily="34" charset="-122"/>
              </a:rPr>
              <a:t>装备和作业人数应当同时符合要求方能得分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ldLvl="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4"/>
          <p:cNvSpPr txBox="1">
            <a:spLocks noChangeArrowheads="1"/>
          </p:cNvSpPr>
          <p:nvPr/>
        </p:nvSpPr>
        <p:spPr bwMode="auto">
          <a:xfrm>
            <a:off x="1270" y="1477645"/>
            <a:ext cx="9143365" cy="2399665"/>
          </a:xfrm>
          <a:prstGeom prst="rect">
            <a:avLst/>
          </a:prstGeom>
          <a:noFill/>
          <a:ln w="9525">
            <a:noFill/>
            <a:miter lim="800000"/>
          </a:ln>
        </p:spPr>
        <p:txBody>
          <a:bodyPr wrap="square">
            <a:spAutoFit/>
          </a:bodyPr>
          <a:lstStyle/>
          <a:p>
            <a:pPr algn="ctr" fontAlgn="auto">
              <a:lnSpc>
                <a:spcPts val="5400"/>
              </a:lnSpc>
            </a:pPr>
            <a:r>
              <a:rPr lang="zh-CN" altLang="en-US" sz="3600" b="1" dirty="0">
                <a:solidFill>
                  <a:srgbClr val="C00000"/>
                </a:solidFill>
                <a:latin typeface="华文中宋" panose="02010600040101010101" pitchFamily="2" charset="-122"/>
                <a:ea typeface="华文中宋" panose="02010600040101010101" pitchFamily="2" charset="-122"/>
              </a:rPr>
              <a:t>煤矿安全生产标准化管理体系</a:t>
            </a:r>
          </a:p>
          <a:p>
            <a:pPr algn="ctr" fontAlgn="auto">
              <a:lnSpc>
                <a:spcPts val="5400"/>
              </a:lnSpc>
            </a:pPr>
            <a:r>
              <a:rPr lang="zh-CN" altLang="en-US" sz="3600" b="1" dirty="0">
                <a:solidFill>
                  <a:srgbClr val="C00000"/>
                </a:solidFill>
                <a:latin typeface="华文中宋" panose="02010600040101010101" pitchFamily="2" charset="-122"/>
                <a:ea typeface="华文中宋" panose="02010600040101010101" pitchFamily="2" charset="-122"/>
              </a:rPr>
              <a:t>基本要求及评分方法</a:t>
            </a:r>
          </a:p>
          <a:p>
            <a:pPr algn="ctr" fontAlgn="auto">
              <a:lnSpc>
                <a:spcPct val="150000"/>
              </a:lnSpc>
            </a:pPr>
            <a:r>
              <a:rPr lang="zh-CN" altLang="en-US" sz="4000" b="1" dirty="0">
                <a:solidFill>
                  <a:srgbClr val="002060"/>
                </a:solidFill>
                <a:latin typeface="华文中宋" panose="02010600040101010101" pitchFamily="2" charset="-122"/>
                <a:ea typeface="华文中宋" panose="02010600040101010101" pitchFamily="2" charset="-122"/>
              </a:rPr>
              <a:t>掘进专业</a:t>
            </a:r>
          </a:p>
        </p:txBody>
      </p:sp>
      <p:sp>
        <p:nvSpPr>
          <p:cNvPr id="3076" name="TextBox 1"/>
          <p:cNvSpPr txBox="1">
            <a:spLocks noChangeArrowheads="1"/>
          </p:cNvSpPr>
          <p:nvPr/>
        </p:nvSpPr>
        <p:spPr bwMode="auto">
          <a:xfrm>
            <a:off x="1995170" y="4425950"/>
            <a:ext cx="3296920" cy="829945"/>
          </a:xfrm>
          <a:prstGeom prst="rect">
            <a:avLst/>
          </a:prstGeom>
          <a:noFill/>
          <a:ln w="9525">
            <a:noFill/>
            <a:miter lim="800000"/>
          </a:ln>
        </p:spPr>
        <p:txBody>
          <a:bodyPr wrap="square">
            <a:spAutoFit/>
          </a:bodyPr>
          <a:lstStyle/>
          <a:p>
            <a:pPr algn="r" fontAlgn="auto">
              <a:lnSpc>
                <a:spcPct val="100000"/>
              </a:lnSpc>
              <a:defRPr/>
            </a:pPr>
            <a:r>
              <a:rPr lang="zh-CN" altLang="en-US" sz="2400" b="1" dirty="0">
                <a:solidFill>
                  <a:schemeClr val="accent1">
                    <a:lumMod val="50000"/>
                  </a:schemeClr>
                </a:solidFill>
                <a:latin typeface="黑体" panose="02010609060101010101" pitchFamily="49" charset="-122"/>
                <a:ea typeface="黑体" panose="02010609060101010101" pitchFamily="49" charset="-122"/>
                <a:cs typeface="楷体" panose="02010609060101010101" charset="-122"/>
                <a:sym typeface="+mn-ea"/>
              </a:rPr>
              <a:t>淮北矿业股份有限公司</a:t>
            </a:r>
          </a:p>
          <a:p>
            <a:pPr algn="r" fontAlgn="auto">
              <a:lnSpc>
                <a:spcPct val="100000"/>
              </a:lnSpc>
              <a:defRPr/>
            </a:pPr>
            <a:r>
              <a:rPr lang="zh-CN" altLang="en-US" sz="2400" b="1" dirty="0">
                <a:solidFill>
                  <a:schemeClr val="accent1">
                    <a:lumMod val="50000"/>
                  </a:schemeClr>
                </a:solidFill>
                <a:latin typeface="黑体" panose="02010609060101010101" pitchFamily="49" charset="-122"/>
                <a:ea typeface="黑体" panose="02010609060101010101" pitchFamily="49" charset="-122"/>
                <a:cs typeface="楷体" panose="02010609060101010101" charset="-122"/>
                <a:sym typeface="+mn-ea"/>
              </a:rPr>
              <a:t>副总工程师</a:t>
            </a:r>
          </a:p>
        </p:txBody>
      </p:sp>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6" name="矩形 5"/>
          <p:cNvSpPr/>
          <p:nvPr/>
        </p:nvSpPr>
        <p:spPr bwMode="auto">
          <a:xfrm>
            <a:off x="2664032" y="4009387"/>
            <a:ext cx="6480000" cy="72000"/>
          </a:xfrm>
          <a:prstGeom prst="rect">
            <a:avLst/>
          </a:prstGeom>
          <a:gradFill flip="none" rotWithShape="0">
            <a:gsLst>
              <a:gs pos="0">
                <a:srgbClr val="0087E6"/>
              </a:gs>
              <a:gs pos="10000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2" name="文本框 1"/>
          <p:cNvSpPr txBox="1"/>
          <p:nvPr/>
        </p:nvSpPr>
        <p:spPr>
          <a:xfrm>
            <a:off x="3352483" y="5356860"/>
            <a:ext cx="2440305" cy="737235"/>
          </a:xfrm>
          <a:prstGeom prst="rect">
            <a:avLst/>
          </a:prstGeom>
          <a:noFill/>
        </p:spPr>
        <p:txBody>
          <a:bodyPr wrap="none" rtlCol="0" anchor="t">
            <a:spAutoFit/>
          </a:bodyPr>
          <a:lstStyle/>
          <a:p>
            <a:pPr algn="ctr" fontAlgn="auto">
              <a:lnSpc>
                <a:spcPct val="150000"/>
              </a:lnSpc>
              <a:defRPr/>
            </a:pPr>
            <a:r>
              <a:rPr lang="zh-CN" altLang="en-US" sz="2800" b="1" dirty="0">
                <a:solidFill>
                  <a:schemeClr val="accent1">
                    <a:lumMod val="50000"/>
                  </a:schemeClr>
                </a:solidFill>
                <a:latin typeface="Arial" panose="020B0604020202020204" pitchFamily="34" charset="0"/>
                <a:ea typeface="黑体" panose="02010609060101010101" pitchFamily="49" charset="-122"/>
                <a:cs typeface="Arial" panose="020B0604020202020204" pitchFamily="34" charset="0"/>
                <a:sym typeface="+mn-ea"/>
              </a:rPr>
              <a:t>2020年6月3日</a:t>
            </a:r>
          </a:p>
        </p:txBody>
      </p:sp>
      <p:sp>
        <p:nvSpPr>
          <p:cNvPr id="3" name="文本框 2"/>
          <p:cNvSpPr txBox="1"/>
          <p:nvPr/>
        </p:nvSpPr>
        <p:spPr>
          <a:xfrm>
            <a:off x="5358765" y="4401185"/>
            <a:ext cx="1377950" cy="737235"/>
          </a:xfrm>
          <a:prstGeom prst="rect">
            <a:avLst/>
          </a:prstGeom>
          <a:noFill/>
        </p:spPr>
        <p:txBody>
          <a:bodyPr wrap="square" rtlCol="0" anchor="ctr" anchorCtr="0">
            <a:spAutoFit/>
          </a:bodyPr>
          <a:lstStyle/>
          <a:p>
            <a:pPr algn="ctr" fontAlgn="ctr">
              <a:lnSpc>
                <a:spcPct val="150000"/>
              </a:lnSpc>
              <a:defRPr/>
            </a:pPr>
            <a:r>
              <a:rPr lang="zh-CN" altLang="en-US" sz="2800" b="1" dirty="0">
                <a:solidFill>
                  <a:schemeClr val="accent1">
                    <a:lumMod val="50000"/>
                  </a:schemeClr>
                </a:solidFill>
                <a:latin typeface="Times New Roman" panose="02020603050405020304" pitchFamily="18" charset="0"/>
                <a:ea typeface="黑体" panose="02010609060101010101" pitchFamily="49" charset="-122"/>
                <a:cs typeface="Times New Roman" panose="02020603050405020304" pitchFamily="18" charset="0"/>
                <a:sym typeface="+mn-ea"/>
              </a:rPr>
              <a:t>倪建明</a:t>
            </a:r>
            <a:r>
              <a:rPr lang="zh-CN" altLang="en-US" dirty="0">
                <a:solidFill>
                  <a:srgbClr val="080808"/>
                </a:solidFill>
                <a:latin typeface="Times New Roman" panose="02020603050405020304" pitchFamily="18" charset="0"/>
                <a:ea typeface="黑体" panose="02010609060101010101" pitchFamily="49" charset="-122"/>
                <a:cs typeface="Times New Roman" panose="02020603050405020304" pitchFamily="18" charset="0"/>
                <a:sym typeface="+mn-ea"/>
              </a:rPr>
              <a:t> </a:t>
            </a:r>
            <a:endParaRPr lang="zh-CN" altLang="en-US"/>
          </a:p>
        </p:txBody>
      </p:sp>
      <p:sp>
        <p:nvSpPr>
          <p:cNvPr id="4" name="矩形 3"/>
          <p:cNvSpPr/>
          <p:nvPr/>
        </p:nvSpPr>
        <p:spPr>
          <a:xfrm>
            <a:off x="579652" y="230065"/>
            <a:ext cx="5570757" cy="523220"/>
          </a:xfrm>
          <a:prstGeom prst="rect">
            <a:avLst/>
          </a:prstGeom>
        </p:spPr>
        <p:txBody>
          <a:bodyPr wrap="none">
            <a:spAutoFit/>
          </a:bodyPr>
          <a:lstStyle/>
          <a:p>
            <a:pPr algn="ctr">
              <a:spcAft>
                <a:spcPts val="0"/>
              </a:spcAft>
            </a:pPr>
            <a:r>
              <a:rPr lang="zh-CN" altLang="zh-CN" sz="2800" b="1" kern="100" dirty="0">
                <a:solidFill>
                  <a:srgbClr val="143362"/>
                </a:solidFill>
                <a:latin typeface="华文中宋" panose="02010600040101010101" pitchFamily="2" charset="-122"/>
                <a:ea typeface="华文中宋" panose="02010600040101010101" pitchFamily="2" charset="-122"/>
                <a:cs typeface="Times New Roman" panose="02020603050405020304" pitchFamily="18" charset="0"/>
              </a:rPr>
              <a:t>煤矿安全生产标准化管理体系</a:t>
            </a:r>
            <a:r>
              <a:rPr lang="zh-CN" altLang="en-US" sz="2800" b="1" kern="100" dirty="0">
                <a:solidFill>
                  <a:srgbClr val="143362"/>
                </a:solidFill>
                <a:latin typeface="华文中宋" panose="02010600040101010101" pitchFamily="2" charset="-122"/>
                <a:ea typeface="华文中宋" panose="02010600040101010101" pitchFamily="2" charset="-122"/>
                <a:cs typeface="Times New Roman" panose="02020603050405020304" pitchFamily="18" charset="0"/>
              </a:rPr>
              <a:t>宣贯</a:t>
            </a:r>
            <a:endParaRPr lang="zh-CN" altLang="zh-CN" sz="1100" kern="100" dirty="0">
              <a:solidFill>
                <a:srgbClr val="143362"/>
              </a:solidFill>
              <a:effectLst/>
              <a:latin typeface="华文中宋" panose="02010600040101010101" pitchFamily="2" charset="-122"/>
              <a:ea typeface="华文中宋" panose="02010600040101010101" pitchFamily="2" charset="-122"/>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grpSp>
        <p:nvGrpSpPr>
          <p:cNvPr id="18" name="组合 17"/>
          <p:cNvGrpSpPr/>
          <p:nvPr/>
        </p:nvGrpSpPr>
        <p:grpSpPr>
          <a:xfrm>
            <a:off x="697230" y="2256790"/>
            <a:ext cx="1788160" cy="457835"/>
            <a:chOff x="968" y="3500"/>
            <a:chExt cx="2816" cy="721"/>
          </a:xfrm>
          <a:effectLst>
            <a:outerShdw blurRad="50800" dist="38100" dir="8100000" algn="tr" rotWithShape="0">
              <a:prstClr val="black">
                <a:alpha val="40000"/>
              </a:prstClr>
            </a:outerShdw>
          </a:effectLst>
        </p:grpSpPr>
        <p:sp>
          <p:nvSpPr>
            <p:cNvPr id="14" name="圆角矩形 13"/>
            <p:cNvSpPr/>
            <p:nvPr/>
          </p:nvSpPr>
          <p:spPr>
            <a:xfrm>
              <a:off x="968" y="3505"/>
              <a:ext cx="2815" cy="71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a:off x="971" y="3500"/>
              <a:ext cx="789" cy="717"/>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1</a:t>
              </a:r>
            </a:p>
          </p:txBody>
        </p:sp>
        <p:sp>
          <p:nvSpPr>
            <p:cNvPr id="16" name="文本框 15"/>
            <p:cNvSpPr txBox="1"/>
            <p:nvPr/>
          </p:nvSpPr>
          <p:spPr>
            <a:xfrm>
              <a:off x="1786" y="3532"/>
              <a:ext cx="1998" cy="628"/>
            </a:xfrm>
            <a:prstGeom prst="rect">
              <a:avLst/>
            </a:prstGeom>
            <a:noFill/>
          </p:spPr>
          <p:txBody>
            <a:bodyPr wrap="square" rtlCol="0">
              <a:spAutoFit/>
            </a:bodyPr>
            <a:lstStyle/>
            <a:p>
              <a:r>
                <a:rPr lang="zh-CN" altLang="en-US" sz="2000" b="1">
                  <a:solidFill>
                    <a:schemeClr val="bg1"/>
                  </a:solidFill>
                </a:rPr>
                <a:t>工作要求</a:t>
              </a:r>
            </a:p>
          </p:txBody>
        </p:sp>
      </p:grpSp>
      <p:grpSp>
        <p:nvGrpSpPr>
          <p:cNvPr id="19" name="组合 18"/>
          <p:cNvGrpSpPr/>
          <p:nvPr/>
        </p:nvGrpSpPr>
        <p:grpSpPr>
          <a:xfrm>
            <a:off x="700405" y="5137150"/>
            <a:ext cx="1788160" cy="458470"/>
            <a:chOff x="968" y="3500"/>
            <a:chExt cx="2816" cy="722"/>
          </a:xfrm>
          <a:effectLst>
            <a:outerShdw blurRad="50800" dist="38100" dir="8100000" algn="tr" rotWithShape="0">
              <a:prstClr val="black">
                <a:alpha val="40000"/>
              </a:prstClr>
            </a:outerShdw>
          </a:effectLst>
        </p:grpSpPr>
        <p:sp>
          <p:nvSpPr>
            <p:cNvPr id="20" name="圆角矩形 19"/>
            <p:cNvSpPr/>
            <p:nvPr/>
          </p:nvSpPr>
          <p:spPr>
            <a:xfrm>
              <a:off x="968" y="3505"/>
              <a:ext cx="2815" cy="71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圆角矩形 20"/>
            <p:cNvSpPr/>
            <p:nvPr/>
          </p:nvSpPr>
          <p:spPr>
            <a:xfrm>
              <a:off x="971" y="3500"/>
              <a:ext cx="789" cy="717"/>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2</a:t>
              </a:r>
            </a:p>
          </p:txBody>
        </p:sp>
        <p:sp>
          <p:nvSpPr>
            <p:cNvPr id="22" name="文本框 21"/>
            <p:cNvSpPr txBox="1"/>
            <p:nvPr/>
          </p:nvSpPr>
          <p:spPr>
            <a:xfrm>
              <a:off x="1786" y="3532"/>
              <a:ext cx="1998" cy="628"/>
            </a:xfrm>
            <a:prstGeom prst="rect">
              <a:avLst/>
            </a:prstGeom>
            <a:noFill/>
          </p:spPr>
          <p:txBody>
            <a:bodyPr wrap="square" rtlCol="0">
              <a:spAutoFit/>
            </a:bodyPr>
            <a:lstStyle/>
            <a:p>
              <a:r>
                <a:rPr lang="zh-CN" altLang="en-US" sz="2000" b="1">
                  <a:solidFill>
                    <a:schemeClr val="bg1"/>
                  </a:solidFill>
                </a:rPr>
                <a:t>评分办法</a:t>
              </a:r>
            </a:p>
          </p:txBody>
        </p:sp>
      </p:grpSp>
      <p:grpSp>
        <p:nvGrpSpPr>
          <p:cNvPr id="29" name="组合 28"/>
          <p:cNvGrpSpPr/>
          <p:nvPr/>
        </p:nvGrpSpPr>
        <p:grpSpPr>
          <a:xfrm>
            <a:off x="700405" y="6256020"/>
            <a:ext cx="1788160" cy="458470"/>
            <a:chOff x="968" y="3500"/>
            <a:chExt cx="2816" cy="722"/>
          </a:xfrm>
          <a:effectLst>
            <a:outerShdw blurRad="50800" dist="38100" dir="8100000" algn="tr" rotWithShape="0">
              <a:prstClr val="black">
                <a:alpha val="40000"/>
              </a:prstClr>
            </a:outerShdw>
          </a:effectLst>
        </p:grpSpPr>
        <p:sp>
          <p:nvSpPr>
            <p:cNvPr id="30" name="圆角矩形 29"/>
            <p:cNvSpPr/>
            <p:nvPr/>
          </p:nvSpPr>
          <p:spPr>
            <a:xfrm>
              <a:off x="968" y="3505"/>
              <a:ext cx="2815" cy="71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30"/>
            <p:cNvSpPr/>
            <p:nvPr/>
          </p:nvSpPr>
          <p:spPr>
            <a:xfrm>
              <a:off x="971" y="3500"/>
              <a:ext cx="789" cy="717"/>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32" name="文本框 31"/>
            <p:cNvSpPr txBox="1"/>
            <p:nvPr/>
          </p:nvSpPr>
          <p:spPr>
            <a:xfrm>
              <a:off x="1786" y="3532"/>
              <a:ext cx="1998" cy="628"/>
            </a:xfrm>
            <a:prstGeom prst="rect">
              <a:avLst/>
            </a:prstGeom>
            <a:noFill/>
          </p:spPr>
          <p:txBody>
            <a:bodyPr wrap="square" rtlCol="0">
              <a:spAutoFit/>
            </a:bodyPr>
            <a:lstStyle/>
            <a:p>
              <a:r>
                <a:rPr lang="zh-CN" altLang="en-US" sz="2000" b="1">
                  <a:solidFill>
                    <a:schemeClr val="bg1"/>
                  </a:solidFill>
                </a:rPr>
                <a:t>检查标准</a:t>
              </a:r>
            </a:p>
          </p:txBody>
        </p:sp>
      </p:grpSp>
      <p:sp>
        <p:nvSpPr>
          <p:cNvPr id="23" name="文本框 22"/>
          <p:cNvSpPr txBox="1"/>
          <p:nvPr/>
        </p:nvSpPr>
        <p:spPr>
          <a:xfrm>
            <a:off x="3755390" y="1043940"/>
            <a:ext cx="1753870" cy="368300"/>
          </a:xfrm>
          <a:prstGeom prst="rect">
            <a:avLst/>
          </a:prstGeom>
          <a:noFill/>
          <a:ln w="9525">
            <a:solidFill>
              <a:schemeClr val="accent1"/>
            </a:solidFill>
            <a:prstDash val="dash"/>
          </a:ln>
        </p:spPr>
        <p:txBody>
          <a:bodyPr wrap="square">
            <a:spAutoFit/>
          </a:bodyPr>
          <a:lstStyle/>
          <a:p>
            <a:pPr indent="0" fontAlgn="auto"/>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1.生产组织</a:t>
            </a:r>
          </a:p>
        </p:txBody>
      </p:sp>
      <p:sp>
        <p:nvSpPr>
          <p:cNvPr id="24" name="文本框 23"/>
          <p:cNvSpPr txBox="1"/>
          <p:nvPr/>
        </p:nvSpPr>
        <p:spPr>
          <a:xfrm>
            <a:off x="3755390" y="1524000"/>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2.设备管理</a:t>
            </a:r>
          </a:p>
        </p:txBody>
      </p:sp>
      <p:sp>
        <p:nvSpPr>
          <p:cNvPr id="25" name="文本框 24"/>
          <p:cNvSpPr txBox="1"/>
          <p:nvPr/>
        </p:nvSpPr>
        <p:spPr>
          <a:xfrm>
            <a:off x="3755390" y="2002155"/>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3.技术保障</a:t>
            </a:r>
          </a:p>
        </p:txBody>
      </p:sp>
      <p:sp>
        <p:nvSpPr>
          <p:cNvPr id="26" name="文本框 25"/>
          <p:cNvSpPr txBox="1"/>
          <p:nvPr/>
        </p:nvSpPr>
        <p:spPr>
          <a:xfrm>
            <a:off x="3755390" y="2476500"/>
            <a:ext cx="2087336"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4.工程质量与安全</a:t>
            </a:r>
          </a:p>
        </p:txBody>
      </p:sp>
      <p:sp>
        <p:nvSpPr>
          <p:cNvPr id="27" name="文本框 26"/>
          <p:cNvSpPr txBox="1"/>
          <p:nvPr/>
        </p:nvSpPr>
        <p:spPr>
          <a:xfrm>
            <a:off x="3747134" y="2988945"/>
            <a:ext cx="2508447"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5.          岗位规范</a:t>
            </a:r>
          </a:p>
        </p:txBody>
      </p:sp>
      <p:sp>
        <p:nvSpPr>
          <p:cNvPr id="28" name="文本框 27"/>
          <p:cNvSpPr txBox="1"/>
          <p:nvPr/>
        </p:nvSpPr>
        <p:spPr>
          <a:xfrm>
            <a:off x="3755390" y="3498850"/>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zh-CN" b="1" dirty="0">
                <a:latin typeface="黑体" panose="02010609060101010101" pitchFamily="49" charset="-122"/>
                <a:ea typeface="黑体" panose="02010609060101010101" pitchFamily="49" charset="-122"/>
                <a:cs typeface="黑体" panose="02010609060101010101" pitchFamily="49" charset="-122"/>
              </a:rPr>
              <a:t>6.文明生产</a:t>
            </a:r>
          </a:p>
        </p:txBody>
      </p:sp>
      <p:cxnSp>
        <p:nvCxnSpPr>
          <p:cNvPr id="33" name="直接连接符 32"/>
          <p:cNvCxnSpPr/>
          <p:nvPr/>
        </p:nvCxnSpPr>
        <p:spPr>
          <a:xfrm>
            <a:off x="3145155" y="1209675"/>
            <a:ext cx="3175" cy="2968625"/>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3136900" y="1228090"/>
            <a:ext cx="610235"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3145155" y="1758950"/>
            <a:ext cx="610235"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3145155" y="2197735"/>
            <a:ext cx="610235"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3145155" y="2660650"/>
            <a:ext cx="610235"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3145155" y="3173095"/>
            <a:ext cx="610235"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3145155" y="3696970"/>
            <a:ext cx="610235"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2526665" y="2476500"/>
            <a:ext cx="610235" cy="0"/>
          </a:xfrm>
          <a:prstGeom prst="line">
            <a:avLst/>
          </a:prstGeom>
          <a:ln w="31750"/>
        </p:spPr>
        <p:style>
          <a:lnRef idx="1">
            <a:schemeClr val="accent1"/>
          </a:lnRef>
          <a:fillRef idx="0">
            <a:schemeClr val="accent1"/>
          </a:fillRef>
          <a:effectRef idx="0">
            <a:schemeClr val="accent1"/>
          </a:effectRef>
          <a:fontRef idx="minor">
            <a:schemeClr val="tx1"/>
          </a:fontRef>
        </p:style>
      </p:cxnSp>
      <p:grpSp>
        <p:nvGrpSpPr>
          <p:cNvPr id="7" name="组合 6"/>
          <p:cNvGrpSpPr/>
          <p:nvPr/>
        </p:nvGrpSpPr>
        <p:grpSpPr>
          <a:xfrm>
            <a:off x="5509260" y="1056640"/>
            <a:ext cx="3425825" cy="337185"/>
            <a:chOff x="8676" y="2067"/>
            <a:chExt cx="5395" cy="531"/>
          </a:xfrm>
        </p:grpSpPr>
        <p:cxnSp>
          <p:nvCxnSpPr>
            <p:cNvPr id="43" name="直接箭头连接符 42"/>
            <p:cNvCxnSpPr>
              <a:stCxn id="23" idx="3"/>
            </p:cNvCxnSpPr>
            <p:nvPr/>
          </p:nvCxnSpPr>
          <p:spPr>
            <a:xfrm flipV="1">
              <a:off x="8676" y="2314"/>
              <a:ext cx="757" cy="10"/>
            </a:xfrm>
            <a:prstGeom prst="straightConnector1">
              <a:avLst/>
            </a:prstGeom>
            <a:ln w="15875">
              <a:prstDash val="sysDash"/>
              <a:tailEnd type="none" w="lg" len="med"/>
            </a:ln>
          </p:spPr>
          <p:style>
            <a:lnRef idx="1">
              <a:schemeClr val="accent1"/>
            </a:lnRef>
            <a:fillRef idx="0">
              <a:schemeClr val="accent1"/>
            </a:fillRef>
            <a:effectRef idx="0">
              <a:schemeClr val="accent1"/>
            </a:effectRef>
            <a:fontRef idx="minor">
              <a:schemeClr val="tx1"/>
            </a:fontRef>
          </p:style>
        </p:cxnSp>
        <p:sp>
          <p:nvSpPr>
            <p:cNvPr id="44" name="文本框 43"/>
            <p:cNvSpPr txBox="1"/>
            <p:nvPr/>
          </p:nvSpPr>
          <p:spPr>
            <a:xfrm>
              <a:off x="9433" y="2067"/>
              <a:ext cx="4638" cy="531"/>
            </a:xfrm>
            <a:prstGeom prst="rect">
              <a:avLst/>
            </a:prstGeom>
            <a:noFill/>
          </p:spPr>
          <p:txBody>
            <a:bodyPr wrap="square" rtlCol="0">
              <a:spAutoFit/>
            </a:bodyPr>
            <a:lstStyle/>
            <a:p>
              <a:r>
                <a:rPr lang="en-US" altLang="zh-CN" sz="1600">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1600">
                  <a:latin typeface="微软雅黑" panose="020B0503020204020204" pitchFamily="34" charset="-122"/>
                  <a:ea typeface="微软雅黑" panose="020B0503020204020204" pitchFamily="34" charset="-122"/>
                  <a:cs typeface="微软雅黑" panose="020B0503020204020204" pitchFamily="34" charset="-122"/>
                </a:rPr>
                <a:t>条</a:t>
              </a:r>
              <a:endParaRPr lang="en-US" altLang="zh-CN" sz="1600">
                <a:latin typeface="微软雅黑" panose="020B0503020204020204" pitchFamily="34" charset="-122"/>
                <a:ea typeface="微软雅黑" panose="020B0503020204020204" pitchFamily="34" charset="-122"/>
                <a:cs typeface="微软雅黑" panose="020B0503020204020204" pitchFamily="34" charset="-122"/>
              </a:endParaRPr>
            </a:p>
          </p:txBody>
        </p:sp>
      </p:grpSp>
      <p:grpSp>
        <p:nvGrpSpPr>
          <p:cNvPr id="46" name="组合 45"/>
          <p:cNvGrpSpPr/>
          <p:nvPr/>
        </p:nvGrpSpPr>
        <p:grpSpPr>
          <a:xfrm>
            <a:off x="5509260" y="1539875"/>
            <a:ext cx="1485900" cy="337185"/>
            <a:chOff x="8676" y="2067"/>
            <a:chExt cx="2340" cy="531"/>
          </a:xfrm>
        </p:grpSpPr>
        <p:cxnSp>
          <p:nvCxnSpPr>
            <p:cNvPr id="47" name="直接箭头连接符 46"/>
            <p:cNvCxnSpPr/>
            <p:nvPr/>
          </p:nvCxnSpPr>
          <p:spPr>
            <a:xfrm flipV="1">
              <a:off x="8676" y="2327"/>
              <a:ext cx="757" cy="10"/>
            </a:xfrm>
            <a:prstGeom prst="straightConnector1">
              <a:avLst/>
            </a:prstGeom>
            <a:ln w="15875">
              <a:prstDash val="sysDash"/>
              <a:tailEnd type="none" w="lg" len="med"/>
            </a:ln>
          </p:spPr>
          <p:style>
            <a:lnRef idx="1">
              <a:schemeClr val="accent1"/>
            </a:lnRef>
            <a:fillRef idx="0">
              <a:schemeClr val="accent1"/>
            </a:fillRef>
            <a:effectRef idx="0">
              <a:schemeClr val="accent1"/>
            </a:effectRef>
            <a:fontRef idx="minor">
              <a:schemeClr val="tx1"/>
            </a:fontRef>
          </p:style>
        </p:cxnSp>
        <p:sp>
          <p:nvSpPr>
            <p:cNvPr id="48" name="文本框 47"/>
            <p:cNvSpPr txBox="1"/>
            <p:nvPr/>
          </p:nvSpPr>
          <p:spPr>
            <a:xfrm>
              <a:off x="9433" y="2067"/>
              <a:ext cx="1583" cy="531"/>
            </a:xfrm>
            <a:prstGeom prst="rect">
              <a:avLst/>
            </a:prstGeom>
            <a:noFill/>
          </p:spPr>
          <p:txBody>
            <a:bodyPr wrap="square" rtlCol="0">
              <a:spAutoFit/>
            </a:bodyPr>
            <a:lstStyle/>
            <a:p>
              <a:r>
                <a:rPr lang="en-US" altLang="zh-CN" sz="1600">
                  <a:latin typeface="微软雅黑" panose="020B0503020204020204" pitchFamily="34" charset="-122"/>
                  <a:ea typeface="微软雅黑" panose="020B0503020204020204" pitchFamily="34" charset="-122"/>
                  <a:cs typeface="微软雅黑" panose="020B0503020204020204" pitchFamily="34" charset="-122"/>
                </a:rPr>
                <a:t>5</a:t>
              </a:r>
              <a:r>
                <a:rPr lang="zh-CN" altLang="en-US" sz="1600">
                  <a:latin typeface="微软雅黑" panose="020B0503020204020204" pitchFamily="34" charset="-122"/>
                  <a:ea typeface="微软雅黑" panose="020B0503020204020204" pitchFamily="34" charset="-122"/>
                  <a:cs typeface="微软雅黑" panose="020B0503020204020204" pitchFamily="34" charset="-122"/>
                </a:rPr>
                <a:t>条</a:t>
              </a:r>
            </a:p>
          </p:txBody>
        </p:sp>
      </p:grpSp>
      <p:grpSp>
        <p:nvGrpSpPr>
          <p:cNvPr id="10" name="组合 9"/>
          <p:cNvGrpSpPr/>
          <p:nvPr/>
        </p:nvGrpSpPr>
        <p:grpSpPr>
          <a:xfrm>
            <a:off x="5509895" y="2002155"/>
            <a:ext cx="3245485" cy="337185"/>
            <a:chOff x="8677" y="3556"/>
            <a:chExt cx="5111" cy="531"/>
          </a:xfrm>
        </p:grpSpPr>
        <p:cxnSp>
          <p:nvCxnSpPr>
            <p:cNvPr id="50" name="直接箭头连接符 49"/>
            <p:cNvCxnSpPr/>
            <p:nvPr/>
          </p:nvCxnSpPr>
          <p:spPr>
            <a:xfrm flipV="1">
              <a:off x="8677" y="3816"/>
              <a:ext cx="757" cy="10"/>
            </a:xfrm>
            <a:prstGeom prst="straightConnector1">
              <a:avLst/>
            </a:prstGeom>
            <a:ln w="15875">
              <a:prstDash val="sysDash"/>
              <a:tailEnd type="none" w="lg" len="med"/>
            </a:ln>
          </p:spPr>
          <p:style>
            <a:lnRef idx="1">
              <a:schemeClr val="accent1"/>
            </a:lnRef>
            <a:fillRef idx="0">
              <a:schemeClr val="accent1"/>
            </a:fillRef>
            <a:effectRef idx="0">
              <a:schemeClr val="accent1"/>
            </a:effectRef>
            <a:fontRef idx="minor">
              <a:schemeClr val="tx1"/>
            </a:fontRef>
          </p:style>
        </p:cxnSp>
        <p:sp>
          <p:nvSpPr>
            <p:cNvPr id="51" name="文本框 50"/>
            <p:cNvSpPr txBox="1"/>
            <p:nvPr/>
          </p:nvSpPr>
          <p:spPr>
            <a:xfrm>
              <a:off x="9434" y="3556"/>
              <a:ext cx="4354" cy="531"/>
            </a:xfrm>
            <a:prstGeom prst="rect">
              <a:avLst/>
            </a:prstGeom>
            <a:noFill/>
          </p:spPr>
          <p:txBody>
            <a:bodyPr wrap="square" rtlCol="0">
              <a:spAutoFit/>
            </a:bodyPr>
            <a:lstStyle/>
            <a:p>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5</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条</a:t>
              </a:r>
            </a:p>
          </p:txBody>
        </p:sp>
      </p:grpSp>
      <p:grpSp>
        <p:nvGrpSpPr>
          <p:cNvPr id="9" name="组合 8"/>
          <p:cNvGrpSpPr/>
          <p:nvPr/>
        </p:nvGrpSpPr>
        <p:grpSpPr>
          <a:xfrm>
            <a:off x="5857875" y="2492375"/>
            <a:ext cx="2206625" cy="337185"/>
            <a:chOff x="9927" y="4328"/>
            <a:chExt cx="3475" cy="531"/>
          </a:xfrm>
        </p:grpSpPr>
        <p:cxnSp>
          <p:nvCxnSpPr>
            <p:cNvPr id="53" name="直接箭头连接符 52"/>
            <p:cNvCxnSpPr/>
            <p:nvPr/>
          </p:nvCxnSpPr>
          <p:spPr>
            <a:xfrm flipV="1">
              <a:off x="9927" y="4588"/>
              <a:ext cx="757" cy="10"/>
            </a:xfrm>
            <a:prstGeom prst="straightConnector1">
              <a:avLst/>
            </a:prstGeom>
            <a:ln w="15875">
              <a:prstDash val="sysDash"/>
              <a:tailEnd type="none" w="lg" len="med"/>
            </a:ln>
          </p:spPr>
          <p:style>
            <a:lnRef idx="1">
              <a:schemeClr val="accent1"/>
            </a:lnRef>
            <a:fillRef idx="0">
              <a:schemeClr val="accent1"/>
            </a:fillRef>
            <a:effectRef idx="0">
              <a:schemeClr val="accent1"/>
            </a:effectRef>
            <a:fontRef idx="minor">
              <a:schemeClr val="tx1"/>
            </a:fontRef>
          </p:style>
        </p:cxnSp>
        <p:sp>
          <p:nvSpPr>
            <p:cNvPr id="54" name="文本框 53"/>
            <p:cNvSpPr txBox="1"/>
            <p:nvPr/>
          </p:nvSpPr>
          <p:spPr>
            <a:xfrm>
              <a:off x="10684" y="4328"/>
              <a:ext cx="2718" cy="531"/>
            </a:xfrm>
            <a:prstGeom prst="rect">
              <a:avLst/>
            </a:prstGeom>
            <a:noFill/>
          </p:spPr>
          <p:txBody>
            <a:bodyPr wrap="square" rtlCol="0">
              <a:spAutoFit/>
            </a:bodyPr>
            <a:lstStyle/>
            <a:p>
              <a:r>
                <a:rPr lang="en-US" altLang="zh-CN" sz="1600">
                  <a:latin typeface="微软雅黑" panose="020B0503020204020204" pitchFamily="34" charset="-122"/>
                  <a:ea typeface="微软雅黑" panose="020B0503020204020204" pitchFamily="34" charset="-122"/>
                  <a:cs typeface="微软雅黑" panose="020B0503020204020204" pitchFamily="34" charset="-122"/>
                </a:rPr>
                <a:t>5</a:t>
              </a:r>
              <a:r>
                <a:rPr lang="zh-CN" altLang="en-US" sz="1600">
                  <a:latin typeface="微软雅黑" panose="020B0503020204020204" pitchFamily="34" charset="-122"/>
                  <a:ea typeface="微软雅黑" panose="020B0503020204020204" pitchFamily="34" charset="-122"/>
                  <a:cs typeface="微软雅黑" panose="020B0503020204020204" pitchFamily="34" charset="-122"/>
                </a:rPr>
                <a:t>条，修改</a:t>
              </a:r>
              <a:r>
                <a:rPr lang="en-US" altLang="zh-CN" sz="160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600">
                  <a:latin typeface="微软雅黑" panose="020B0503020204020204" pitchFamily="34" charset="-122"/>
                  <a:ea typeface="微软雅黑" panose="020B0503020204020204" pitchFamily="34" charset="-122"/>
                  <a:cs typeface="微软雅黑" panose="020B0503020204020204" pitchFamily="34" charset="-122"/>
                </a:rPr>
                <a:t>条</a:t>
              </a:r>
            </a:p>
          </p:txBody>
        </p:sp>
      </p:grpSp>
      <p:grpSp>
        <p:nvGrpSpPr>
          <p:cNvPr id="58" name="组合 57"/>
          <p:cNvGrpSpPr/>
          <p:nvPr/>
        </p:nvGrpSpPr>
        <p:grpSpPr>
          <a:xfrm>
            <a:off x="6298565" y="2988310"/>
            <a:ext cx="2979420" cy="338455"/>
            <a:chOff x="9919" y="4927"/>
            <a:chExt cx="4692" cy="533"/>
          </a:xfrm>
        </p:grpSpPr>
        <p:cxnSp>
          <p:nvCxnSpPr>
            <p:cNvPr id="56" name="直接箭头连接符 55"/>
            <p:cNvCxnSpPr/>
            <p:nvPr/>
          </p:nvCxnSpPr>
          <p:spPr>
            <a:xfrm flipV="1">
              <a:off x="9919" y="5188"/>
              <a:ext cx="757" cy="10"/>
            </a:xfrm>
            <a:prstGeom prst="straightConnector1">
              <a:avLst/>
            </a:prstGeom>
            <a:ln w="15875">
              <a:prstDash val="sysDash"/>
              <a:tailEnd type="none" w="lg" len="med"/>
            </a:ln>
          </p:spPr>
          <p:style>
            <a:lnRef idx="1">
              <a:schemeClr val="accent1"/>
            </a:lnRef>
            <a:fillRef idx="0">
              <a:schemeClr val="accent1"/>
            </a:fillRef>
            <a:effectRef idx="0">
              <a:schemeClr val="accent1"/>
            </a:effectRef>
            <a:fontRef idx="minor">
              <a:schemeClr val="tx1"/>
            </a:fontRef>
          </p:style>
        </p:cxnSp>
        <p:sp>
          <p:nvSpPr>
            <p:cNvPr id="57" name="文本框 56"/>
            <p:cNvSpPr txBox="1"/>
            <p:nvPr/>
          </p:nvSpPr>
          <p:spPr>
            <a:xfrm>
              <a:off x="10676" y="4927"/>
              <a:ext cx="3935" cy="533"/>
            </a:xfrm>
            <a:prstGeom prst="rect">
              <a:avLst/>
            </a:prstGeom>
            <a:noFill/>
          </p:spPr>
          <p:txBody>
            <a:bodyPr wrap="square" rtlCol="0">
              <a:spAutoFit/>
            </a:bodyPr>
            <a:lstStyle/>
            <a:p>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条，合并</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条，修改</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条</a:t>
              </a:r>
            </a:p>
          </p:txBody>
        </p:sp>
      </p:grpSp>
      <p:grpSp>
        <p:nvGrpSpPr>
          <p:cNvPr id="13" name="组合 12"/>
          <p:cNvGrpSpPr/>
          <p:nvPr/>
        </p:nvGrpSpPr>
        <p:grpSpPr>
          <a:xfrm>
            <a:off x="5511165" y="3498850"/>
            <a:ext cx="2464435" cy="337185"/>
            <a:chOff x="8679" y="5913"/>
            <a:chExt cx="3881" cy="531"/>
          </a:xfrm>
        </p:grpSpPr>
        <p:cxnSp>
          <p:nvCxnSpPr>
            <p:cNvPr id="59" name="直接箭头连接符 58"/>
            <p:cNvCxnSpPr/>
            <p:nvPr/>
          </p:nvCxnSpPr>
          <p:spPr>
            <a:xfrm flipV="1">
              <a:off x="8679" y="6173"/>
              <a:ext cx="757" cy="10"/>
            </a:xfrm>
            <a:prstGeom prst="straightConnector1">
              <a:avLst/>
            </a:prstGeom>
            <a:ln w="15875">
              <a:prstDash val="sysDash"/>
              <a:tailEnd type="none" w="lg" len="med"/>
            </a:ln>
          </p:spPr>
          <p:style>
            <a:lnRef idx="1">
              <a:schemeClr val="accent1"/>
            </a:lnRef>
            <a:fillRef idx="0">
              <a:schemeClr val="accent1"/>
            </a:fillRef>
            <a:effectRef idx="0">
              <a:schemeClr val="accent1"/>
            </a:effectRef>
            <a:fontRef idx="minor">
              <a:schemeClr val="tx1"/>
            </a:fontRef>
          </p:style>
        </p:cxnSp>
        <p:sp>
          <p:nvSpPr>
            <p:cNvPr id="60" name="文本框 59"/>
            <p:cNvSpPr txBox="1"/>
            <p:nvPr/>
          </p:nvSpPr>
          <p:spPr>
            <a:xfrm>
              <a:off x="9436" y="5913"/>
              <a:ext cx="3124" cy="531"/>
            </a:xfrm>
            <a:prstGeom prst="rect">
              <a:avLst/>
            </a:prstGeom>
            <a:noFill/>
          </p:spPr>
          <p:txBody>
            <a:bodyPr wrap="square" rtlCol="0">
              <a:spAutoFit/>
            </a:bodyPr>
            <a:lstStyle/>
            <a:p>
              <a:r>
                <a:rPr lang="en-US" sz="1600">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1600">
                  <a:latin typeface="微软雅黑" panose="020B0503020204020204" pitchFamily="34" charset="-122"/>
                  <a:ea typeface="微软雅黑" panose="020B0503020204020204" pitchFamily="34" charset="-122"/>
                  <a:cs typeface="微软雅黑" panose="020B0503020204020204" pitchFamily="34" charset="-122"/>
                </a:rPr>
                <a:t>条</a:t>
              </a:r>
            </a:p>
          </p:txBody>
        </p:sp>
      </p:grpSp>
      <p:sp>
        <p:nvSpPr>
          <p:cNvPr id="63" name="文本框 62"/>
          <p:cNvSpPr txBox="1"/>
          <p:nvPr/>
        </p:nvSpPr>
        <p:spPr>
          <a:xfrm>
            <a:off x="3758565" y="4446905"/>
            <a:ext cx="1802629" cy="369332"/>
          </a:xfrm>
          <a:prstGeom prst="rect">
            <a:avLst/>
          </a:prstGeom>
          <a:noFill/>
          <a:ln w="9525">
            <a:solidFill>
              <a:schemeClr val="accent1"/>
            </a:solidFill>
            <a:prstDash val="dash"/>
          </a:ln>
        </p:spPr>
        <p:txBody>
          <a:bodyPr wrap="square">
            <a:spAutoFit/>
          </a:bodyPr>
          <a:lstStyle/>
          <a:p>
            <a:pPr indent="0" fontAlgn="auto"/>
            <a:r>
              <a:rPr lang="en-US" altLang="zh-CN" b="1" dirty="0">
                <a:latin typeface="黑体" panose="02010609060101010101" pitchFamily="49" charset="-122"/>
                <a:ea typeface="黑体" panose="02010609060101010101" pitchFamily="49" charset="-122"/>
              </a:rPr>
              <a:t>1.</a:t>
            </a:r>
            <a:r>
              <a:rPr lang="zh-CN" altLang="zh-CN" b="1" dirty="0">
                <a:latin typeface="黑体" panose="02010609060101010101" pitchFamily="49" charset="-122"/>
                <a:ea typeface="黑体" panose="02010609060101010101" pitchFamily="49" charset="-122"/>
              </a:rPr>
              <a:t>重大事故隐患</a:t>
            </a:r>
            <a:endParaRPr lang="zh-CN" altLang="en-US" b="1" dirty="0">
              <a:latin typeface="黑体" panose="02010609060101010101" pitchFamily="49" charset="-122"/>
              <a:ea typeface="黑体" panose="02010609060101010101" pitchFamily="49" charset="-122"/>
            </a:endParaRPr>
          </a:p>
        </p:txBody>
      </p:sp>
      <p:sp>
        <p:nvSpPr>
          <p:cNvPr id="64" name="文本框 63"/>
          <p:cNvSpPr txBox="1"/>
          <p:nvPr/>
        </p:nvSpPr>
        <p:spPr>
          <a:xfrm>
            <a:off x="3758564" y="4926965"/>
            <a:ext cx="2084162" cy="368300"/>
          </a:xfrm>
          <a:prstGeom prst="rect">
            <a:avLst/>
          </a:prstGeom>
          <a:noFill/>
          <a:ln w="9525">
            <a:solidFill>
              <a:schemeClr val="accent1"/>
            </a:solidFill>
            <a:prstDash val="dash"/>
          </a:ln>
        </p:spPr>
        <p:txBody>
          <a:bodyPr wrap="square">
            <a:spAutoFit/>
          </a:bodyPr>
          <a:lstStyle/>
          <a:p>
            <a:r>
              <a:rPr lang="en-US" altLang="zh-CN" b="1" dirty="0">
                <a:latin typeface="黑体" panose="02010609060101010101" pitchFamily="49" charset="-122"/>
                <a:ea typeface="黑体" panose="02010609060101010101" pitchFamily="49" charset="-122"/>
              </a:rPr>
              <a:t>2.</a:t>
            </a:r>
            <a:r>
              <a:rPr lang="zh-CN" altLang="en-US" b="1" dirty="0">
                <a:latin typeface="黑体" panose="02010609060101010101" pitchFamily="49" charset="-122"/>
                <a:ea typeface="黑体" panose="02010609060101010101" pitchFamily="49" charset="-122"/>
              </a:rPr>
              <a:t>掘进</a:t>
            </a:r>
            <a:r>
              <a:rPr lang="zh-CN" altLang="zh-CN" b="1" dirty="0">
                <a:latin typeface="黑体" panose="02010609060101010101" pitchFamily="49" charset="-122"/>
                <a:ea typeface="黑体" panose="02010609060101010101" pitchFamily="49" charset="-122"/>
              </a:rPr>
              <a:t>工作面评分</a:t>
            </a:r>
          </a:p>
        </p:txBody>
      </p:sp>
      <p:sp>
        <p:nvSpPr>
          <p:cNvPr id="65" name="文本框 64"/>
          <p:cNvSpPr txBox="1"/>
          <p:nvPr/>
        </p:nvSpPr>
        <p:spPr>
          <a:xfrm>
            <a:off x="3758565" y="5405120"/>
            <a:ext cx="1802629" cy="368300"/>
          </a:xfrm>
          <a:prstGeom prst="rect">
            <a:avLst/>
          </a:prstGeom>
          <a:noFill/>
          <a:ln w="9525">
            <a:solidFill>
              <a:schemeClr val="accent1"/>
            </a:solidFill>
            <a:prstDash val="dash"/>
          </a:ln>
        </p:spPr>
        <p:txBody>
          <a:bodyPr wrap="square">
            <a:spAutoFit/>
          </a:bodyPr>
          <a:lstStyle/>
          <a:p>
            <a:r>
              <a:rPr lang="en-US" altLang="zh-CN" b="1" dirty="0">
                <a:latin typeface="黑体" panose="02010609060101010101" pitchFamily="49" charset="-122"/>
                <a:ea typeface="黑体" panose="02010609060101010101" pitchFamily="49" charset="-122"/>
              </a:rPr>
              <a:t>3.</a:t>
            </a:r>
            <a:r>
              <a:rPr lang="zh-CN" altLang="en-US" b="1" dirty="0">
                <a:latin typeface="黑体" panose="02010609060101010101" pitchFamily="49" charset="-122"/>
                <a:ea typeface="黑体" panose="02010609060101010101" pitchFamily="49" charset="-122"/>
              </a:rPr>
              <a:t>掘进</a:t>
            </a:r>
            <a:r>
              <a:rPr lang="zh-CN" altLang="zh-CN" b="1" dirty="0">
                <a:latin typeface="黑体" panose="02010609060101010101" pitchFamily="49" charset="-122"/>
                <a:ea typeface="黑体" panose="02010609060101010101" pitchFamily="49" charset="-122"/>
              </a:rPr>
              <a:t>部分评分</a:t>
            </a:r>
          </a:p>
        </p:txBody>
      </p:sp>
      <p:sp>
        <p:nvSpPr>
          <p:cNvPr id="66" name="文本框 65"/>
          <p:cNvSpPr txBox="1"/>
          <p:nvPr/>
        </p:nvSpPr>
        <p:spPr>
          <a:xfrm>
            <a:off x="3758566" y="5879465"/>
            <a:ext cx="1802628" cy="368300"/>
          </a:xfrm>
          <a:prstGeom prst="rect">
            <a:avLst/>
          </a:prstGeom>
          <a:noFill/>
          <a:ln w="9525">
            <a:solidFill>
              <a:schemeClr val="accent1"/>
            </a:solidFill>
            <a:prstDash val="dash"/>
          </a:ln>
        </p:spPr>
        <p:txBody>
          <a:bodyPr wrap="square">
            <a:spAutoFit/>
          </a:bodyPr>
          <a:lstStyle/>
          <a:p>
            <a:r>
              <a:rPr lang="en-US" altLang="zh-CN" b="1" dirty="0">
                <a:latin typeface="黑体" panose="02010609060101010101" pitchFamily="49" charset="-122"/>
                <a:ea typeface="黑体" panose="02010609060101010101" pitchFamily="49" charset="-122"/>
              </a:rPr>
              <a:t>4.</a:t>
            </a:r>
            <a:r>
              <a:rPr lang="zh-CN" altLang="zh-CN" b="1" dirty="0">
                <a:latin typeface="黑体" panose="02010609060101010101" pitchFamily="49" charset="-122"/>
                <a:ea typeface="黑体" panose="02010609060101010101" pitchFamily="49" charset="-122"/>
              </a:rPr>
              <a:t>附加项评分</a:t>
            </a:r>
            <a:endParaRPr lang="zh-CN" altLang="en-US" b="1" dirty="0">
              <a:latin typeface="黑体" panose="02010609060101010101" pitchFamily="49" charset="-122"/>
              <a:ea typeface="黑体" panose="02010609060101010101" pitchFamily="49" charset="-122"/>
            </a:endParaRPr>
          </a:p>
        </p:txBody>
      </p:sp>
      <p:cxnSp>
        <p:nvCxnSpPr>
          <p:cNvPr id="69" name="直接连接符 68"/>
          <p:cNvCxnSpPr/>
          <p:nvPr/>
        </p:nvCxnSpPr>
        <p:spPr>
          <a:xfrm flipH="1">
            <a:off x="3136900" y="4612640"/>
            <a:ext cx="11430" cy="1471295"/>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140075" y="4631055"/>
            <a:ext cx="610235"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148330" y="5161915"/>
            <a:ext cx="610235"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148330" y="5600700"/>
            <a:ext cx="610235"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148330" y="6063615"/>
            <a:ext cx="610235"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2529840" y="5367655"/>
            <a:ext cx="610235" cy="0"/>
          </a:xfrm>
          <a:prstGeom prst="line">
            <a:avLst/>
          </a:prstGeom>
          <a:ln w="31750"/>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413142" y="251645"/>
            <a:ext cx="2435150" cy="564314"/>
            <a:chOff x="413142" y="251645"/>
            <a:chExt cx="2435150" cy="564314"/>
          </a:xfrm>
          <a:effectLst>
            <a:outerShdw blurRad="50800" dist="38100" dir="8100000" algn="tr" rotWithShape="0">
              <a:prstClr val="black">
                <a:alpha val="40000"/>
              </a:prstClr>
            </a:outerShdw>
          </a:effectLst>
        </p:grpSpPr>
        <p:sp>
          <p:nvSpPr>
            <p:cNvPr id="62"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0</a:t>
              </a:r>
            </a:p>
          </p:txBody>
        </p:sp>
        <p:sp>
          <p:nvSpPr>
            <p:cNvPr id="68" name="文本框 67"/>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总体结构</a:t>
              </a:r>
            </a:p>
          </p:txBody>
        </p:sp>
      </p:grpSp>
      <p:sp>
        <p:nvSpPr>
          <p:cNvPr id="12" name="文本框 11"/>
          <p:cNvSpPr txBox="1"/>
          <p:nvPr/>
        </p:nvSpPr>
        <p:spPr>
          <a:xfrm>
            <a:off x="3754409" y="4446270"/>
            <a:ext cx="1802629" cy="369332"/>
          </a:xfrm>
          <a:prstGeom prst="rect">
            <a:avLst/>
          </a:prstGeom>
          <a:noFill/>
          <a:ln w="9525">
            <a:solidFill>
              <a:schemeClr val="accent1">
                <a:lumMod val="75000"/>
              </a:schemeClr>
            </a:solidFill>
            <a:prstDash val="dash"/>
          </a:ln>
        </p:spPr>
        <p:txBody>
          <a:bodyPr wrap="square">
            <a:spAutoFit/>
          </a:bodyPr>
          <a:lstStyle/>
          <a:p>
            <a:pPr indent="0" fontAlgn="auto"/>
            <a:r>
              <a:rPr lang="en-US" altLang="zh-CN" b="1" dirty="0">
                <a:solidFill>
                  <a:srgbClr val="C00000"/>
                </a:solidFill>
                <a:latin typeface="黑体" panose="02010609060101010101" pitchFamily="49" charset="-122"/>
                <a:ea typeface="黑体" panose="02010609060101010101" pitchFamily="49" charset="-122"/>
              </a:rPr>
              <a:t>1.</a:t>
            </a:r>
            <a:r>
              <a:rPr lang="zh-CN" altLang="zh-CN" b="1" dirty="0">
                <a:solidFill>
                  <a:srgbClr val="C00000"/>
                </a:solidFill>
                <a:latin typeface="黑体" panose="02010609060101010101" pitchFamily="49" charset="-122"/>
                <a:ea typeface="黑体" panose="02010609060101010101" pitchFamily="49" charset="-122"/>
              </a:rPr>
              <a:t>重大事故隐患</a:t>
            </a:r>
          </a:p>
        </p:txBody>
      </p:sp>
      <p:sp>
        <p:nvSpPr>
          <p:cNvPr id="15" name="文本框 14"/>
          <p:cNvSpPr txBox="1"/>
          <p:nvPr/>
        </p:nvSpPr>
        <p:spPr>
          <a:xfrm>
            <a:off x="3759201" y="5879465"/>
            <a:ext cx="1802628" cy="368300"/>
          </a:xfrm>
          <a:prstGeom prst="rect">
            <a:avLst/>
          </a:prstGeom>
          <a:noFill/>
          <a:ln w="9525">
            <a:solidFill>
              <a:schemeClr val="accent1"/>
            </a:solidFill>
            <a:prstDash val="dash"/>
          </a:ln>
        </p:spPr>
        <p:txBody>
          <a:bodyPr wrap="square">
            <a:spAutoFit/>
          </a:bodyPr>
          <a:lstStyle/>
          <a:p>
            <a:r>
              <a:rPr lang="en-US" altLang="zh-CN" b="1" dirty="0">
                <a:solidFill>
                  <a:srgbClr val="C00000"/>
                </a:solidFill>
                <a:latin typeface="黑体" panose="02010609060101010101" pitchFamily="49" charset="-122"/>
                <a:ea typeface="黑体" panose="02010609060101010101" pitchFamily="49" charset="-122"/>
              </a:rPr>
              <a:t>4.</a:t>
            </a:r>
            <a:r>
              <a:rPr lang="zh-CN" altLang="zh-CN" b="1" dirty="0">
                <a:solidFill>
                  <a:srgbClr val="C00000"/>
                </a:solidFill>
                <a:latin typeface="黑体" panose="02010609060101010101" pitchFamily="49" charset="-122"/>
                <a:ea typeface="黑体" panose="02010609060101010101" pitchFamily="49" charset="-122"/>
              </a:rPr>
              <a:t>附加项评分</a:t>
            </a:r>
          </a:p>
        </p:txBody>
      </p:sp>
      <p:sp>
        <p:nvSpPr>
          <p:cNvPr id="17" name="文本框 16"/>
          <p:cNvSpPr txBox="1"/>
          <p:nvPr/>
        </p:nvSpPr>
        <p:spPr>
          <a:xfrm>
            <a:off x="3758565" y="3987165"/>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zh-CN" b="1" dirty="0">
                <a:latin typeface="黑体" panose="02010609060101010101" pitchFamily="49" charset="-122"/>
                <a:ea typeface="黑体" panose="02010609060101010101" pitchFamily="49" charset="-122"/>
                <a:cs typeface="黑体" panose="02010609060101010101" pitchFamily="49" charset="-122"/>
              </a:rPr>
              <a:t>7.发展提升</a:t>
            </a:r>
          </a:p>
        </p:txBody>
      </p:sp>
      <p:cxnSp>
        <p:nvCxnSpPr>
          <p:cNvPr id="34" name="直接连接符 33"/>
          <p:cNvCxnSpPr/>
          <p:nvPr/>
        </p:nvCxnSpPr>
        <p:spPr>
          <a:xfrm>
            <a:off x="3148330" y="4171315"/>
            <a:ext cx="610235" cy="0"/>
          </a:xfrm>
          <a:prstGeom prst="line">
            <a:avLst/>
          </a:prstGeom>
          <a:ln w="31750"/>
        </p:spPr>
        <p:style>
          <a:lnRef idx="1">
            <a:schemeClr val="accent1"/>
          </a:lnRef>
          <a:fillRef idx="0">
            <a:schemeClr val="accent1"/>
          </a:fillRef>
          <a:effectRef idx="0">
            <a:schemeClr val="accent1"/>
          </a:effectRef>
          <a:fontRef idx="minor">
            <a:schemeClr val="tx1"/>
          </a:fontRef>
        </p:style>
      </p:cxnSp>
      <p:grpSp>
        <p:nvGrpSpPr>
          <p:cNvPr id="61" name="组合 60"/>
          <p:cNvGrpSpPr/>
          <p:nvPr/>
        </p:nvGrpSpPr>
        <p:grpSpPr>
          <a:xfrm>
            <a:off x="5544820" y="4003040"/>
            <a:ext cx="3303905" cy="337185"/>
            <a:chOff x="8732" y="6525"/>
            <a:chExt cx="5203" cy="531"/>
          </a:xfrm>
        </p:grpSpPr>
        <p:cxnSp>
          <p:nvCxnSpPr>
            <p:cNvPr id="45" name="直接箭头连接符 44"/>
            <p:cNvCxnSpPr/>
            <p:nvPr/>
          </p:nvCxnSpPr>
          <p:spPr>
            <a:xfrm flipV="1">
              <a:off x="8732" y="6785"/>
              <a:ext cx="757" cy="10"/>
            </a:xfrm>
            <a:prstGeom prst="straightConnector1">
              <a:avLst/>
            </a:prstGeom>
            <a:ln w="15875">
              <a:prstDash val="sysDash"/>
              <a:tailEnd type="none" w="lg" len="med"/>
            </a:ln>
          </p:spPr>
          <p:style>
            <a:lnRef idx="1">
              <a:schemeClr val="accent1"/>
            </a:lnRef>
            <a:fillRef idx="0">
              <a:schemeClr val="accent1"/>
            </a:fillRef>
            <a:effectRef idx="0">
              <a:schemeClr val="accent1"/>
            </a:effectRef>
            <a:fontRef idx="minor">
              <a:schemeClr val="tx1"/>
            </a:fontRef>
          </p:style>
        </p:cxnSp>
        <p:sp>
          <p:nvSpPr>
            <p:cNvPr id="49" name="文本框 48"/>
            <p:cNvSpPr txBox="1"/>
            <p:nvPr/>
          </p:nvSpPr>
          <p:spPr>
            <a:xfrm>
              <a:off x="9489" y="6525"/>
              <a:ext cx="4446" cy="531"/>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增</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条，无损检测、智能化</a:t>
              </a:r>
            </a:p>
          </p:txBody>
        </p:sp>
      </p:grpSp>
      <p:sp>
        <p:nvSpPr>
          <p:cNvPr id="52" name="文本框 51"/>
          <p:cNvSpPr txBox="1"/>
          <p:nvPr/>
        </p:nvSpPr>
        <p:spPr>
          <a:xfrm>
            <a:off x="3994150" y="2990215"/>
            <a:ext cx="1332230" cy="368300"/>
          </a:xfrm>
          <a:prstGeom prst="rect">
            <a:avLst/>
          </a:prstGeom>
          <a:noFill/>
        </p:spPr>
        <p:txBody>
          <a:bodyPr wrap="none" rtlCol="0" anchor="t">
            <a:spAutoFit/>
          </a:bodyPr>
          <a:lstStyle/>
          <a:p>
            <a:r>
              <a:rPr lang="zh-CN" b="1" dirty="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职工素质及</a:t>
            </a:r>
            <a:endParaRPr lang="zh-CN" altLang="en-US" b="1" dirty="0">
              <a:solidFill>
                <a:schemeClr val="tx1"/>
              </a:solidFill>
              <a:latin typeface="黑体" panose="02010609060101010101" pitchFamily="49" charset="-122"/>
              <a:ea typeface="黑体" panose="02010609060101010101" pitchFamily="49" charset="-122"/>
              <a:cs typeface="黑体" panose="02010609060101010101" pitchFamily="49" charset="-122"/>
              <a:sym typeface="+mn-ea"/>
            </a:endParaRPr>
          </a:p>
        </p:txBody>
      </p:sp>
      <p:sp>
        <p:nvSpPr>
          <p:cNvPr id="4" name="文本框 3"/>
          <p:cNvSpPr txBox="1"/>
          <p:nvPr/>
        </p:nvSpPr>
        <p:spPr>
          <a:xfrm>
            <a:off x="3994150" y="2990215"/>
            <a:ext cx="1332230" cy="368300"/>
          </a:xfrm>
          <a:prstGeom prst="rect">
            <a:avLst/>
          </a:prstGeom>
          <a:noFill/>
        </p:spPr>
        <p:txBody>
          <a:bodyPr wrap="none" rtlCol="0" anchor="t">
            <a:spAutoFit/>
          </a:bodyPr>
          <a:lstStyle/>
          <a:p>
            <a:r>
              <a:rPr lang="zh-CN" b="1">
                <a:solidFill>
                  <a:srgbClr val="C00000"/>
                </a:solidFill>
                <a:latin typeface="黑体" panose="02010609060101010101" pitchFamily="49" charset="-122"/>
                <a:ea typeface="黑体" panose="02010609060101010101" pitchFamily="49" charset="-122"/>
                <a:cs typeface="黑体" panose="02010609060101010101" pitchFamily="49" charset="-122"/>
                <a:sym typeface="+mn-ea"/>
              </a:rPr>
              <a:t>职工素质及</a:t>
            </a:r>
            <a:endParaRPr lang="zh-CN" altLang="en-US" b="1">
              <a:solidFill>
                <a:srgbClr val="C00000"/>
              </a:solidFill>
              <a:latin typeface="黑体" panose="02010609060101010101" pitchFamily="49" charset="-122"/>
              <a:ea typeface="黑体" panose="02010609060101010101" pitchFamily="49" charset="-122"/>
              <a:cs typeface="黑体" panose="02010609060101010101" pitchFamily="49" charset="-122"/>
              <a:sym typeface="+mn-ea"/>
            </a:endParaRPr>
          </a:p>
        </p:txBody>
      </p:sp>
      <p:sp>
        <p:nvSpPr>
          <p:cNvPr id="6" name="文本框 5"/>
          <p:cNvSpPr txBox="1"/>
          <p:nvPr/>
        </p:nvSpPr>
        <p:spPr>
          <a:xfrm>
            <a:off x="3757930" y="3988435"/>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dirty="0">
                <a:solidFill>
                  <a:srgbClr val="C00000"/>
                </a:solidFill>
                <a:latin typeface="黑体" panose="02010609060101010101" pitchFamily="49" charset="-122"/>
                <a:ea typeface="黑体" panose="02010609060101010101" pitchFamily="49" charset="-122"/>
                <a:cs typeface="黑体" panose="02010609060101010101" pitchFamily="49" charset="-122"/>
              </a:rPr>
              <a:t>7.</a:t>
            </a:r>
            <a:r>
              <a:rPr lang="zh-CN" altLang="en-US" b="1" dirty="0">
                <a:solidFill>
                  <a:srgbClr val="C00000"/>
                </a:solidFill>
                <a:latin typeface="黑体" panose="02010609060101010101" pitchFamily="49" charset="-122"/>
                <a:ea typeface="黑体" panose="02010609060101010101" pitchFamily="49" charset="-122"/>
                <a:cs typeface="黑体" panose="02010609060101010101" pitchFamily="49" charset="-122"/>
              </a:rPr>
              <a:t>发展提升</a:t>
            </a:r>
          </a:p>
        </p:txBody>
      </p:sp>
      <p:grpSp>
        <p:nvGrpSpPr>
          <p:cNvPr id="3" name="组合 2"/>
          <p:cNvGrpSpPr/>
          <p:nvPr/>
        </p:nvGrpSpPr>
        <p:grpSpPr>
          <a:xfrm>
            <a:off x="680720" y="2983865"/>
            <a:ext cx="1788160" cy="458470"/>
            <a:chOff x="968" y="3500"/>
            <a:chExt cx="2816" cy="722"/>
          </a:xfrm>
          <a:effectLst>
            <a:outerShdw blurRad="50800" dist="38100" dir="8100000" algn="tr" rotWithShape="0">
              <a:prstClr val="black">
                <a:alpha val="40000"/>
              </a:prstClr>
            </a:outerShdw>
          </a:effectLst>
        </p:grpSpPr>
        <p:sp>
          <p:nvSpPr>
            <p:cNvPr id="8" name="圆角矩形 7"/>
            <p:cNvSpPr/>
            <p:nvPr/>
          </p:nvSpPr>
          <p:spPr>
            <a:xfrm>
              <a:off x="968" y="3505"/>
              <a:ext cx="2815" cy="71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圆角矩形 41"/>
            <p:cNvSpPr/>
            <p:nvPr/>
          </p:nvSpPr>
          <p:spPr>
            <a:xfrm>
              <a:off x="971" y="3500"/>
              <a:ext cx="789" cy="717"/>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2</a:t>
              </a:r>
            </a:p>
          </p:txBody>
        </p:sp>
        <p:sp>
          <p:nvSpPr>
            <p:cNvPr id="55" name="文本框 54"/>
            <p:cNvSpPr txBox="1"/>
            <p:nvPr/>
          </p:nvSpPr>
          <p:spPr>
            <a:xfrm>
              <a:off x="1786" y="3532"/>
              <a:ext cx="1998" cy="628"/>
            </a:xfrm>
            <a:prstGeom prst="rect">
              <a:avLst/>
            </a:prstGeom>
            <a:noFill/>
          </p:spPr>
          <p:txBody>
            <a:bodyPr wrap="square" rtlCol="0">
              <a:spAutoFit/>
            </a:bodyPr>
            <a:lstStyle/>
            <a:p>
              <a:r>
                <a:rPr lang="zh-CN" altLang="en-US" sz="2000" b="1">
                  <a:solidFill>
                    <a:schemeClr val="bg1"/>
                  </a:solidFill>
                </a:rPr>
                <a:t>评分办法</a:t>
              </a:r>
            </a:p>
          </p:txBody>
        </p:sp>
      </p:grpSp>
      <p:grpSp>
        <p:nvGrpSpPr>
          <p:cNvPr id="74" name="组合 73"/>
          <p:cNvGrpSpPr/>
          <p:nvPr/>
        </p:nvGrpSpPr>
        <p:grpSpPr>
          <a:xfrm>
            <a:off x="664210" y="3759200"/>
            <a:ext cx="1788160" cy="458470"/>
            <a:chOff x="968" y="3500"/>
            <a:chExt cx="2816" cy="722"/>
          </a:xfrm>
          <a:effectLst>
            <a:outerShdw blurRad="50800" dist="38100" dir="8100000" algn="tr" rotWithShape="0">
              <a:prstClr val="black">
                <a:alpha val="40000"/>
              </a:prstClr>
            </a:outerShdw>
          </a:effectLst>
        </p:grpSpPr>
        <p:sp>
          <p:nvSpPr>
            <p:cNvPr id="75" name="圆角矩形 74"/>
            <p:cNvSpPr/>
            <p:nvPr/>
          </p:nvSpPr>
          <p:spPr>
            <a:xfrm>
              <a:off x="968" y="3505"/>
              <a:ext cx="2815" cy="71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圆角矩形 76"/>
            <p:cNvSpPr/>
            <p:nvPr/>
          </p:nvSpPr>
          <p:spPr>
            <a:xfrm>
              <a:off x="971" y="3500"/>
              <a:ext cx="789" cy="717"/>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78" name="文本框 77"/>
            <p:cNvSpPr txBox="1"/>
            <p:nvPr/>
          </p:nvSpPr>
          <p:spPr>
            <a:xfrm>
              <a:off x="1786" y="3532"/>
              <a:ext cx="1998" cy="628"/>
            </a:xfrm>
            <a:prstGeom prst="rect">
              <a:avLst/>
            </a:prstGeom>
            <a:noFill/>
          </p:spPr>
          <p:txBody>
            <a:bodyPr wrap="square" rtlCol="0">
              <a:spAutoFit/>
            </a:bodyPr>
            <a:lstStyle/>
            <a:p>
              <a:r>
                <a:rPr lang="zh-CN" altLang="en-US" sz="2000" b="1">
                  <a:solidFill>
                    <a:schemeClr val="bg1"/>
                  </a:solidFill>
                </a:rPr>
                <a:t>检查标准</a:t>
              </a:r>
            </a:p>
          </p:txBody>
        </p:sp>
      </p:grpSp>
      <p:cxnSp>
        <p:nvCxnSpPr>
          <p:cNvPr id="79" name="直接连接符 78"/>
          <p:cNvCxnSpPr/>
          <p:nvPr/>
        </p:nvCxnSpPr>
        <p:spPr>
          <a:xfrm>
            <a:off x="2513330" y="6487160"/>
            <a:ext cx="610235"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80" name="文本框 79"/>
          <p:cNvSpPr txBox="1"/>
          <p:nvPr/>
        </p:nvSpPr>
        <p:spPr>
          <a:xfrm>
            <a:off x="3123565" y="6313805"/>
            <a:ext cx="3239770" cy="368300"/>
          </a:xfrm>
          <a:prstGeom prst="rect">
            <a:avLst/>
          </a:prstGeom>
          <a:noFill/>
          <a:ln w="9525">
            <a:solidFill>
              <a:schemeClr val="accent1"/>
            </a:solidFill>
            <a:prstDash val="dash"/>
          </a:ln>
        </p:spPr>
        <p:txBody>
          <a:bodyPr wrap="square">
            <a:spAutoFit/>
          </a:bodyPr>
          <a:lstStyle/>
          <a:p>
            <a:r>
              <a:rPr lang="zh-CN" altLang="zh-CN" b="1" dirty="0">
                <a:latin typeface="黑体" panose="02010609060101010101" pitchFamily="49" charset="-122"/>
                <a:ea typeface="黑体" panose="02010609060101010101" pitchFamily="49" charset="-122"/>
              </a:rPr>
              <a:t>修改</a:t>
            </a:r>
            <a:r>
              <a:rPr lang="en-US" altLang="zh-CN" b="1" dirty="0">
                <a:latin typeface="黑体" panose="02010609060101010101" pitchFamily="49" charset="-122"/>
                <a:ea typeface="黑体" panose="02010609060101010101" pitchFamily="49" charset="-122"/>
              </a:rPr>
              <a:t>13</a:t>
            </a:r>
            <a:r>
              <a:rPr lang="zh-CN" altLang="en-US" b="1" dirty="0">
                <a:latin typeface="黑体" panose="02010609060101010101" pitchFamily="49" charset="-122"/>
                <a:ea typeface="黑体" panose="02010609060101010101" pitchFamily="49" charset="-122"/>
              </a:rPr>
              <a:t>条</a:t>
            </a:r>
            <a:r>
              <a:rPr lang="zh-CN" altLang="en-US" b="1" dirty="0">
                <a:latin typeface="黑体" panose="02010609060101010101" pitchFamily="49" charset="-122"/>
                <a:ea typeface="黑体" panose="02010609060101010101" pitchFamily="49" charset="-122"/>
                <a:sym typeface="+mn-ea"/>
              </a:rPr>
              <a:t>，新增</a:t>
            </a:r>
            <a:r>
              <a:rPr lang="en-US" altLang="zh-CN" b="1" dirty="0">
                <a:latin typeface="黑体" panose="02010609060101010101" pitchFamily="49" charset="-122"/>
                <a:ea typeface="黑体" panose="02010609060101010101" pitchFamily="49" charset="-122"/>
                <a:sym typeface="+mn-ea"/>
              </a:rPr>
              <a:t>3</a:t>
            </a:r>
            <a:r>
              <a:rPr lang="zh-CN" altLang="en-US" b="1" dirty="0">
                <a:latin typeface="黑体" panose="02010609060101010101" pitchFamily="49" charset="-122"/>
                <a:ea typeface="黑体" panose="02010609060101010101" pitchFamily="49" charset="-122"/>
                <a:sym typeface="+mn-ea"/>
              </a:rPr>
              <a:t>条</a:t>
            </a:r>
            <a:r>
              <a:rPr lang="zh-CN" altLang="en-US" b="1" dirty="0">
                <a:latin typeface="黑体" panose="02010609060101010101" pitchFamily="49" charset="-122"/>
                <a:ea typeface="黑体" panose="02010609060101010101" pitchFamily="49" charset="-122"/>
              </a:rPr>
              <a:t>，改写</a:t>
            </a:r>
            <a:r>
              <a:rPr lang="en-US" altLang="zh-CN" b="1" dirty="0">
                <a:latin typeface="黑体" panose="02010609060101010101" pitchFamily="49" charset="-122"/>
                <a:ea typeface="黑体" panose="02010609060101010101" pitchFamily="49" charset="-122"/>
              </a:rPr>
              <a:t>1</a:t>
            </a:r>
            <a:r>
              <a:rPr lang="zh-CN" altLang="en-US" b="1" dirty="0">
                <a:latin typeface="黑体" panose="02010609060101010101" pitchFamily="49" charset="-122"/>
                <a:ea typeface="黑体" panose="02010609060101010101" pitchFamily="49" charset="-122"/>
              </a:rPr>
              <a:t>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3"/>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74"/>
                                        </p:tgtEl>
                                        <p:attrNameLst>
                                          <p:attrName>style.visibility</p:attrName>
                                        </p:attrNameLst>
                                      </p:cBhvr>
                                      <p:to>
                                        <p:strVal val="hidden"/>
                                      </p:to>
                                    </p:set>
                                  </p:childTnLst>
                                </p:cTn>
                              </p:par>
                              <p:par>
                                <p:cTn id="17" presetID="22" presetClass="entr" presetSubtype="8" fill="hold" grpId="0" nodeType="withEffect">
                                  <p:stCondLst>
                                    <p:cond delay="1000"/>
                                  </p:stCondLst>
                                  <p:childTnLst>
                                    <p:set>
                                      <p:cBhvr>
                                        <p:cTn id="18" dur="1" fill="hold">
                                          <p:stCondLst>
                                            <p:cond delay="0"/>
                                          </p:stCondLst>
                                        </p:cTn>
                                        <p:tgtEl>
                                          <p:spTgt spid="23"/>
                                        </p:tgtEl>
                                        <p:attrNameLst>
                                          <p:attrName>style.visibility</p:attrName>
                                        </p:attrNameLst>
                                      </p:cBhvr>
                                      <p:to>
                                        <p:strVal val="visible"/>
                                      </p:to>
                                    </p:set>
                                    <p:animEffect transition="in" filter="wipe(left)">
                                      <p:cBhvr>
                                        <p:cTn id="19" dur="500"/>
                                        <p:tgtEl>
                                          <p:spTgt spid="23"/>
                                        </p:tgtEl>
                                      </p:cBhvr>
                                    </p:animEffect>
                                  </p:childTnLst>
                                </p:cTn>
                              </p:par>
                              <p:par>
                                <p:cTn id="20" presetID="22" presetClass="entr" presetSubtype="8" fill="hold" grpId="0" nodeType="withEffect">
                                  <p:stCondLst>
                                    <p:cond delay="1000"/>
                                  </p:stCondLst>
                                  <p:childTnLst>
                                    <p:set>
                                      <p:cBhvr>
                                        <p:cTn id="21" dur="1" fill="hold">
                                          <p:stCondLst>
                                            <p:cond delay="0"/>
                                          </p:stCondLst>
                                        </p:cTn>
                                        <p:tgtEl>
                                          <p:spTgt spid="24"/>
                                        </p:tgtEl>
                                        <p:attrNameLst>
                                          <p:attrName>style.visibility</p:attrName>
                                        </p:attrNameLst>
                                      </p:cBhvr>
                                      <p:to>
                                        <p:strVal val="visible"/>
                                      </p:to>
                                    </p:set>
                                    <p:animEffect transition="in" filter="wipe(left)">
                                      <p:cBhvr>
                                        <p:cTn id="22" dur="500"/>
                                        <p:tgtEl>
                                          <p:spTgt spid="24"/>
                                        </p:tgtEl>
                                      </p:cBhvr>
                                    </p:animEffect>
                                  </p:childTnLst>
                                </p:cTn>
                              </p:par>
                              <p:par>
                                <p:cTn id="23" presetID="22" presetClass="entr" presetSubtype="8" fill="hold" grpId="0" nodeType="withEffect">
                                  <p:stCondLst>
                                    <p:cond delay="1000"/>
                                  </p:stCondLst>
                                  <p:childTnLst>
                                    <p:set>
                                      <p:cBhvr>
                                        <p:cTn id="24" dur="1" fill="hold">
                                          <p:stCondLst>
                                            <p:cond delay="0"/>
                                          </p:stCondLst>
                                        </p:cTn>
                                        <p:tgtEl>
                                          <p:spTgt spid="25"/>
                                        </p:tgtEl>
                                        <p:attrNameLst>
                                          <p:attrName>style.visibility</p:attrName>
                                        </p:attrNameLst>
                                      </p:cBhvr>
                                      <p:to>
                                        <p:strVal val="visible"/>
                                      </p:to>
                                    </p:set>
                                    <p:animEffect transition="in" filter="wipe(left)">
                                      <p:cBhvr>
                                        <p:cTn id="25" dur="500"/>
                                        <p:tgtEl>
                                          <p:spTgt spid="25"/>
                                        </p:tgtEl>
                                      </p:cBhvr>
                                    </p:animEffect>
                                  </p:childTnLst>
                                </p:cTn>
                              </p:par>
                              <p:par>
                                <p:cTn id="26" presetID="22" presetClass="entr" presetSubtype="8" fill="hold" grpId="0" nodeType="withEffect">
                                  <p:stCondLst>
                                    <p:cond delay="1000"/>
                                  </p:stCondLst>
                                  <p:childTnLst>
                                    <p:set>
                                      <p:cBhvr>
                                        <p:cTn id="27" dur="1" fill="hold">
                                          <p:stCondLst>
                                            <p:cond delay="0"/>
                                          </p:stCondLst>
                                        </p:cTn>
                                        <p:tgtEl>
                                          <p:spTgt spid="26"/>
                                        </p:tgtEl>
                                        <p:attrNameLst>
                                          <p:attrName>style.visibility</p:attrName>
                                        </p:attrNameLst>
                                      </p:cBhvr>
                                      <p:to>
                                        <p:strVal val="visible"/>
                                      </p:to>
                                    </p:set>
                                    <p:animEffect transition="in" filter="wipe(left)">
                                      <p:cBhvr>
                                        <p:cTn id="28" dur="500"/>
                                        <p:tgtEl>
                                          <p:spTgt spid="26"/>
                                        </p:tgtEl>
                                      </p:cBhvr>
                                    </p:animEffect>
                                  </p:childTnLst>
                                </p:cTn>
                              </p:par>
                              <p:par>
                                <p:cTn id="29" presetID="22" presetClass="entr" presetSubtype="8" fill="hold" grpId="0" nodeType="withEffect">
                                  <p:stCondLst>
                                    <p:cond delay="1000"/>
                                  </p:stCondLst>
                                  <p:childTnLst>
                                    <p:set>
                                      <p:cBhvr>
                                        <p:cTn id="30" dur="1" fill="hold">
                                          <p:stCondLst>
                                            <p:cond delay="0"/>
                                          </p:stCondLst>
                                        </p:cTn>
                                        <p:tgtEl>
                                          <p:spTgt spid="28"/>
                                        </p:tgtEl>
                                        <p:attrNameLst>
                                          <p:attrName>style.visibility</p:attrName>
                                        </p:attrNameLst>
                                      </p:cBhvr>
                                      <p:to>
                                        <p:strVal val="visible"/>
                                      </p:to>
                                    </p:set>
                                    <p:animEffect transition="in" filter="wipe(left)">
                                      <p:cBhvr>
                                        <p:cTn id="31" dur="500"/>
                                        <p:tgtEl>
                                          <p:spTgt spid="28"/>
                                        </p:tgtEl>
                                      </p:cBhvr>
                                    </p:animEffect>
                                  </p:childTnLst>
                                </p:cTn>
                              </p:par>
                              <p:par>
                                <p:cTn id="32" presetID="22" presetClass="entr" presetSubtype="8" fill="hold" nodeType="withEffect">
                                  <p:stCondLst>
                                    <p:cond delay="500"/>
                                  </p:stCondLst>
                                  <p:childTnLst>
                                    <p:set>
                                      <p:cBhvr>
                                        <p:cTn id="33" dur="1" fill="hold">
                                          <p:stCondLst>
                                            <p:cond delay="0"/>
                                          </p:stCondLst>
                                        </p:cTn>
                                        <p:tgtEl>
                                          <p:spTgt spid="33"/>
                                        </p:tgtEl>
                                        <p:attrNameLst>
                                          <p:attrName>style.visibility</p:attrName>
                                        </p:attrNameLst>
                                      </p:cBhvr>
                                      <p:to>
                                        <p:strVal val="visible"/>
                                      </p:to>
                                    </p:set>
                                    <p:animEffect transition="in" filter="wipe(left)">
                                      <p:cBhvr>
                                        <p:cTn id="34" dur="500"/>
                                        <p:tgtEl>
                                          <p:spTgt spid="33"/>
                                        </p:tgtEl>
                                      </p:cBhvr>
                                    </p:animEffect>
                                  </p:childTnLst>
                                </p:cTn>
                              </p:par>
                              <p:par>
                                <p:cTn id="35" presetID="22" presetClass="entr" presetSubtype="8" fill="hold" nodeType="withEffect">
                                  <p:stCondLst>
                                    <p:cond delay="500"/>
                                  </p:stCondLst>
                                  <p:childTnLst>
                                    <p:set>
                                      <p:cBhvr>
                                        <p:cTn id="36" dur="1" fill="hold">
                                          <p:stCondLst>
                                            <p:cond delay="0"/>
                                          </p:stCondLst>
                                        </p:cTn>
                                        <p:tgtEl>
                                          <p:spTgt spid="35"/>
                                        </p:tgtEl>
                                        <p:attrNameLst>
                                          <p:attrName>style.visibility</p:attrName>
                                        </p:attrNameLst>
                                      </p:cBhvr>
                                      <p:to>
                                        <p:strVal val="visible"/>
                                      </p:to>
                                    </p:set>
                                    <p:animEffect transition="in" filter="wipe(left)">
                                      <p:cBhvr>
                                        <p:cTn id="37" dur="500"/>
                                        <p:tgtEl>
                                          <p:spTgt spid="35"/>
                                        </p:tgtEl>
                                      </p:cBhvr>
                                    </p:animEffect>
                                  </p:childTnLst>
                                </p:cTn>
                              </p:par>
                              <p:par>
                                <p:cTn id="38" presetID="22" presetClass="entr" presetSubtype="8" fill="hold" nodeType="withEffect">
                                  <p:stCondLst>
                                    <p:cond delay="500"/>
                                  </p:stCondLst>
                                  <p:childTnLst>
                                    <p:set>
                                      <p:cBhvr>
                                        <p:cTn id="39" dur="1" fill="hold">
                                          <p:stCondLst>
                                            <p:cond delay="0"/>
                                          </p:stCondLst>
                                        </p:cTn>
                                        <p:tgtEl>
                                          <p:spTgt spid="36"/>
                                        </p:tgtEl>
                                        <p:attrNameLst>
                                          <p:attrName>style.visibility</p:attrName>
                                        </p:attrNameLst>
                                      </p:cBhvr>
                                      <p:to>
                                        <p:strVal val="visible"/>
                                      </p:to>
                                    </p:set>
                                    <p:animEffect transition="in" filter="wipe(left)">
                                      <p:cBhvr>
                                        <p:cTn id="40" dur="500"/>
                                        <p:tgtEl>
                                          <p:spTgt spid="36"/>
                                        </p:tgtEl>
                                      </p:cBhvr>
                                    </p:animEffect>
                                  </p:childTnLst>
                                </p:cTn>
                              </p:par>
                              <p:par>
                                <p:cTn id="41" presetID="22" presetClass="entr" presetSubtype="8" fill="hold" nodeType="withEffect">
                                  <p:stCondLst>
                                    <p:cond delay="500"/>
                                  </p:stCondLst>
                                  <p:childTnLst>
                                    <p:set>
                                      <p:cBhvr>
                                        <p:cTn id="42" dur="1" fill="hold">
                                          <p:stCondLst>
                                            <p:cond delay="0"/>
                                          </p:stCondLst>
                                        </p:cTn>
                                        <p:tgtEl>
                                          <p:spTgt spid="37"/>
                                        </p:tgtEl>
                                        <p:attrNameLst>
                                          <p:attrName>style.visibility</p:attrName>
                                        </p:attrNameLst>
                                      </p:cBhvr>
                                      <p:to>
                                        <p:strVal val="visible"/>
                                      </p:to>
                                    </p:set>
                                    <p:animEffect transition="in" filter="wipe(left)">
                                      <p:cBhvr>
                                        <p:cTn id="43" dur="500"/>
                                        <p:tgtEl>
                                          <p:spTgt spid="37"/>
                                        </p:tgtEl>
                                      </p:cBhvr>
                                    </p:animEffect>
                                  </p:childTnLst>
                                </p:cTn>
                              </p:par>
                              <p:par>
                                <p:cTn id="44" presetID="22" presetClass="entr" presetSubtype="8" fill="hold" nodeType="withEffect">
                                  <p:stCondLst>
                                    <p:cond delay="500"/>
                                  </p:stCondLst>
                                  <p:childTnLst>
                                    <p:set>
                                      <p:cBhvr>
                                        <p:cTn id="45" dur="1" fill="hold">
                                          <p:stCondLst>
                                            <p:cond delay="0"/>
                                          </p:stCondLst>
                                        </p:cTn>
                                        <p:tgtEl>
                                          <p:spTgt spid="38"/>
                                        </p:tgtEl>
                                        <p:attrNameLst>
                                          <p:attrName>style.visibility</p:attrName>
                                        </p:attrNameLst>
                                      </p:cBhvr>
                                      <p:to>
                                        <p:strVal val="visible"/>
                                      </p:to>
                                    </p:set>
                                    <p:animEffect transition="in" filter="wipe(left)">
                                      <p:cBhvr>
                                        <p:cTn id="46" dur="500"/>
                                        <p:tgtEl>
                                          <p:spTgt spid="38"/>
                                        </p:tgtEl>
                                      </p:cBhvr>
                                    </p:animEffect>
                                  </p:childTnLst>
                                </p:cTn>
                              </p:par>
                              <p:par>
                                <p:cTn id="47" presetID="22" presetClass="entr" presetSubtype="8" fill="hold" nodeType="withEffect">
                                  <p:stCondLst>
                                    <p:cond delay="500"/>
                                  </p:stCondLst>
                                  <p:childTnLst>
                                    <p:set>
                                      <p:cBhvr>
                                        <p:cTn id="48" dur="1" fill="hold">
                                          <p:stCondLst>
                                            <p:cond delay="0"/>
                                          </p:stCondLst>
                                        </p:cTn>
                                        <p:tgtEl>
                                          <p:spTgt spid="39"/>
                                        </p:tgtEl>
                                        <p:attrNameLst>
                                          <p:attrName>style.visibility</p:attrName>
                                        </p:attrNameLst>
                                      </p:cBhvr>
                                      <p:to>
                                        <p:strVal val="visible"/>
                                      </p:to>
                                    </p:set>
                                    <p:animEffect transition="in" filter="wipe(left)">
                                      <p:cBhvr>
                                        <p:cTn id="49" dur="500"/>
                                        <p:tgtEl>
                                          <p:spTgt spid="39"/>
                                        </p:tgtEl>
                                      </p:cBhvr>
                                    </p:animEffect>
                                  </p:childTnLst>
                                </p:cTn>
                              </p:par>
                              <p:par>
                                <p:cTn id="50" presetID="22" presetClass="entr" presetSubtype="8" fill="hold" nodeType="withEffect">
                                  <p:stCondLst>
                                    <p:cond delay="500"/>
                                  </p:stCondLst>
                                  <p:childTnLst>
                                    <p:set>
                                      <p:cBhvr>
                                        <p:cTn id="51" dur="1" fill="hold">
                                          <p:stCondLst>
                                            <p:cond delay="0"/>
                                          </p:stCondLst>
                                        </p:cTn>
                                        <p:tgtEl>
                                          <p:spTgt spid="40"/>
                                        </p:tgtEl>
                                        <p:attrNameLst>
                                          <p:attrName>style.visibility</p:attrName>
                                        </p:attrNameLst>
                                      </p:cBhvr>
                                      <p:to>
                                        <p:strVal val="visible"/>
                                      </p:to>
                                    </p:set>
                                    <p:animEffect transition="in" filter="wipe(left)">
                                      <p:cBhvr>
                                        <p:cTn id="52" dur="500"/>
                                        <p:tgtEl>
                                          <p:spTgt spid="40"/>
                                        </p:tgtEl>
                                      </p:cBhvr>
                                    </p:animEffect>
                                  </p:childTnLst>
                                </p:cTn>
                              </p:par>
                              <p:par>
                                <p:cTn id="53" presetID="22" presetClass="entr" presetSubtype="8" fill="hold" nodeType="with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left)">
                                      <p:cBhvr>
                                        <p:cTn id="55" dur="500"/>
                                        <p:tgtEl>
                                          <p:spTgt spid="41"/>
                                        </p:tgtEl>
                                      </p:cBhvr>
                                    </p:animEffect>
                                  </p:childTnLst>
                                </p:cTn>
                              </p:par>
                              <p:par>
                                <p:cTn id="56" presetID="22" presetClass="entr" presetSubtype="8" fill="hold" grpId="0" nodeType="withEffect">
                                  <p:stCondLst>
                                    <p:cond delay="1000"/>
                                  </p:stCondLst>
                                  <p:childTnLst>
                                    <p:set>
                                      <p:cBhvr>
                                        <p:cTn id="57" dur="1" fill="hold">
                                          <p:stCondLst>
                                            <p:cond delay="0"/>
                                          </p:stCondLst>
                                        </p:cTn>
                                        <p:tgtEl>
                                          <p:spTgt spid="17"/>
                                        </p:tgtEl>
                                        <p:attrNameLst>
                                          <p:attrName>style.visibility</p:attrName>
                                        </p:attrNameLst>
                                      </p:cBhvr>
                                      <p:to>
                                        <p:strVal val="visible"/>
                                      </p:to>
                                    </p:set>
                                    <p:animEffect transition="in" filter="wipe(left)">
                                      <p:cBhvr>
                                        <p:cTn id="58" dur="500"/>
                                        <p:tgtEl>
                                          <p:spTgt spid="17"/>
                                        </p:tgtEl>
                                      </p:cBhvr>
                                    </p:animEffect>
                                  </p:childTnLst>
                                </p:cTn>
                              </p:par>
                              <p:par>
                                <p:cTn id="59" presetID="22" presetClass="entr" presetSubtype="8" fill="hold" nodeType="withEffect">
                                  <p:stCondLst>
                                    <p:cond delay="500"/>
                                  </p:stCondLst>
                                  <p:childTnLst>
                                    <p:set>
                                      <p:cBhvr>
                                        <p:cTn id="60" dur="1" fill="hold">
                                          <p:stCondLst>
                                            <p:cond delay="0"/>
                                          </p:stCondLst>
                                        </p:cTn>
                                        <p:tgtEl>
                                          <p:spTgt spid="34"/>
                                        </p:tgtEl>
                                        <p:attrNameLst>
                                          <p:attrName>style.visibility</p:attrName>
                                        </p:attrNameLst>
                                      </p:cBhvr>
                                      <p:to>
                                        <p:strVal val="visible"/>
                                      </p:to>
                                    </p:set>
                                    <p:animEffect transition="in" filter="wipe(left)">
                                      <p:cBhvr>
                                        <p:cTn id="61" dur="500"/>
                                        <p:tgtEl>
                                          <p:spTgt spid="34"/>
                                        </p:tgtEl>
                                      </p:cBhvr>
                                    </p:animEffect>
                                  </p:childTnLst>
                                </p:cTn>
                              </p:par>
                              <p:par>
                                <p:cTn id="62" presetID="22" presetClass="entr" presetSubtype="8" fill="hold" grpId="0" nodeType="withEffect">
                                  <p:stCondLst>
                                    <p:cond delay="1000"/>
                                  </p:stCondLst>
                                  <p:childTnLst>
                                    <p:set>
                                      <p:cBhvr>
                                        <p:cTn id="63" dur="1" fill="hold">
                                          <p:stCondLst>
                                            <p:cond delay="0"/>
                                          </p:stCondLst>
                                        </p:cTn>
                                        <p:tgtEl>
                                          <p:spTgt spid="27"/>
                                        </p:tgtEl>
                                        <p:attrNameLst>
                                          <p:attrName>style.visibility</p:attrName>
                                        </p:attrNameLst>
                                      </p:cBhvr>
                                      <p:to>
                                        <p:strVal val="visible"/>
                                      </p:to>
                                    </p:set>
                                    <p:animEffect transition="in" filter="wipe(left)">
                                      <p:cBhvr>
                                        <p:cTn id="64" dur="500"/>
                                        <p:tgtEl>
                                          <p:spTgt spid="27"/>
                                        </p:tgtEl>
                                      </p:cBhvr>
                                    </p:animEffect>
                                  </p:childTnLst>
                                </p:cTn>
                              </p:par>
                              <p:par>
                                <p:cTn id="65" presetID="22" presetClass="entr" presetSubtype="8" fill="hold" grpId="0" nodeType="withEffect">
                                  <p:stCondLst>
                                    <p:cond delay="1000"/>
                                  </p:stCondLst>
                                  <p:childTnLst>
                                    <p:set>
                                      <p:cBhvr>
                                        <p:cTn id="66" dur="1" fill="hold">
                                          <p:stCondLst>
                                            <p:cond delay="0"/>
                                          </p:stCondLst>
                                        </p:cTn>
                                        <p:tgtEl>
                                          <p:spTgt spid="52"/>
                                        </p:tgtEl>
                                        <p:attrNameLst>
                                          <p:attrName>style.visibility</p:attrName>
                                        </p:attrNameLst>
                                      </p:cBhvr>
                                      <p:to>
                                        <p:strVal val="visible"/>
                                      </p:to>
                                    </p:set>
                                    <p:animEffect transition="in" filter="wipe(left)">
                                      <p:cBhvr>
                                        <p:cTn id="67" dur="500"/>
                                        <p:tgtEl>
                                          <p:spTgt spid="52"/>
                                        </p:tgtEl>
                                      </p:cBhvr>
                                    </p:animEffec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4"/>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6"/>
                                        </p:tgtEl>
                                        <p:attrNameLst>
                                          <p:attrName>style.visibility</p:attrName>
                                        </p:attrNameLst>
                                      </p:cBhvr>
                                      <p:to>
                                        <p:strVal val="visible"/>
                                      </p:to>
                                    </p:set>
                                  </p:childTnLst>
                                </p:cTn>
                              </p:par>
                              <p:par>
                                <p:cTn id="74" presetID="1" presetClass="exit" presetSubtype="0" fill="hold" grpId="1" nodeType="withEffect">
                                  <p:stCondLst>
                                    <p:cond delay="0"/>
                                  </p:stCondLst>
                                  <p:childTnLst>
                                    <p:set>
                                      <p:cBhvr>
                                        <p:cTn id="75" dur="1" fill="hold">
                                          <p:stCondLst>
                                            <p:cond delay="0"/>
                                          </p:stCondLst>
                                        </p:cTn>
                                        <p:tgtEl>
                                          <p:spTgt spid="52"/>
                                        </p:tgtEl>
                                        <p:attrNameLst>
                                          <p:attrName>style.visibility</p:attrName>
                                        </p:attrNameLst>
                                      </p:cBhvr>
                                      <p:to>
                                        <p:strVal val="hidden"/>
                                      </p:to>
                                    </p:set>
                                  </p:childTnLst>
                                </p:cTn>
                              </p:par>
                              <p:par>
                                <p:cTn id="76" presetID="1" presetClass="exit" presetSubtype="0" fill="hold" grpId="1" nodeType="withEffect">
                                  <p:stCondLst>
                                    <p:cond delay="0"/>
                                  </p:stCondLst>
                                  <p:childTnLst>
                                    <p:set>
                                      <p:cBhvr>
                                        <p:cTn id="77" dur="1" fill="hold">
                                          <p:stCondLst>
                                            <p:cond delay="0"/>
                                          </p:stCondLst>
                                        </p:cTn>
                                        <p:tgtEl>
                                          <p:spTgt spid="17"/>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7"/>
                                        </p:tgtEl>
                                        <p:attrNameLst>
                                          <p:attrName>style.visibility</p:attrName>
                                        </p:attrNameLst>
                                      </p:cBhvr>
                                      <p:to>
                                        <p:strVal val="visible"/>
                                      </p:to>
                                    </p:set>
                                    <p:animEffect transition="in" filter="wipe(left)">
                                      <p:cBhvr>
                                        <p:cTn id="82" dur="500"/>
                                        <p:tgtEl>
                                          <p:spTgt spid="7"/>
                                        </p:tgtEl>
                                      </p:cBhvr>
                                    </p:animEffect>
                                  </p:childTnLst>
                                </p:cTn>
                              </p:par>
                              <p:par>
                                <p:cTn id="83" presetID="22" presetClass="entr" presetSubtype="8" fill="hold" nodeType="withEffect">
                                  <p:stCondLst>
                                    <p:cond delay="500"/>
                                  </p:stCondLst>
                                  <p:childTnLst>
                                    <p:set>
                                      <p:cBhvr>
                                        <p:cTn id="84" dur="1" fill="hold">
                                          <p:stCondLst>
                                            <p:cond delay="0"/>
                                          </p:stCondLst>
                                        </p:cTn>
                                        <p:tgtEl>
                                          <p:spTgt spid="46"/>
                                        </p:tgtEl>
                                        <p:attrNameLst>
                                          <p:attrName>style.visibility</p:attrName>
                                        </p:attrNameLst>
                                      </p:cBhvr>
                                      <p:to>
                                        <p:strVal val="visible"/>
                                      </p:to>
                                    </p:set>
                                    <p:animEffect transition="in" filter="wipe(left)">
                                      <p:cBhvr>
                                        <p:cTn id="85" dur="500"/>
                                        <p:tgtEl>
                                          <p:spTgt spid="46"/>
                                        </p:tgtEl>
                                      </p:cBhvr>
                                    </p:animEffect>
                                  </p:childTnLst>
                                </p:cTn>
                              </p:par>
                              <p:par>
                                <p:cTn id="86" presetID="22" presetClass="entr" presetSubtype="8" fill="hold" nodeType="withEffect">
                                  <p:stCondLst>
                                    <p:cond delay="1000"/>
                                  </p:stCondLst>
                                  <p:childTnLst>
                                    <p:set>
                                      <p:cBhvr>
                                        <p:cTn id="87" dur="1" fill="hold">
                                          <p:stCondLst>
                                            <p:cond delay="0"/>
                                          </p:stCondLst>
                                        </p:cTn>
                                        <p:tgtEl>
                                          <p:spTgt spid="10"/>
                                        </p:tgtEl>
                                        <p:attrNameLst>
                                          <p:attrName>style.visibility</p:attrName>
                                        </p:attrNameLst>
                                      </p:cBhvr>
                                      <p:to>
                                        <p:strVal val="visible"/>
                                      </p:to>
                                    </p:set>
                                    <p:animEffect transition="in" filter="wipe(left)">
                                      <p:cBhvr>
                                        <p:cTn id="88" dur="500"/>
                                        <p:tgtEl>
                                          <p:spTgt spid="10"/>
                                        </p:tgtEl>
                                      </p:cBhvr>
                                    </p:animEffect>
                                  </p:childTnLst>
                                </p:cTn>
                              </p:par>
                              <p:par>
                                <p:cTn id="89" presetID="22" presetClass="entr" presetSubtype="8" fill="hold" nodeType="withEffect">
                                  <p:stCondLst>
                                    <p:cond delay="1500"/>
                                  </p:stCondLst>
                                  <p:childTnLst>
                                    <p:set>
                                      <p:cBhvr>
                                        <p:cTn id="90" dur="1" fill="hold">
                                          <p:stCondLst>
                                            <p:cond delay="0"/>
                                          </p:stCondLst>
                                        </p:cTn>
                                        <p:tgtEl>
                                          <p:spTgt spid="9"/>
                                        </p:tgtEl>
                                        <p:attrNameLst>
                                          <p:attrName>style.visibility</p:attrName>
                                        </p:attrNameLst>
                                      </p:cBhvr>
                                      <p:to>
                                        <p:strVal val="visible"/>
                                      </p:to>
                                    </p:set>
                                    <p:animEffect transition="in" filter="wipe(left)">
                                      <p:cBhvr>
                                        <p:cTn id="91" dur="500"/>
                                        <p:tgtEl>
                                          <p:spTgt spid="9"/>
                                        </p:tgtEl>
                                      </p:cBhvr>
                                    </p:animEffect>
                                  </p:childTnLst>
                                </p:cTn>
                              </p:par>
                              <p:par>
                                <p:cTn id="92" presetID="22" presetClass="entr" presetSubtype="8" fill="hold" nodeType="withEffect">
                                  <p:stCondLst>
                                    <p:cond delay="2000"/>
                                  </p:stCondLst>
                                  <p:childTnLst>
                                    <p:set>
                                      <p:cBhvr>
                                        <p:cTn id="93" dur="1" fill="hold">
                                          <p:stCondLst>
                                            <p:cond delay="0"/>
                                          </p:stCondLst>
                                        </p:cTn>
                                        <p:tgtEl>
                                          <p:spTgt spid="58"/>
                                        </p:tgtEl>
                                        <p:attrNameLst>
                                          <p:attrName>style.visibility</p:attrName>
                                        </p:attrNameLst>
                                      </p:cBhvr>
                                      <p:to>
                                        <p:strVal val="visible"/>
                                      </p:to>
                                    </p:set>
                                    <p:animEffect transition="in" filter="wipe(left)">
                                      <p:cBhvr>
                                        <p:cTn id="94" dur="500"/>
                                        <p:tgtEl>
                                          <p:spTgt spid="58"/>
                                        </p:tgtEl>
                                      </p:cBhvr>
                                    </p:animEffect>
                                  </p:childTnLst>
                                </p:cTn>
                              </p:par>
                              <p:par>
                                <p:cTn id="95" presetID="22" presetClass="entr" presetSubtype="8" fill="hold" nodeType="withEffect">
                                  <p:stCondLst>
                                    <p:cond delay="2500"/>
                                  </p:stCondLst>
                                  <p:childTnLst>
                                    <p:set>
                                      <p:cBhvr>
                                        <p:cTn id="96" dur="1" fill="hold">
                                          <p:stCondLst>
                                            <p:cond delay="0"/>
                                          </p:stCondLst>
                                        </p:cTn>
                                        <p:tgtEl>
                                          <p:spTgt spid="13"/>
                                        </p:tgtEl>
                                        <p:attrNameLst>
                                          <p:attrName>style.visibility</p:attrName>
                                        </p:attrNameLst>
                                      </p:cBhvr>
                                      <p:to>
                                        <p:strVal val="visible"/>
                                      </p:to>
                                    </p:set>
                                    <p:animEffect transition="in" filter="wipe(left)">
                                      <p:cBhvr>
                                        <p:cTn id="97" dur="500"/>
                                        <p:tgtEl>
                                          <p:spTgt spid="13"/>
                                        </p:tgtEl>
                                      </p:cBhvr>
                                    </p:animEffect>
                                  </p:childTnLst>
                                </p:cTn>
                              </p:par>
                              <p:par>
                                <p:cTn id="98" presetID="22" presetClass="entr" presetSubtype="8" fill="hold" nodeType="withEffect">
                                  <p:stCondLst>
                                    <p:cond delay="3000"/>
                                  </p:stCondLst>
                                  <p:childTnLst>
                                    <p:set>
                                      <p:cBhvr>
                                        <p:cTn id="99" dur="1" fill="hold">
                                          <p:stCondLst>
                                            <p:cond delay="0"/>
                                          </p:stCondLst>
                                        </p:cTn>
                                        <p:tgtEl>
                                          <p:spTgt spid="61"/>
                                        </p:tgtEl>
                                        <p:attrNameLst>
                                          <p:attrName>style.visibility</p:attrName>
                                        </p:attrNameLst>
                                      </p:cBhvr>
                                      <p:to>
                                        <p:strVal val="visible"/>
                                      </p:to>
                                    </p:set>
                                    <p:animEffect transition="in" filter="wipe(left)">
                                      <p:cBhvr>
                                        <p:cTn id="100" dur="500"/>
                                        <p:tgtEl>
                                          <p:spTgt spid="61"/>
                                        </p:tgtEl>
                                      </p:cBhvr>
                                    </p:animEffec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19"/>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1000"/>
                                  </p:stCondLst>
                                  <p:childTnLst>
                                    <p:set>
                                      <p:cBhvr>
                                        <p:cTn id="108" dur="1" fill="hold">
                                          <p:stCondLst>
                                            <p:cond delay="0"/>
                                          </p:stCondLst>
                                        </p:cTn>
                                        <p:tgtEl>
                                          <p:spTgt spid="63"/>
                                        </p:tgtEl>
                                        <p:attrNameLst>
                                          <p:attrName>style.visibility</p:attrName>
                                        </p:attrNameLst>
                                      </p:cBhvr>
                                      <p:to>
                                        <p:strVal val="visible"/>
                                      </p:to>
                                    </p:set>
                                    <p:animEffect transition="in" filter="wipe(left)">
                                      <p:cBhvr>
                                        <p:cTn id="109" dur="500"/>
                                        <p:tgtEl>
                                          <p:spTgt spid="63"/>
                                        </p:tgtEl>
                                      </p:cBhvr>
                                    </p:animEffect>
                                  </p:childTnLst>
                                </p:cTn>
                              </p:par>
                              <p:par>
                                <p:cTn id="110" presetID="22" presetClass="entr" presetSubtype="8" fill="hold" grpId="0" nodeType="withEffect">
                                  <p:stCondLst>
                                    <p:cond delay="1000"/>
                                  </p:stCondLst>
                                  <p:childTnLst>
                                    <p:set>
                                      <p:cBhvr>
                                        <p:cTn id="111" dur="1" fill="hold">
                                          <p:stCondLst>
                                            <p:cond delay="0"/>
                                          </p:stCondLst>
                                        </p:cTn>
                                        <p:tgtEl>
                                          <p:spTgt spid="64"/>
                                        </p:tgtEl>
                                        <p:attrNameLst>
                                          <p:attrName>style.visibility</p:attrName>
                                        </p:attrNameLst>
                                      </p:cBhvr>
                                      <p:to>
                                        <p:strVal val="visible"/>
                                      </p:to>
                                    </p:set>
                                    <p:animEffect transition="in" filter="wipe(left)">
                                      <p:cBhvr>
                                        <p:cTn id="112" dur="500"/>
                                        <p:tgtEl>
                                          <p:spTgt spid="64"/>
                                        </p:tgtEl>
                                      </p:cBhvr>
                                    </p:animEffect>
                                  </p:childTnLst>
                                </p:cTn>
                              </p:par>
                              <p:par>
                                <p:cTn id="113" presetID="22" presetClass="entr" presetSubtype="8" fill="hold" grpId="0" nodeType="withEffect">
                                  <p:stCondLst>
                                    <p:cond delay="1000"/>
                                  </p:stCondLst>
                                  <p:childTnLst>
                                    <p:set>
                                      <p:cBhvr>
                                        <p:cTn id="114" dur="1" fill="hold">
                                          <p:stCondLst>
                                            <p:cond delay="0"/>
                                          </p:stCondLst>
                                        </p:cTn>
                                        <p:tgtEl>
                                          <p:spTgt spid="65"/>
                                        </p:tgtEl>
                                        <p:attrNameLst>
                                          <p:attrName>style.visibility</p:attrName>
                                        </p:attrNameLst>
                                      </p:cBhvr>
                                      <p:to>
                                        <p:strVal val="visible"/>
                                      </p:to>
                                    </p:set>
                                    <p:animEffect transition="in" filter="wipe(left)">
                                      <p:cBhvr>
                                        <p:cTn id="115" dur="500"/>
                                        <p:tgtEl>
                                          <p:spTgt spid="65"/>
                                        </p:tgtEl>
                                      </p:cBhvr>
                                    </p:animEffect>
                                  </p:childTnLst>
                                </p:cTn>
                              </p:par>
                              <p:par>
                                <p:cTn id="116" presetID="22" presetClass="entr" presetSubtype="8" fill="hold" grpId="0" nodeType="withEffect">
                                  <p:stCondLst>
                                    <p:cond delay="1000"/>
                                  </p:stCondLst>
                                  <p:childTnLst>
                                    <p:set>
                                      <p:cBhvr>
                                        <p:cTn id="117" dur="1" fill="hold">
                                          <p:stCondLst>
                                            <p:cond delay="0"/>
                                          </p:stCondLst>
                                        </p:cTn>
                                        <p:tgtEl>
                                          <p:spTgt spid="66"/>
                                        </p:tgtEl>
                                        <p:attrNameLst>
                                          <p:attrName>style.visibility</p:attrName>
                                        </p:attrNameLst>
                                      </p:cBhvr>
                                      <p:to>
                                        <p:strVal val="visible"/>
                                      </p:to>
                                    </p:set>
                                    <p:animEffect transition="in" filter="wipe(left)">
                                      <p:cBhvr>
                                        <p:cTn id="118" dur="500"/>
                                        <p:tgtEl>
                                          <p:spTgt spid="66"/>
                                        </p:tgtEl>
                                      </p:cBhvr>
                                    </p:animEffect>
                                  </p:childTnLst>
                                </p:cTn>
                              </p:par>
                              <p:par>
                                <p:cTn id="119" presetID="22" presetClass="entr" presetSubtype="8" fill="hold" nodeType="withEffect">
                                  <p:stCondLst>
                                    <p:cond delay="500"/>
                                  </p:stCondLst>
                                  <p:childTnLst>
                                    <p:set>
                                      <p:cBhvr>
                                        <p:cTn id="120" dur="1" fill="hold">
                                          <p:stCondLst>
                                            <p:cond delay="0"/>
                                          </p:stCondLst>
                                        </p:cTn>
                                        <p:tgtEl>
                                          <p:spTgt spid="69"/>
                                        </p:tgtEl>
                                        <p:attrNameLst>
                                          <p:attrName>style.visibility</p:attrName>
                                        </p:attrNameLst>
                                      </p:cBhvr>
                                      <p:to>
                                        <p:strVal val="visible"/>
                                      </p:to>
                                    </p:set>
                                    <p:animEffect transition="in" filter="wipe(left)">
                                      <p:cBhvr>
                                        <p:cTn id="121" dur="500"/>
                                        <p:tgtEl>
                                          <p:spTgt spid="69"/>
                                        </p:tgtEl>
                                      </p:cBhvr>
                                    </p:animEffect>
                                  </p:childTnLst>
                                </p:cTn>
                              </p:par>
                              <p:par>
                                <p:cTn id="122" presetID="22" presetClass="entr" presetSubtype="8" fill="hold" nodeType="withEffect">
                                  <p:stCondLst>
                                    <p:cond delay="500"/>
                                  </p:stCondLst>
                                  <p:childTnLst>
                                    <p:set>
                                      <p:cBhvr>
                                        <p:cTn id="123" dur="1" fill="hold">
                                          <p:stCondLst>
                                            <p:cond delay="0"/>
                                          </p:stCondLst>
                                        </p:cTn>
                                        <p:tgtEl>
                                          <p:spTgt spid="70"/>
                                        </p:tgtEl>
                                        <p:attrNameLst>
                                          <p:attrName>style.visibility</p:attrName>
                                        </p:attrNameLst>
                                      </p:cBhvr>
                                      <p:to>
                                        <p:strVal val="visible"/>
                                      </p:to>
                                    </p:set>
                                    <p:animEffect transition="in" filter="wipe(left)">
                                      <p:cBhvr>
                                        <p:cTn id="124" dur="500"/>
                                        <p:tgtEl>
                                          <p:spTgt spid="70"/>
                                        </p:tgtEl>
                                      </p:cBhvr>
                                    </p:animEffect>
                                  </p:childTnLst>
                                </p:cTn>
                              </p:par>
                              <p:par>
                                <p:cTn id="125" presetID="22" presetClass="entr" presetSubtype="8" fill="hold" nodeType="withEffect">
                                  <p:stCondLst>
                                    <p:cond delay="500"/>
                                  </p:stCondLst>
                                  <p:childTnLst>
                                    <p:set>
                                      <p:cBhvr>
                                        <p:cTn id="126" dur="1" fill="hold">
                                          <p:stCondLst>
                                            <p:cond delay="0"/>
                                          </p:stCondLst>
                                        </p:cTn>
                                        <p:tgtEl>
                                          <p:spTgt spid="71"/>
                                        </p:tgtEl>
                                        <p:attrNameLst>
                                          <p:attrName>style.visibility</p:attrName>
                                        </p:attrNameLst>
                                      </p:cBhvr>
                                      <p:to>
                                        <p:strVal val="visible"/>
                                      </p:to>
                                    </p:set>
                                    <p:animEffect transition="in" filter="wipe(left)">
                                      <p:cBhvr>
                                        <p:cTn id="127" dur="500"/>
                                        <p:tgtEl>
                                          <p:spTgt spid="71"/>
                                        </p:tgtEl>
                                      </p:cBhvr>
                                    </p:animEffect>
                                  </p:childTnLst>
                                </p:cTn>
                              </p:par>
                              <p:par>
                                <p:cTn id="128" presetID="22" presetClass="entr" presetSubtype="8" fill="hold" nodeType="withEffect">
                                  <p:stCondLst>
                                    <p:cond delay="500"/>
                                  </p:stCondLst>
                                  <p:childTnLst>
                                    <p:set>
                                      <p:cBhvr>
                                        <p:cTn id="129" dur="1" fill="hold">
                                          <p:stCondLst>
                                            <p:cond delay="0"/>
                                          </p:stCondLst>
                                        </p:cTn>
                                        <p:tgtEl>
                                          <p:spTgt spid="72"/>
                                        </p:tgtEl>
                                        <p:attrNameLst>
                                          <p:attrName>style.visibility</p:attrName>
                                        </p:attrNameLst>
                                      </p:cBhvr>
                                      <p:to>
                                        <p:strVal val="visible"/>
                                      </p:to>
                                    </p:set>
                                    <p:animEffect transition="in" filter="wipe(left)">
                                      <p:cBhvr>
                                        <p:cTn id="130" dur="500"/>
                                        <p:tgtEl>
                                          <p:spTgt spid="72"/>
                                        </p:tgtEl>
                                      </p:cBhvr>
                                    </p:animEffect>
                                  </p:childTnLst>
                                </p:cTn>
                              </p:par>
                              <p:par>
                                <p:cTn id="131" presetID="22" presetClass="entr" presetSubtype="8" fill="hold" nodeType="withEffect">
                                  <p:stCondLst>
                                    <p:cond delay="500"/>
                                  </p:stCondLst>
                                  <p:childTnLst>
                                    <p:set>
                                      <p:cBhvr>
                                        <p:cTn id="132" dur="1" fill="hold">
                                          <p:stCondLst>
                                            <p:cond delay="0"/>
                                          </p:stCondLst>
                                        </p:cTn>
                                        <p:tgtEl>
                                          <p:spTgt spid="73"/>
                                        </p:tgtEl>
                                        <p:attrNameLst>
                                          <p:attrName>style.visibility</p:attrName>
                                        </p:attrNameLst>
                                      </p:cBhvr>
                                      <p:to>
                                        <p:strVal val="visible"/>
                                      </p:to>
                                    </p:set>
                                    <p:animEffect transition="in" filter="wipe(left)">
                                      <p:cBhvr>
                                        <p:cTn id="133" dur="500"/>
                                        <p:tgtEl>
                                          <p:spTgt spid="73"/>
                                        </p:tgtEl>
                                      </p:cBhvr>
                                    </p:animEffect>
                                  </p:childTnLst>
                                </p:cTn>
                              </p:par>
                              <p:par>
                                <p:cTn id="134" presetID="22" presetClass="entr" presetSubtype="8" fill="hold" nodeType="withEffect">
                                  <p:stCondLst>
                                    <p:cond delay="0"/>
                                  </p:stCondLst>
                                  <p:childTnLst>
                                    <p:set>
                                      <p:cBhvr>
                                        <p:cTn id="135" dur="1" fill="hold">
                                          <p:stCondLst>
                                            <p:cond delay="0"/>
                                          </p:stCondLst>
                                        </p:cTn>
                                        <p:tgtEl>
                                          <p:spTgt spid="76"/>
                                        </p:tgtEl>
                                        <p:attrNameLst>
                                          <p:attrName>style.visibility</p:attrName>
                                        </p:attrNameLst>
                                      </p:cBhvr>
                                      <p:to>
                                        <p:strVal val="visible"/>
                                      </p:to>
                                    </p:set>
                                    <p:animEffect transition="in" filter="wipe(left)">
                                      <p:cBhvr>
                                        <p:cTn id="136" dur="500"/>
                                        <p:tgtEl>
                                          <p:spTgt spid="76"/>
                                        </p:tgtEl>
                                      </p:cBhvr>
                                    </p:animEffect>
                                  </p:childTnLst>
                                </p:cTn>
                              </p:par>
                            </p:childTnLst>
                          </p:cTn>
                        </p:par>
                      </p:childTnLst>
                    </p:cTn>
                  </p:par>
                  <p:par>
                    <p:cTn id="137" fill="hold">
                      <p:stCondLst>
                        <p:cond delay="indefinite"/>
                      </p:stCondLst>
                      <p:childTnLst>
                        <p:par>
                          <p:cTn id="138" fill="hold">
                            <p:stCondLst>
                              <p:cond delay="0"/>
                            </p:stCondLst>
                            <p:childTnLst>
                              <p:par>
                                <p:cTn id="139" presetID="1" presetClass="exit" presetSubtype="0" fill="hold" grpId="1" nodeType="clickEffect">
                                  <p:stCondLst>
                                    <p:cond delay="0"/>
                                  </p:stCondLst>
                                  <p:childTnLst>
                                    <p:set>
                                      <p:cBhvr>
                                        <p:cTn id="140" dur="1" fill="hold">
                                          <p:stCondLst>
                                            <p:cond delay="0"/>
                                          </p:stCondLst>
                                        </p:cTn>
                                        <p:tgtEl>
                                          <p:spTgt spid="63"/>
                                        </p:tgtEl>
                                        <p:attrNameLst>
                                          <p:attrName>style.visibility</p:attrName>
                                        </p:attrNameLst>
                                      </p:cBhvr>
                                      <p:to>
                                        <p:strVal val="hidden"/>
                                      </p:to>
                                    </p:set>
                                  </p:childTnLst>
                                </p:cTn>
                              </p:par>
                              <p:par>
                                <p:cTn id="141" presetID="1" presetClass="entr" presetSubtype="0" fill="hold" grpId="0" nodeType="withEffect">
                                  <p:stCondLst>
                                    <p:cond delay="0"/>
                                  </p:stCondLst>
                                  <p:childTnLst>
                                    <p:set>
                                      <p:cBhvr>
                                        <p:cTn id="142" dur="1" fill="hold">
                                          <p:stCondLst>
                                            <p:cond delay="0"/>
                                          </p:stCondLst>
                                        </p:cTn>
                                        <p:tgtEl>
                                          <p:spTgt spid="12"/>
                                        </p:tgtEl>
                                        <p:attrNameLst>
                                          <p:attrName>style.visibility</p:attrName>
                                        </p:attrNameLst>
                                      </p:cBhvr>
                                      <p:to>
                                        <p:strVal val="visible"/>
                                      </p:to>
                                    </p:set>
                                  </p:childTnLst>
                                </p:cTn>
                              </p:par>
                              <p:par>
                                <p:cTn id="143" presetID="1" presetClass="exit" presetSubtype="0" fill="hold" grpId="1" nodeType="withEffect">
                                  <p:stCondLst>
                                    <p:cond delay="0"/>
                                  </p:stCondLst>
                                  <p:childTnLst>
                                    <p:set>
                                      <p:cBhvr>
                                        <p:cTn id="144" dur="1" fill="hold">
                                          <p:stCondLst>
                                            <p:cond delay="0"/>
                                          </p:stCondLst>
                                        </p:cTn>
                                        <p:tgtEl>
                                          <p:spTgt spid="66"/>
                                        </p:tgtEl>
                                        <p:attrNameLst>
                                          <p:attrName>style.visibility</p:attrName>
                                        </p:attrNameLst>
                                      </p:cBhvr>
                                      <p:to>
                                        <p:strVal val="hidden"/>
                                      </p:to>
                                    </p:set>
                                  </p:childTnLst>
                                </p:cTn>
                              </p:par>
                              <p:par>
                                <p:cTn id="145" presetID="1" presetClass="entr" presetSubtype="0" fill="hold" grpId="0" nodeType="withEffect">
                                  <p:stCondLst>
                                    <p:cond delay="0"/>
                                  </p:stCondLst>
                                  <p:childTnLst>
                                    <p:set>
                                      <p:cBhvr>
                                        <p:cTn id="146" dur="1" fill="hold">
                                          <p:stCondLst>
                                            <p:cond delay="0"/>
                                          </p:stCondLst>
                                        </p:cTn>
                                        <p:tgtEl>
                                          <p:spTgt spid="15"/>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nodeType="clickEffect">
                                  <p:stCondLst>
                                    <p:cond delay="0"/>
                                  </p:stCondLst>
                                  <p:childTnLst>
                                    <p:set>
                                      <p:cBhvr>
                                        <p:cTn id="150" dur="1" fill="hold">
                                          <p:stCondLst>
                                            <p:cond delay="0"/>
                                          </p:stCondLst>
                                        </p:cTn>
                                        <p:tgtEl>
                                          <p:spTgt spid="29"/>
                                        </p:tgtEl>
                                        <p:attrNameLst>
                                          <p:attrName>style.visibility</p:attrName>
                                        </p:attrNameLst>
                                      </p:cBhvr>
                                      <p:to>
                                        <p:strVal val="visible"/>
                                      </p:to>
                                    </p:set>
                                  </p:childTnLst>
                                </p:cTn>
                              </p:par>
                              <p:par>
                                <p:cTn id="151" presetID="22" presetClass="entr" presetSubtype="8" fill="hold" nodeType="withEffect">
                                  <p:stCondLst>
                                    <p:cond delay="0"/>
                                  </p:stCondLst>
                                  <p:childTnLst>
                                    <p:set>
                                      <p:cBhvr>
                                        <p:cTn id="152" dur="1" fill="hold">
                                          <p:stCondLst>
                                            <p:cond delay="0"/>
                                          </p:stCondLst>
                                        </p:cTn>
                                        <p:tgtEl>
                                          <p:spTgt spid="79"/>
                                        </p:tgtEl>
                                        <p:attrNameLst>
                                          <p:attrName>style.visibility</p:attrName>
                                        </p:attrNameLst>
                                      </p:cBhvr>
                                      <p:to>
                                        <p:strVal val="visible"/>
                                      </p:to>
                                    </p:set>
                                    <p:animEffect transition="in" filter="wipe(left)">
                                      <p:cBhvr>
                                        <p:cTn id="153" dur="500"/>
                                        <p:tgtEl>
                                          <p:spTgt spid="79"/>
                                        </p:tgtEl>
                                      </p:cBhvr>
                                    </p:animEffect>
                                  </p:childTnLst>
                                </p:cTn>
                              </p:par>
                              <p:par>
                                <p:cTn id="154" presetID="22" presetClass="entr" presetSubtype="8" fill="hold" grpId="0" nodeType="withEffect">
                                  <p:stCondLst>
                                    <p:cond delay="1000"/>
                                  </p:stCondLst>
                                  <p:childTnLst>
                                    <p:set>
                                      <p:cBhvr>
                                        <p:cTn id="155" dur="1" fill="hold">
                                          <p:stCondLst>
                                            <p:cond delay="0"/>
                                          </p:stCondLst>
                                        </p:cTn>
                                        <p:tgtEl>
                                          <p:spTgt spid="80"/>
                                        </p:tgtEl>
                                        <p:attrNameLst>
                                          <p:attrName>style.visibility</p:attrName>
                                        </p:attrNameLst>
                                      </p:cBhvr>
                                      <p:to>
                                        <p:strVal val="visible"/>
                                      </p:to>
                                    </p:set>
                                    <p:animEffect transition="in" filter="wipe(left)">
                                      <p:cBhvr>
                                        <p:cTn id="156"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bldLvl="0" animBg="1"/>
      <p:bldP spid="24" grpId="0" bldLvl="0" animBg="1"/>
      <p:bldP spid="25" grpId="0" bldLvl="0" animBg="1"/>
      <p:bldP spid="26" grpId="0" bldLvl="0" animBg="1"/>
      <p:bldP spid="27" grpId="0" bldLvl="0" animBg="1"/>
      <p:bldP spid="28" grpId="0" bldLvl="0" animBg="1"/>
      <p:bldP spid="63" grpId="0" bldLvl="0" animBg="1"/>
      <p:bldP spid="63" grpId="1" bldLvl="0" animBg="1"/>
      <p:bldP spid="64" grpId="0" bldLvl="0" animBg="1"/>
      <p:bldP spid="65" grpId="0" bldLvl="0" animBg="1"/>
      <p:bldP spid="66" grpId="0" bldLvl="0" animBg="1"/>
      <p:bldP spid="66" grpId="1" bldLvl="0" animBg="1"/>
      <p:bldP spid="12" grpId="0" bldLvl="0" animBg="1"/>
      <p:bldP spid="15" grpId="0" bldLvl="0" animBg="1"/>
      <p:bldP spid="17" grpId="0" bldLvl="0" animBg="1"/>
      <p:bldP spid="17" grpId="1" bldLvl="0" animBg="1"/>
      <p:bldP spid="52" grpId="0"/>
      <p:bldP spid="52" grpId="1"/>
      <p:bldP spid="4" grpId="0"/>
      <p:bldP spid="6" grpId="0" bldLvl="0" animBg="1"/>
      <p:bldP spid="80" grpId="0" bldLvl="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23" name="文本框 22"/>
          <p:cNvSpPr txBox="1"/>
          <p:nvPr/>
        </p:nvSpPr>
        <p:spPr>
          <a:xfrm>
            <a:off x="585470" y="2242185"/>
            <a:ext cx="1753870" cy="368300"/>
          </a:xfrm>
          <a:prstGeom prst="rect">
            <a:avLst/>
          </a:prstGeom>
          <a:noFill/>
          <a:ln w="9525">
            <a:solidFill>
              <a:schemeClr val="accent1"/>
            </a:solidFill>
            <a:prstDash val="dash"/>
          </a:ln>
        </p:spPr>
        <p:txBody>
          <a:bodyPr wrap="square">
            <a:spAutoFit/>
          </a:bodyPr>
          <a:lstStyle/>
          <a:p>
            <a:pPr indent="0" fontAlgn="auto"/>
            <a:r>
              <a:rPr lang="zh-CN" b="1">
                <a:solidFill>
                  <a:srgbClr val="C00000"/>
                </a:solidFill>
                <a:latin typeface="黑体" panose="02010609060101010101" pitchFamily="49" charset="-122"/>
                <a:ea typeface="黑体" panose="02010609060101010101" pitchFamily="49" charset="-122"/>
                <a:cs typeface="黑体" panose="02010609060101010101" pitchFamily="49" charset="-122"/>
              </a:rPr>
              <a:t>1.生产组织</a:t>
            </a:r>
          </a:p>
        </p:txBody>
      </p:sp>
      <p:sp>
        <p:nvSpPr>
          <p:cNvPr id="24" name="文本框 23"/>
          <p:cNvSpPr txBox="1"/>
          <p:nvPr/>
        </p:nvSpPr>
        <p:spPr>
          <a:xfrm>
            <a:off x="585470" y="2722245"/>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2.</a:t>
            </a:r>
            <a:r>
              <a:rPr lang="zh-CN" b="1">
                <a:latin typeface="黑体" panose="02010609060101010101" pitchFamily="49" charset="-122"/>
                <a:ea typeface="黑体" panose="02010609060101010101" pitchFamily="49" charset="-122"/>
                <a:cs typeface="黑体" panose="02010609060101010101" pitchFamily="49" charset="-122"/>
                <a:sym typeface="+mn-ea"/>
              </a:rPr>
              <a:t>设备管理</a:t>
            </a:r>
            <a:endParaRPr lang="zh-CN" b="1">
              <a:latin typeface="黑体" panose="02010609060101010101" pitchFamily="49" charset="-122"/>
              <a:ea typeface="黑体" panose="02010609060101010101" pitchFamily="49" charset="-122"/>
              <a:cs typeface="黑体" panose="02010609060101010101" pitchFamily="49" charset="-122"/>
            </a:endParaRPr>
          </a:p>
        </p:txBody>
      </p:sp>
      <p:sp>
        <p:nvSpPr>
          <p:cNvPr id="25" name="文本框 24"/>
          <p:cNvSpPr txBox="1"/>
          <p:nvPr/>
        </p:nvSpPr>
        <p:spPr>
          <a:xfrm>
            <a:off x="585470" y="3200400"/>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3.技术保障</a:t>
            </a:r>
          </a:p>
        </p:txBody>
      </p:sp>
      <p:sp>
        <p:nvSpPr>
          <p:cNvPr id="26" name="文本框 25"/>
          <p:cNvSpPr txBox="1"/>
          <p:nvPr/>
        </p:nvSpPr>
        <p:spPr>
          <a:xfrm>
            <a:off x="585470" y="3691255"/>
            <a:ext cx="2113280"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4.工程质量与安全</a:t>
            </a:r>
          </a:p>
        </p:txBody>
      </p:sp>
      <p:sp>
        <p:nvSpPr>
          <p:cNvPr id="27" name="文本框 26"/>
          <p:cNvSpPr txBox="1"/>
          <p:nvPr/>
        </p:nvSpPr>
        <p:spPr>
          <a:xfrm>
            <a:off x="577215" y="4187190"/>
            <a:ext cx="2510790"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5.职工素质及岗位规范</a:t>
            </a:r>
          </a:p>
        </p:txBody>
      </p:sp>
      <p:sp>
        <p:nvSpPr>
          <p:cNvPr id="28" name="文本框 27"/>
          <p:cNvSpPr txBox="1"/>
          <p:nvPr/>
        </p:nvSpPr>
        <p:spPr>
          <a:xfrm>
            <a:off x="585470" y="4697095"/>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6.文明生产</a:t>
            </a:r>
          </a:p>
        </p:txBody>
      </p:sp>
      <p:cxnSp>
        <p:nvCxnSpPr>
          <p:cNvPr id="4" name="直接连接符 3"/>
          <p:cNvCxnSpPr/>
          <p:nvPr/>
        </p:nvCxnSpPr>
        <p:spPr>
          <a:xfrm>
            <a:off x="3350260" y="1712595"/>
            <a:ext cx="5715" cy="266128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接连接符 7"/>
          <p:cNvCxnSpPr>
            <a:stCxn id="23" idx="3"/>
          </p:cNvCxnSpPr>
          <p:nvPr/>
        </p:nvCxnSpPr>
        <p:spPr>
          <a:xfrm>
            <a:off x="2339340" y="2426335"/>
            <a:ext cx="101119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3346721" y="1704336"/>
            <a:ext cx="470517"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3816985" y="1401445"/>
            <a:ext cx="4789805" cy="922020"/>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1</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煤巷、半煤岩巷宜采用综合机械化掘进，综合机械化程度不低于50%，并持续提高机械化程度；</a:t>
            </a:r>
          </a:p>
        </p:txBody>
      </p:sp>
      <p:sp>
        <p:nvSpPr>
          <p:cNvPr id="15" name="文本框 14"/>
          <p:cNvSpPr txBox="1"/>
          <p:nvPr/>
        </p:nvSpPr>
        <p:spPr>
          <a:xfrm>
            <a:off x="3816973" y="2499360"/>
            <a:ext cx="4789170" cy="1630045"/>
          </a:xfrm>
          <a:prstGeom prst="rect">
            <a:avLst/>
          </a:prstGeom>
          <a:solidFill>
            <a:schemeClr val="accent1">
              <a:lumMod val="75000"/>
            </a:schemeClr>
          </a:solidFill>
        </p:spPr>
        <p:txBody>
          <a:bodyPr wrap="square" rtlCol="0">
            <a:spAutoFit/>
          </a:bodyPr>
          <a:lstStyle/>
          <a:p>
            <a:pPr indent="0" algn="just" fontAlgn="auto">
              <a:lnSpc>
                <a:spcPts val="2000"/>
              </a:lnSpc>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本条按照《煤矿巷道锚杆支护技术规范》（GB∕T 35056-2018）中第3部分术语和定义执行，断面中煤层面积占4/5或4/5以上的巷道，称为煤巷；断面中岩石面积（含夹矸层）大于1/5到小于4/5的巷道，称为半煤岩巷。</a:t>
            </a:r>
          </a:p>
          <a:p>
            <a:pPr algn="just" fontAlgn="auto">
              <a:lnSpc>
                <a:spcPts val="2000"/>
              </a:lnSpc>
              <a:buClrTx/>
              <a:buSzTx/>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煤巷、半煤岩综合机械化程度=（矿井煤巷、半煤岩机械化掘进进尺÷煤巷、半煤岩巷总进尺）×100%。</a:t>
            </a:r>
          </a:p>
        </p:txBody>
      </p:sp>
      <p:grpSp>
        <p:nvGrpSpPr>
          <p:cNvPr id="2" name="组合 1"/>
          <p:cNvGrpSpPr/>
          <p:nvPr/>
        </p:nvGrpSpPr>
        <p:grpSpPr>
          <a:xfrm>
            <a:off x="413142" y="251645"/>
            <a:ext cx="4407432" cy="564314"/>
            <a:chOff x="413142" y="251645"/>
            <a:chExt cx="4407432" cy="564314"/>
          </a:xfrm>
          <a:effectLst>
            <a:outerShdw blurRad="50800" dist="38100" dir="8100000" algn="tr" rotWithShape="0">
              <a:prstClr val="black">
                <a:alpha val="40000"/>
              </a:prstClr>
            </a:outerShdw>
          </a:effectLst>
        </p:grpSpPr>
        <p:sp>
          <p:nvSpPr>
            <p:cNvPr id="22"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1</a:t>
              </a:r>
            </a:p>
          </p:txBody>
        </p:sp>
        <p:sp>
          <p:nvSpPr>
            <p:cNvPr id="30" name="文本框 29"/>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工作要求</a:t>
              </a:r>
            </a:p>
          </p:txBody>
        </p:sp>
        <p:sp>
          <p:nvSpPr>
            <p:cNvPr id="31" name="文本框 30"/>
            <p:cNvSpPr txBox="1"/>
            <p:nvPr/>
          </p:nvSpPr>
          <p:spPr>
            <a:xfrm>
              <a:off x="2819101" y="256761"/>
              <a:ext cx="2001473" cy="521970"/>
            </a:xfrm>
            <a:prstGeom prst="rect">
              <a:avLst/>
            </a:prstGeom>
            <a:noFill/>
            <a:ln w="9525">
              <a:noFill/>
            </a:ln>
          </p:spPr>
          <p:txBody>
            <a:bodyPr wrap="square">
              <a:spAutoFit/>
            </a:bodyPr>
            <a:lstStyle/>
            <a:p>
              <a:pPr indent="0"/>
              <a:endParaRPr lang="zh-CN" altLang="en-US" sz="2800" b="1" dirty="0">
                <a:solidFill>
                  <a:schemeClr val="accent6">
                    <a:lumMod val="75000"/>
                  </a:schemeClr>
                </a:solidFill>
                <a:latin typeface="+mn-ea"/>
              </a:endParaRPr>
            </a:p>
          </p:txBody>
        </p:sp>
      </p:grpSp>
      <p:sp>
        <p:nvSpPr>
          <p:cNvPr id="3" name="文本框 2"/>
          <p:cNvSpPr txBox="1"/>
          <p:nvPr/>
        </p:nvSpPr>
        <p:spPr>
          <a:xfrm>
            <a:off x="585470" y="5210810"/>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a:latin typeface="黑体" panose="02010609060101010101" pitchFamily="49" charset="-122"/>
                <a:ea typeface="黑体" panose="02010609060101010101" pitchFamily="49" charset="-122"/>
                <a:cs typeface="黑体" panose="02010609060101010101" pitchFamily="49" charset="-122"/>
              </a:rPr>
              <a:t>7</a:t>
            </a:r>
            <a:r>
              <a:rPr lang="zh-CN" b="1">
                <a:latin typeface="黑体" panose="02010609060101010101" pitchFamily="49" charset="-122"/>
                <a:ea typeface="黑体" panose="02010609060101010101" pitchFamily="49" charset="-122"/>
                <a:cs typeface="黑体" panose="02010609060101010101" pitchFamily="49" charset="-122"/>
              </a:rPr>
              <a:t>.发展提升</a:t>
            </a:r>
          </a:p>
        </p:txBody>
      </p:sp>
      <p:grpSp>
        <p:nvGrpSpPr>
          <p:cNvPr id="16" name="组合 15"/>
          <p:cNvGrpSpPr/>
          <p:nvPr/>
        </p:nvGrpSpPr>
        <p:grpSpPr>
          <a:xfrm>
            <a:off x="3346450" y="2499360"/>
            <a:ext cx="5260975" cy="645160"/>
            <a:chOff x="5270" y="3936"/>
            <a:chExt cx="8285" cy="1016"/>
          </a:xfrm>
        </p:grpSpPr>
        <p:sp>
          <p:nvSpPr>
            <p:cNvPr id="6" name="文本框 5"/>
            <p:cNvSpPr txBox="1"/>
            <p:nvPr/>
          </p:nvSpPr>
          <p:spPr>
            <a:xfrm>
              <a:off x="6012" y="3936"/>
              <a:ext cx="7543" cy="1016"/>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2</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掘进作业应组织正规循环作业，按循环作业图表进行施工；</a:t>
              </a:r>
            </a:p>
          </p:txBody>
        </p:sp>
        <p:cxnSp>
          <p:nvCxnSpPr>
            <p:cNvPr id="11" name="直接连接符 10"/>
            <p:cNvCxnSpPr/>
            <p:nvPr/>
          </p:nvCxnSpPr>
          <p:spPr>
            <a:xfrm>
              <a:off x="5270" y="4444"/>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a:off x="3350261" y="3321685"/>
            <a:ext cx="5257165" cy="645160"/>
            <a:chOff x="5276" y="5231"/>
            <a:chExt cx="8279" cy="1016"/>
          </a:xfrm>
        </p:grpSpPr>
        <p:sp>
          <p:nvSpPr>
            <p:cNvPr id="7" name="文本框 6"/>
            <p:cNvSpPr txBox="1"/>
            <p:nvPr/>
          </p:nvSpPr>
          <p:spPr>
            <a:xfrm>
              <a:off x="6012" y="5231"/>
              <a:ext cx="7543" cy="1016"/>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3</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采用机械化装运煤（矸），人工运输材料距离不超过300m；</a:t>
              </a:r>
            </a:p>
          </p:txBody>
        </p:sp>
        <p:cxnSp>
          <p:nvCxnSpPr>
            <p:cNvPr id="12" name="直接连接符 11"/>
            <p:cNvCxnSpPr/>
            <p:nvPr/>
          </p:nvCxnSpPr>
          <p:spPr>
            <a:xfrm>
              <a:off x="5276" y="5739"/>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8" name="组合 17"/>
          <p:cNvGrpSpPr/>
          <p:nvPr/>
        </p:nvGrpSpPr>
        <p:grpSpPr>
          <a:xfrm>
            <a:off x="3350260" y="4187190"/>
            <a:ext cx="5257165" cy="368300"/>
            <a:chOff x="5276" y="6594"/>
            <a:chExt cx="8279" cy="580"/>
          </a:xfrm>
        </p:grpSpPr>
        <p:sp>
          <p:nvSpPr>
            <p:cNvPr id="9" name="文本框 8"/>
            <p:cNvSpPr txBox="1"/>
            <p:nvPr/>
          </p:nvSpPr>
          <p:spPr>
            <a:xfrm>
              <a:off x="6012" y="6594"/>
              <a:ext cx="7543" cy="580"/>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4</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掘进队伍工种配备满足作业要求。</a:t>
              </a:r>
            </a:p>
          </p:txBody>
        </p:sp>
        <p:cxnSp>
          <p:nvCxnSpPr>
            <p:cNvPr id="14" name="直接连接符 13"/>
            <p:cNvCxnSpPr/>
            <p:nvPr/>
          </p:nvCxnSpPr>
          <p:spPr>
            <a:xfrm>
              <a:off x="5276" y="6884"/>
              <a:ext cx="74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9" name="文本框 18"/>
          <p:cNvSpPr txBox="1"/>
          <p:nvPr/>
        </p:nvSpPr>
        <p:spPr>
          <a:xfrm>
            <a:off x="3823323" y="4725670"/>
            <a:ext cx="4789170" cy="860425"/>
          </a:xfrm>
          <a:prstGeom prst="rect">
            <a:avLst/>
          </a:prstGeom>
          <a:solidFill>
            <a:schemeClr val="accent1">
              <a:lumMod val="75000"/>
            </a:schemeClr>
          </a:solidFill>
        </p:spPr>
        <p:txBody>
          <a:bodyPr wrap="square" rtlCol="0">
            <a:spAutoFit/>
          </a:bodyPr>
          <a:lstStyle/>
          <a:p>
            <a:pPr indent="0" algn="just" fontAlgn="auto">
              <a:lnSpc>
                <a:spcPts val="2000"/>
              </a:lnSpc>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作业人数应符合《关于印发煤矿井下单班作业人数限员规定（试行）》、《国家煤矿安监局关于加强煤矿冲击地压防治工作的通知》限员规定</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5"/>
                                        </p:tgtEl>
                                        <p:attrNameLst>
                                          <p:attrName>style.visibility</p:attrName>
                                        </p:attrNameLst>
                                      </p:cBhvr>
                                      <p:to>
                                        <p:strVal val="hidden"/>
                                      </p:to>
                                    </p:set>
                                  </p:childTnLst>
                                </p:cTn>
                              </p:par>
                              <p:par>
                                <p:cTn id="11" presetID="22" presetClass="entr" presetSubtype="8"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wipe(left)">
                                      <p:cBhvr>
                                        <p:cTn id="13" dur="500"/>
                                        <p:tgtEl>
                                          <p:spTgt spid="16"/>
                                        </p:tgtEl>
                                      </p:cBhvr>
                                    </p:animEffect>
                                  </p:childTnLst>
                                </p:cTn>
                              </p:par>
                              <p:par>
                                <p:cTn id="14" presetID="22" presetClass="entr" presetSubtype="8" fill="hold" nodeType="withEffect">
                                  <p:stCondLst>
                                    <p:cond delay="1000"/>
                                  </p:stCondLst>
                                  <p:childTnLst>
                                    <p:set>
                                      <p:cBhvr>
                                        <p:cTn id="15" dur="1" fill="hold">
                                          <p:stCondLst>
                                            <p:cond delay="0"/>
                                          </p:stCondLst>
                                        </p:cTn>
                                        <p:tgtEl>
                                          <p:spTgt spid="17"/>
                                        </p:tgtEl>
                                        <p:attrNameLst>
                                          <p:attrName>style.visibility</p:attrName>
                                        </p:attrNameLst>
                                      </p:cBhvr>
                                      <p:to>
                                        <p:strVal val="visible"/>
                                      </p:to>
                                    </p:set>
                                    <p:animEffect transition="in" filter="wipe(left)">
                                      <p:cBhvr>
                                        <p:cTn id="16" dur="500"/>
                                        <p:tgtEl>
                                          <p:spTgt spid="17"/>
                                        </p:tgtEl>
                                      </p:cBhvr>
                                    </p:animEffect>
                                  </p:childTnLst>
                                </p:cTn>
                              </p:par>
                              <p:par>
                                <p:cTn id="17" presetID="22" presetClass="entr" presetSubtype="8" fill="hold" nodeType="withEffect">
                                  <p:stCondLst>
                                    <p:cond delay="2000"/>
                                  </p:stCondLst>
                                  <p:childTnLst>
                                    <p:set>
                                      <p:cBhvr>
                                        <p:cTn id="18" dur="1" fill="hold">
                                          <p:stCondLst>
                                            <p:cond delay="0"/>
                                          </p:stCondLst>
                                        </p:cTn>
                                        <p:tgtEl>
                                          <p:spTgt spid="18"/>
                                        </p:tgtEl>
                                        <p:attrNameLst>
                                          <p:attrName>style.visibility</p:attrName>
                                        </p:attrNameLst>
                                      </p:cBhvr>
                                      <p:to>
                                        <p:strVal val="visible"/>
                                      </p:to>
                                    </p:set>
                                    <p:animEffect transition="in" filter="wipe(left)">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5" grpId="1" bldLvl="0" animBg="1"/>
      <p:bldP spid="19" grpId="0" bldLvl="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23" name="文本框 22"/>
          <p:cNvSpPr txBox="1"/>
          <p:nvPr/>
        </p:nvSpPr>
        <p:spPr>
          <a:xfrm>
            <a:off x="585470" y="2242185"/>
            <a:ext cx="1753870" cy="368300"/>
          </a:xfrm>
          <a:prstGeom prst="rect">
            <a:avLst/>
          </a:prstGeom>
          <a:noFill/>
          <a:ln w="9525">
            <a:solidFill>
              <a:schemeClr val="accent1"/>
            </a:solidFill>
            <a:prstDash val="dash"/>
          </a:ln>
        </p:spPr>
        <p:txBody>
          <a:bodyPr wrap="square">
            <a:spAutoFit/>
          </a:bodyPr>
          <a:lstStyle/>
          <a:p>
            <a:pPr indent="0" fontAlgn="auto"/>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1.生产组织</a:t>
            </a:r>
          </a:p>
        </p:txBody>
      </p:sp>
      <p:sp>
        <p:nvSpPr>
          <p:cNvPr id="24" name="文本框 23"/>
          <p:cNvSpPr txBox="1"/>
          <p:nvPr/>
        </p:nvSpPr>
        <p:spPr>
          <a:xfrm>
            <a:off x="585470" y="2722245"/>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rgbClr val="C00000"/>
                </a:solidFill>
                <a:latin typeface="黑体" panose="02010609060101010101" pitchFamily="49" charset="-122"/>
                <a:ea typeface="黑体" panose="02010609060101010101" pitchFamily="49" charset="-122"/>
                <a:cs typeface="黑体" panose="02010609060101010101" pitchFamily="49" charset="-122"/>
              </a:rPr>
              <a:t>2.</a:t>
            </a:r>
            <a:r>
              <a:rPr lang="zh-CN" b="1">
                <a:solidFill>
                  <a:srgbClr val="C00000"/>
                </a:solidFill>
                <a:latin typeface="黑体" panose="02010609060101010101" pitchFamily="49" charset="-122"/>
                <a:ea typeface="黑体" panose="02010609060101010101" pitchFamily="49" charset="-122"/>
                <a:cs typeface="黑体" panose="02010609060101010101" pitchFamily="49" charset="-122"/>
                <a:sym typeface="+mn-ea"/>
              </a:rPr>
              <a:t>设备管理</a:t>
            </a:r>
          </a:p>
        </p:txBody>
      </p:sp>
      <p:sp>
        <p:nvSpPr>
          <p:cNvPr id="25" name="文本框 24"/>
          <p:cNvSpPr txBox="1"/>
          <p:nvPr/>
        </p:nvSpPr>
        <p:spPr>
          <a:xfrm>
            <a:off x="585470" y="3200400"/>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3.技术保障</a:t>
            </a:r>
          </a:p>
        </p:txBody>
      </p:sp>
      <p:sp>
        <p:nvSpPr>
          <p:cNvPr id="26" name="文本框 25"/>
          <p:cNvSpPr txBox="1"/>
          <p:nvPr/>
        </p:nvSpPr>
        <p:spPr>
          <a:xfrm>
            <a:off x="585470" y="3691255"/>
            <a:ext cx="2113280"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4.工程质量与安全</a:t>
            </a:r>
          </a:p>
        </p:txBody>
      </p:sp>
      <p:sp>
        <p:nvSpPr>
          <p:cNvPr id="27" name="文本框 26"/>
          <p:cNvSpPr txBox="1"/>
          <p:nvPr/>
        </p:nvSpPr>
        <p:spPr>
          <a:xfrm>
            <a:off x="577215" y="4187190"/>
            <a:ext cx="2510790"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5.职工素质及岗位规范</a:t>
            </a:r>
          </a:p>
        </p:txBody>
      </p:sp>
      <p:sp>
        <p:nvSpPr>
          <p:cNvPr id="28" name="文本框 27"/>
          <p:cNvSpPr txBox="1"/>
          <p:nvPr/>
        </p:nvSpPr>
        <p:spPr>
          <a:xfrm>
            <a:off x="585470" y="4697095"/>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6.文明生产</a:t>
            </a:r>
          </a:p>
        </p:txBody>
      </p:sp>
      <p:cxnSp>
        <p:nvCxnSpPr>
          <p:cNvPr id="4" name="直接连接符 3"/>
          <p:cNvCxnSpPr/>
          <p:nvPr/>
        </p:nvCxnSpPr>
        <p:spPr>
          <a:xfrm>
            <a:off x="3350260" y="1712595"/>
            <a:ext cx="5715" cy="315976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2335530" y="2906395"/>
            <a:ext cx="101119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3346721" y="1704336"/>
            <a:ext cx="470517"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3816985" y="1401445"/>
            <a:ext cx="4789805" cy="645160"/>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1</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掘进机械设备完好，装载设备照明、保护及其他防护装置且齐全可靠，使用正常；</a:t>
            </a:r>
          </a:p>
        </p:txBody>
      </p:sp>
      <p:grpSp>
        <p:nvGrpSpPr>
          <p:cNvPr id="2" name="组合 1"/>
          <p:cNvGrpSpPr/>
          <p:nvPr/>
        </p:nvGrpSpPr>
        <p:grpSpPr>
          <a:xfrm>
            <a:off x="413142" y="251645"/>
            <a:ext cx="4407432" cy="564314"/>
            <a:chOff x="413142" y="251645"/>
            <a:chExt cx="4407432" cy="564314"/>
          </a:xfrm>
          <a:effectLst>
            <a:outerShdw blurRad="50800" dist="38100" dir="8100000" algn="tr" rotWithShape="0">
              <a:prstClr val="black">
                <a:alpha val="40000"/>
              </a:prstClr>
            </a:outerShdw>
          </a:effectLst>
        </p:grpSpPr>
        <p:sp>
          <p:nvSpPr>
            <p:cNvPr id="22"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1</a:t>
              </a:r>
            </a:p>
          </p:txBody>
        </p:sp>
        <p:sp>
          <p:nvSpPr>
            <p:cNvPr id="30" name="文本框 29"/>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工作要求</a:t>
              </a:r>
            </a:p>
          </p:txBody>
        </p:sp>
        <p:sp>
          <p:nvSpPr>
            <p:cNvPr id="31" name="文本框 30"/>
            <p:cNvSpPr txBox="1"/>
            <p:nvPr/>
          </p:nvSpPr>
          <p:spPr>
            <a:xfrm>
              <a:off x="2819101" y="256761"/>
              <a:ext cx="2001473" cy="521970"/>
            </a:xfrm>
            <a:prstGeom prst="rect">
              <a:avLst/>
            </a:prstGeom>
            <a:noFill/>
            <a:ln w="9525">
              <a:noFill/>
            </a:ln>
          </p:spPr>
          <p:txBody>
            <a:bodyPr wrap="square">
              <a:spAutoFit/>
            </a:bodyPr>
            <a:lstStyle/>
            <a:p>
              <a:pPr indent="0"/>
              <a:endParaRPr lang="zh-CN" altLang="en-US" sz="2800" b="1" dirty="0">
                <a:solidFill>
                  <a:schemeClr val="accent6">
                    <a:lumMod val="75000"/>
                  </a:schemeClr>
                </a:solidFill>
                <a:latin typeface="+mn-ea"/>
              </a:endParaRPr>
            </a:p>
          </p:txBody>
        </p:sp>
      </p:grpSp>
      <p:sp>
        <p:nvSpPr>
          <p:cNvPr id="3" name="文本框 2"/>
          <p:cNvSpPr txBox="1"/>
          <p:nvPr/>
        </p:nvSpPr>
        <p:spPr>
          <a:xfrm>
            <a:off x="585470" y="5210810"/>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a:latin typeface="黑体" panose="02010609060101010101" pitchFamily="49" charset="-122"/>
                <a:ea typeface="黑体" panose="02010609060101010101" pitchFamily="49" charset="-122"/>
                <a:cs typeface="黑体" panose="02010609060101010101" pitchFamily="49" charset="-122"/>
              </a:rPr>
              <a:t>7</a:t>
            </a:r>
            <a:r>
              <a:rPr lang="zh-CN" b="1">
                <a:latin typeface="黑体" panose="02010609060101010101" pitchFamily="49" charset="-122"/>
                <a:ea typeface="黑体" panose="02010609060101010101" pitchFamily="49" charset="-122"/>
                <a:cs typeface="黑体" panose="02010609060101010101" pitchFamily="49" charset="-122"/>
              </a:rPr>
              <a:t>.发展提升</a:t>
            </a:r>
          </a:p>
        </p:txBody>
      </p:sp>
      <p:grpSp>
        <p:nvGrpSpPr>
          <p:cNvPr id="18" name="组合 17"/>
          <p:cNvGrpSpPr/>
          <p:nvPr/>
        </p:nvGrpSpPr>
        <p:grpSpPr>
          <a:xfrm>
            <a:off x="3350260" y="2296160"/>
            <a:ext cx="5256530" cy="368300"/>
            <a:chOff x="5276" y="3616"/>
            <a:chExt cx="8278" cy="580"/>
          </a:xfrm>
        </p:grpSpPr>
        <p:sp>
          <p:nvSpPr>
            <p:cNvPr id="6" name="文本框 5"/>
            <p:cNvSpPr txBox="1"/>
            <p:nvPr/>
          </p:nvSpPr>
          <p:spPr>
            <a:xfrm>
              <a:off x="6011" y="3616"/>
              <a:ext cx="7543" cy="580"/>
            </a:xfrm>
            <a:prstGeom prst="rect">
              <a:avLst/>
            </a:prstGeom>
            <a:noFill/>
            <a:ln>
              <a:solidFill>
                <a:schemeClr val="accent1"/>
              </a:solidFill>
            </a:ln>
          </p:spPr>
          <p:txBody>
            <a:bodyPr wrap="square" rtlCol="0">
              <a:spAutoFit/>
            </a:bodyPr>
            <a:lstStyle/>
            <a:p>
              <a:pPr algn="l">
                <a:buClrTx/>
                <a:buSzTx/>
                <a:buFontTx/>
              </a:pPr>
              <a:r>
                <a:rPr dirty="0">
                  <a:latin typeface="微软雅黑" panose="020B0503020204020204" pitchFamily="34" charset="-122"/>
                  <a:ea typeface="微软雅黑" panose="020B0503020204020204" pitchFamily="34" charset="-122"/>
                  <a:cs typeface="微软雅黑" panose="020B0503020204020204" pitchFamily="34" charset="-122"/>
                </a:rPr>
                <a:t>2.运输系统设备配置合理，无制约因素；</a:t>
              </a:r>
            </a:p>
          </p:txBody>
        </p:sp>
        <p:cxnSp>
          <p:nvCxnSpPr>
            <p:cNvPr id="12" name="直接连接符 11"/>
            <p:cNvCxnSpPr/>
            <p:nvPr/>
          </p:nvCxnSpPr>
          <p:spPr>
            <a:xfrm>
              <a:off x="5276" y="3906"/>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9" name="组合 18"/>
          <p:cNvGrpSpPr/>
          <p:nvPr/>
        </p:nvGrpSpPr>
        <p:grpSpPr>
          <a:xfrm>
            <a:off x="3350260" y="2906395"/>
            <a:ext cx="5256530" cy="922020"/>
            <a:chOff x="5276" y="4577"/>
            <a:chExt cx="8278" cy="1452"/>
          </a:xfrm>
        </p:grpSpPr>
        <p:sp>
          <p:nvSpPr>
            <p:cNvPr id="7" name="文本框 6"/>
            <p:cNvSpPr txBox="1"/>
            <p:nvPr/>
          </p:nvSpPr>
          <p:spPr>
            <a:xfrm>
              <a:off x="6011" y="4577"/>
              <a:ext cx="7543" cy="1452"/>
            </a:xfrm>
            <a:prstGeom prst="rect">
              <a:avLst/>
            </a:prstGeom>
            <a:noFill/>
            <a:ln>
              <a:solidFill>
                <a:schemeClr val="accent1"/>
              </a:solidFill>
            </a:ln>
          </p:spPr>
          <p:txBody>
            <a:bodyPr wrap="square" rtlCol="0">
              <a:spAutoFit/>
            </a:bodyPr>
            <a:lstStyle/>
            <a:p>
              <a:pPr algn="l">
                <a:buClrTx/>
                <a:buSzTx/>
                <a:buFontTx/>
              </a:pPr>
              <a:r>
                <a:rPr dirty="0">
                  <a:latin typeface="微软雅黑" panose="020B0503020204020204" pitchFamily="34" charset="-122"/>
                  <a:ea typeface="微软雅黑" panose="020B0503020204020204" pitchFamily="34" charset="-122"/>
                  <a:cs typeface="微软雅黑" panose="020B0503020204020204" pitchFamily="34" charset="-122"/>
                </a:rPr>
                <a:t>3.运输设备完好整洁，附件齐全、运转正常，电气保护齐全可靠；减速器与电动机实现软启动或软连接；</a:t>
              </a:r>
            </a:p>
          </p:txBody>
        </p:sp>
        <p:cxnSp>
          <p:nvCxnSpPr>
            <p:cNvPr id="14" name="直接连接符 13"/>
            <p:cNvCxnSpPr/>
            <p:nvPr/>
          </p:nvCxnSpPr>
          <p:spPr>
            <a:xfrm>
              <a:off x="5276" y="5303"/>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0" name="组合 19"/>
          <p:cNvGrpSpPr/>
          <p:nvPr/>
        </p:nvGrpSpPr>
        <p:grpSpPr>
          <a:xfrm>
            <a:off x="3350260" y="4059555"/>
            <a:ext cx="5256530" cy="368300"/>
            <a:chOff x="5276" y="6393"/>
            <a:chExt cx="8278" cy="580"/>
          </a:xfrm>
        </p:grpSpPr>
        <p:sp>
          <p:nvSpPr>
            <p:cNvPr id="9" name="文本框 8"/>
            <p:cNvSpPr txBox="1"/>
            <p:nvPr/>
          </p:nvSpPr>
          <p:spPr>
            <a:xfrm>
              <a:off x="6011" y="6393"/>
              <a:ext cx="7543" cy="580"/>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4.运输机头、机尾固定牢固，行人处设过桥；</a:t>
              </a:r>
            </a:p>
          </p:txBody>
        </p:sp>
        <p:cxnSp>
          <p:nvCxnSpPr>
            <p:cNvPr id="16" name="直接连接符 15"/>
            <p:cNvCxnSpPr/>
            <p:nvPr/>
          </p:nvCxnSpPr>
          <p:spPr>
            <a:xfrm>
              <a:off x="5276" y="6683"/>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1" name="组合 20"/>
          <p:cNvGrpSpPr/>
          <p:nvPr/>
        </p:nvGrpSpPr>
        <p:grpSpPr>
          <a:xfrm>
            <a:off x="3346450" y="4697095"/>
            <a:ext cx="5260340" cy="368300"/>
            <a:chOff x="5270" y="7397"/>
            <a:chExt cx="8284" cy="580"/>
          </a:xfrm>
        </p:grpSpPr>
        <p:sp>
          <p:nvSpPr>
            <p:cNvPr id="11" name="文本框 10"/>
            <p:cNvSpPr txBox="1"/>
            <p:nvPr/>
          </p:nvSpPr>
          <p:spPr>
            <a:xfrm>
              <a:off x="6011" y="7397"/>
              <a:ext cx="7543" cy="580"/>
            </a:xfrm>
            <a:prstGeom prst="rect">
              <a:avLst/>
            </a:prstGeom>
            <a:noFill/>
            <a:ln>
              <a:solidFill>
                <a:schemeClr val="accent1"/>
              </a:solidFill>
            </a:ln>
          </p:spPr>
          <p:txBody>
            <a:bodyPr wrap="square" rtlCol="0">
              <a:spAutoFit/>
            </a:bodyPr>
            <a:lstStyle/>
            <a:p>
              <a:pPr algn="l">
                <a:buClrTx/>
                <a:buSzTx/>
                <a:buFontTx/>
              </a:pPr>
              <a:r>
                <a:rPr dirty="0">
                  <a:latin typeface="微软雅黑" panose="020B0503020204020204" pitchFamily="34" charset="-122"/>
                  <a:ea typeface="微软雅黑" panose="020B0503020204020204" pitchFamily="34" charset="-122"/>
                  <a:cs typeface="微软雅黑" panose="020B0503020204020204" pitchFamily="34" charset="-122"/>
                </a:rPr>
                <a:t>5.轨道运输各种安全设施齐全可靠。</a:t>
              </a:r>
            </a:p>
          </p:txBody>
        </p:sp>
        <p:cxnSp>
          <p:nvCxnSpPr>
            <p:cNvPr id="17" name="直接连接符 16"/>
            <p:cNvCxnSpPr/>
            <p:nvPr/>
          </p:nvCxnSpPr>
          <p:spPr>
            <a:xfrm>
              <a:off x="5270" y="7687"/>
              <a:ext cx="74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3" name="文本框 32"/>
          <p:cNvSpPr txBox="1"/>
          <p:nvPr/>
        </p:nvSpPr>
        <p:spPr>
          <a:xfrm>
            <a:off x="3816985" y="2300605"/>
            <a:ext cx="4789170" cy="1886585"/>
          </a:xfrm>
          <a:prstGeom prst="rect">
            <a:avLst/>
          </a:prstGeom>
          <a:solidFill>
            <a:schemeClr val="accent1">
              <a:lumMod val="75000"/>
            </a:schemeClr>
          </a:solidFill>
        </p:spPr>
        <p:txBody>
          <a:bodyPr wrap="square" rtlCol="0">
            <a:spAutoFit/>
          </a:bodyPr>
          <a:lstStyle/>
          <a:p>
            <a:pPr indent="0" algn="just" fontAlgn="auto">
              <a:lnSpc>
                <a:spcPts val="2000"/>
              </a:lnSpc>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掘进机械设备指综掘机、连续采煤机、掘锚一体机、锚杆机组、装煤机、耙装机等机械设备。</a:t>
            </a:r>
          </a:p>
          <a:p>
            <a:pPr indent="0" algn="just" fontAlgn="auto">
              <a:lnSpc>
                <a:spcPts val="2000"/>
              </a:lnSpc>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掘进使用抓岩机、耙装机、挖掘机严格按照《煤矿安全规程》第六十、六十一、六十二条规定执行；</a:t>
            </a:r>
          </a:p>
          <a:p>
            <a:pPr indent="0" algn="just" fontAlgn="auto">
              <a:lnSpc>
                <a:spcPts val="2000"/>
              </a:lnSpc>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使用掘进机、掘锚一体机、连续采煤机掘进时严格按照《煤矿安全规程》第一百一十九条规定执行；</a:t>
            </a:r>
          </a:p>
          <a:p>
            <a:pPr indent="0" algn="just" fontAlgn="auto">
              <a:lnSpc>
                <a:spcPts val="2000"/>
              </a:lnSpc>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使用锚杆钻车时严格按照《煤矿安全规程》第一百二十条规定执行。</a:t>
            </a:r>
          </a:p>
        </p:txBody>
      </p:sp>
      <p:sp>
        <p:nvSpPr>
          <p:cNvPr id="34" name="文本框 33"/>
          <p:cNvSpPr txBox="1"/>
          <p:nvPr/>
        </p:nvSpPr>
        <p:spPr>
          <a:xfrm>
            <a:off x="3820795" y="5219065"/>
            <a:ext cx="4789170" cy="1332230"/>
          </a:xfrm>
          <a:prstGeom prst="rect">
            <a:avLst/>
          </a:prstGeom>
          <a:solidFill>
            <a:schemeClr val="accent1">
              <a:lumMod val="75000"/>
            </a:schemeClr>
          </a:solidFill>
        </p:spPr>
        <p:txBody>
          <a:bodyPr wrap="square" rtlCol="0">
            <a:spAutoFit/>
          </a:bodyPr>
          <a:lstStyle/>
          <a:p>
            <a:pPr indent="0" algn="just" fontAlgn="auto">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rPr>
              <a:t>《煤矿安全规程》中第三百七十六条、第三百七十七条：</a:t>
            </a:r>
          </a:p>
          <a:p>
            <a:pPr marL="171450" indent="-171450" algn="just" fontAlgn="auto">
              <a:lnSpc>
                <a:spcPts val="2000"/>
              </a:lnSpc>
              <a:buClrTx/>
              <a:buSzTx/>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各种车辆的两端必须装置碰头,每端突出的长度不得小于100mm；</a:t>
            </a:r>
          </a:p>
          <a:p>
            <a:pPr algn="just" fontAlgn="auto">
              <a:lnSpc>
                <a:spcPts val="2000"/>
              </a:lnSpc>
              <a:buClrTx/>
              <a:buSzTx/>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列车或者单独机车均必须前有照明,后有红灯；列车通过的风门,必须设有当列车通过时能够发出在风门两侧都能接收到声光信号的装置；</a:t>
            </a:r>
          </a:p>
          <a:p>
            <a:pPr algn="just" fontAlgn="auto">
              <a:lnSpc>
                <a:spcPts val="2000"/>
              </a:lnSpc>
              <a:buClrTx/>
              <a:buSzTx/>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巷道内应当装设路标和警标。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3"/>
                                        </p:tgtEl>
                                        <p:attrNameLst>
                                          <p:attrName>style.visibility</p:attrName>
                                        </p:attrNameLst>
                                      </p:cBhvr>
                                      <p:to>
                                        <p:strVal val="hidden"/>
                                      </p:to>
                                    </p:set>
                                  </p:childTnLst>
                                </p:cTn>
                              </p:par>
                              <p:par>
                                <p:cTn id="11" presetID="22" presetClass="entr" presetSubtype="8"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par>
                                <p:cTn id="14" presetID="22" presetClass="entr" presetSubtype="8" fill="hold" nodeType="withEffect">
                                  <p:stCondLst>
                                    <p:cond delay="1000"/>
                                  </p:stCondLst>
                                  <p:childTnLst>
                                    <p:set>
                                      <p:cBhvr>
                                        <p:cTn id="15" dur="1" fill="hold">
                                          <p:stCondLst>
                                            <p:cond delay="0"/>
                                          </p:stCondLst>
                                        </p:cTn>
                                        <p:tgtEl>
                                          <p:spTgt spid="19"/>
                                        </p:tgtEl>
                                        <p:attrNameLst>
                                          <p:attrName>style.visibility</p:attrName>
                                        </p:attrNameLst>
                                      </p:cBhvr>
                                      <p:to>
                                        <p:strVal val="visible"/>
                                      </p:to>
                                    </p:set>
                                    <p:animEffect transition="in" filter="wipe(left)">
                                      <p:cBhvr>
                                        <p:cTn id="16" dur="500"/>
                                        <p:tgtEl>
                                          <p:spTgt spid="19"/>
                                        </p:tgtEl>
                                      </p:cBhvr>
                                    </p:animEffect>
                                  </p:childTnLst>
                                </p:cTn>
                              </p:par>
                              <p:par>
                                <p:cTn id="17" presetID="22" presetClass="entr" presetSubtype="8" fill="hold" nodeType="withEffect">
                                  <p:stCondLst>
                                    <p:cond delay="1500"/>
                                  </p:stCondLst>
                                  <p:childTnLst>
                                    <p:set>
                                      <p:cBhvr>
                                        <p:cTn id="18" dur="1" fill="hold">
                                          <p:stCondLst>
                                            <p:cond delay="0"/>
                                          </p:stCondLst>
                                        </p:cTn>
                                        <p:tgtEl>
                                          <p:spTgt spid="20"/>
                                        </p:tgtEl>
                                        <p:attrNameLst>
                                          <p:attrName>style.visibility</p:attrName>
                                        </p:attrNameLst>
                                      </p:cBhvr>
                                      <p:to>
                                        <p:strVal val="visible"/>
                                      </p:to>
                                    </p:set>
                                    <p:animEffect transition="in" filter="wipe(left)">
                                      <p:cBhvr>
                                        <p:cTn id="19" dur="500"/>
                                        <p:tgtEl>
                                          <p:spTgt spid="20"/>
                                        </p:tgtEl>
                                      </p:cBhvr>
                                    </p:animEffect>
                                  </p:childTnLst>
                                </p:cTn>
                              </p:par>
                              <p:par>
                                <p:cTn id="20" presetID="22" presetClass="entr" presetSubtype="8" fill="hold" nodeType="withEffect">
                                  <p:stCondLst>
                                    <p:cond delay="2000"/>
                                  </p:stCondLst>
                                  <p:childTnLst>
                                    <p:set>
                                      <p:cBhvr>
                                        <p:cTn id="21" dur="1" fill="hold">
                                          <p:stCondLst>
                                            <p:cond delay="0"/>
                                          </p:stCondLst>
                                        </p:cTn>
                                        <p:tgtEl>
                                          <p:spTgt spid="21"/>
                                        </p:tgtEl>
                                        <p:attrNameLst>
                                          <p:attrName>style.visibility</p:attrName>
                                        </p:attrNameLst>
                                      </p:cBhvr>
                                      <p:to>
                                        <p:strVal val="visible"/>
                                      </p:to>
                                    </p:set>
                                    <p:animEffect transition="in" filter="wipe(left)">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bldLvl="0" animBg="1"/>
      <p:bldP spid="33" grpId="1" bldLvl="0" animBg="1"/>
      <p:bldP spid="34" grpId="0" bldLvl="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23" name="文本框 22"/>
          <p:cNvSpPr txBox="1"/>
          <p:nvPr/>
        </p:nvSpPr>
        <p:spPr>
          <a:xfrm>
            <a:off x="585470" y="2242185"/>
            <a:ext cx="1753870" cy="368300"/>
          </a:xfrm>
          <a:prstGeom prst="rect">
            <a:avLst/>
          </a:prstGeom>
          <a:noFill/>
          <a:ln w="9525">
            <a:solidFill>
              <a:schemeClr val="accent1"/>
            </a:solidFill>
            <a:prstDash val="dash"/>
          </a:ln>
        </p:spPr>
        <p:txBody>
          <a:bodyPr wrap="square">
            <a:spAutoFit/>
          </a:bodyPr>
          <a:lstStyle/>
          <a:p>
            <a:pPr indent="0" fontAlgn="auto"/>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1.生产组织</a:t>
            </a:r>
          </a:p>
        </p:txBody>
      </p:sp>
      <p:sp>
        <p:nvSpPr>
          <p:cNvPr id="24" name="文本框 23"/>
          <p:cNvSpPr txBox="1"/>
          <p:nvPr/>
        </p:nvSpPr>
        <p:spPr>
          <a:xfrm>
            <a:off x="585470" y="2722245"/>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2.</a:t>
            </a:r>
            <a:r>
              <a:rPr lang="zh-CN" b="1">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设备管理</a:t>
            </a:r>
          </a:p>
        </p:txBody>
      </p:sp>
      <p:sp>
        <p:nvSpPr>
          <p:cNvPr id="25" name="文本框 24"/>
          <p:cNvSpPr txBox="1"/>
          <p:nvPr/>
        </p:nvSpPr>
        <p:spPr>
          <a:xfrm>
            <a:off x="585470" y="3200400"/>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rgbClr val="C00000"/>
                </a:solidFill>
                <a:latin typeface="黑体" panose="02010609060101010101" pitchFamily="49" charset="-122"/>
                <a:ea typeface="黑体" panose="02010609060101010101" pitchFamily="49" charset="-122"/>
                <a:cs typeface="黑体" panose="02010609060101010101" pitchFamily="49" charset="-122"/>
              </a:rPr>
              <a:t>3.技术保障</a:t>
            </a:r>
          </a:p>
        </p:txBody>
      </p:sp>
      <p:sp>
        <p:nvSpPr>
          <p:cNvPr id="26" name="文本框 25"/>
          <p:cNvSpPr txBox="1"/>
          <p:nvPr/>
        </p:nvSpPr>
        <p:spPr>
          <a:xfrm>
            <a:off x="585470" y="3691255"/>
            <a:ext cx="2113280"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4.工程质量与安全</a:t>
            </a:r>
          </a:p>
        </p:txBody>
      </p:sp>
      <p:sp>
        <p:nvSpPr>
          <p:cNvPr id="27" name="文本框 26"/>
          <p:cNvSpPr txBox="1"/>
          <p:nvPr/>
        </p:nvSpPr>
        <p:spPr>
          <a:xfrm>
            <a:off x="577215" y="4187190"/>
            <a:ext cx="2510790"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5.职工素质及岗位规范</a:t>
            </a:r>
          </a:p>
        </p:txBody>
      </p:sp>
      <p:sp>
        <p:nvSpPr>
          <p:cNvPr id="28" name="文本框 27"/>
          <p:cNvSpPr txBox="1"/>
          <p:nvPr/>
        </p:nvSpPr>
        <p:spPr>
          <a:xfrm>
            <a:off x="585470" y="4697095"/>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6.文明生产</a:t>
            </a:r>
          </a:p>
        </p:txBody>
      </p:sp>
      <p:cxnSp>
        <p:nvCxnSpPr>
          <p:cNvPr id="4" name="直接连接符 3"/>
          <p:cNvCxnSpPr/>
          <p:nvPr/>
        </p:nvCxnSpPr>
        <p:spPr>
          <a:xfrm flipH="1">
            <a:off x="3347720" y="1712595"/>
            <a:ext cx="2540" cy="314261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2335530" y="3385185"/>
            <a:ext cx="101119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3346721" y="1704336"/>
            <a:ext cx="470517"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3816985" y="1525270"/>
            <a:ext cx="4789805" cy="368300"/>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1</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有矿压观测、分析、预报制度；</a:t>
            </a:r>
          </a:p>
        </p:txBody>
      </p:sp>
      <p:sp>
        <p:nvSpPr>
          <p:cNvPr id="15" name="文本框 14"/>
          <p:cNvSpPr txBox="1"/>
          <p:nvPr/>
        </p:nvSpPr>
        <p:spPr>
          <a:xfrm>
            <a:off x="3816341" y="2832100"/>
            <a:ext cx="4789170" cy="1845310"/>
          </a:xfrm>
          <a:prstGeom prst="rect">
            <a:avLst/>
          </a:prstGeom>
          <a:solidFill>
            <a:schemeClr val="accent1">
              <a:lumMod val="75000"/>
            </a:schemeClr>
          </a:solidFill>
        </p:spPr>
        <p:txBody>
          <a:bodyPr wrap="square" rtlCol="0">
            <a:spAutoFit/>
          </a:bodyPr>
          <a:lstStyle/>
          <a:p>
            <a:pPr indent="0" algn="just" fontAlgn="auto">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rPr>
              <a:t>《煤矿防治水细则》第三十七条：</a:t>
            </a:r>
          </a:p>
          <a:p>
            <a:pPr indent="0" algn="just" fontAlgn="auto">
              <a:lnSpc>
                <a:spcPts val="2000"/>
              </a:lnSpc>
              <a:buClrTx/>
              <a:buSzTx/>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每年年初根据年度采掘计划，结合矿井水文地质资料，全面分析水害隐患，提出水害分析预测表及水害预测图；</a:t>
            </a:r>
          </a:p>
          <a:p>
            <a:pPr indent="0" algn="just" fontAlgn="auto">
              <a:lnSpc>
                <a:spcPts val="2000"/>
              </a:lnSpc>
              <a:buClrTx/>
              <a:buSzTx/>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水文地质类型复杂、极复杂矿井应当每月至少开展1次水害隐患排查，其他矿井应当每季度至少开展1次；在采掘过程中，对预测图、表逐月进行检查，不断补充和修正。根据地质、水文地质条件在作业规程中明确安全措施</a:t>
            </a:r>
            <a:r>
              <a:rPr lang="zh-CN" altLang="zh-CN" sz="1100" dirty="0">
                <a:solidFill>
                  <a:schemeClr val="bg1"/>
                </a:solidFill>
              </a:rPr>
              <a:t>。</a:t>
            </a:r>
          </a:p>
        </p:txBody>
      </p:sp>
      <p:grpSp>
        <p:nvGrpSpPr>
          <p:cNvPr id="2" name="组合 1"/>
          <p:cNvGrpSpPr/>
          <p:nvPr/>
        </p:nvGrpSpPr>
        <p:grpSpPr>
          <a:xfrm>
            <a:off x="413142" y="251645"/>
            <a:ext cx="4407432" cy="564314"/>
            <a:chOff x="413142" y="251645"/>
            <a:chExt cx="4407432" cy="564314"/>
          </a:xfrm>
          <a:effectLst>
            <a:outerShdw blurRad="50800" dist="38100" dir="8100000" algn="tr" rotWithShape="0">
              <a:prstClr val="black">
                <a:alpha val="40000"/>
              </a:prstClr>
            </a:outerShdw>
          </a:effectLst>
        </p:grpSpPr>
        <p:sp>
          <p:nvSpPr>
            <p:cNvPr id="22"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1</a:t>
              </a:r>
            </a:p>
          </p:txBody>
        </p:sp>
        <p:sp>
          <p:nvSpPr>
            <p:cNvPr id="30" name="文本框 29"/>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工作要求</a:t>
              </a:r>
            </a:p>
          </p:txBody>
        </p:sp>
        <p:sp>
          <p:nvSpPr>
            <p:cNvPr id="31" name="文本框 30"/>
            <p:cNvSpPr txBox="1"/>
            <p:nvPr/>
          </p:nvSpPr>
          <p:spPr>
            <a:xfrm>
              <a:off x="2819101" y="256761"/>
              <a:ext cx="2001473" cy="521970"/>
            </a:xfrm>
            <a:prstGeom prst="rect">
              <a:avLst/>
            </a:prstGeom>
            <a:noFill/>
            <a:ln w="9525">
              <a:noFill/>
            </a:ln>
          </p:spPr>
          <p:txBody>
            <a:bodyPr wrap="square">
              <a:spAutoFit/>
            </a:bodyPr>
            <a:lstStyle/>
            <a:p>
              <a:pPr indent="0"/>
              <a:endParaRPr lang="zh-CN" altLang="en-US" sz="2800" b="1" dirty="0">
                <a:solidFill>
                  <a:schemeClr val="accent6">
                    <a:lumMod val="75000"/>
                  </a:schemeClr>
                </a:solidFill>
                <a:latin typeface="+mn-ea"/>
              </a:endParaRPr>
            </a:p>
          </p:txBody>
        </p:sp>
      </p:grpSp>
      <p:sp>
        <p:nvSpPr>
          <p:cNvPr id="3" name="文本框 2"/>
          <p:cNvSpPr txBox="1"/>
          <p:nvPr/>
        </p:nvSpPr>
        <p:spPr>
          <a:xfrm>
            <a:off x="585470" y="5210810"/>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a:latin typeface="黑体" panose="02010609060101010101" pitchFamily="49" charset="-122"/>
                <a:ea typeface="黑体" panose="02010609060101010101" pitchFamily="49" charset="-122"/>
                <a:cs typeface="黑体" panose="02010609060101010101" pitchFamily="49" charset="-122"/>
              </a:rPr>
              <a:t>7</a:t>
            </a:r>
            <a:r>
              <a:rPr lang="zh-CN" b="1">
                <a:latin typeface="黑体" panose="02010609060101010101" pitchFamily="49" charset="-122"/>
                <a:ea typeface="黑体" panose="02010609060101010101" pitchFamily="49" charset="-122"/>
                <a:cs typeface="黑体" panose="02010609060101010101" pitchFamily="49" charset="-122"/>
              </a:rPr>
              <a:t>.发展提升</a:t>
            </a:r>
          </a:p>
        </p:txBody>
      </p:sp>
      <p:grpSp>
        <p:nvGrpSpPr>
          <p:cNvPr id="19" name="组合 18"/>
          <p:cNvGrpSpPr/>
          <p:nvPr/>
        </p:nvGrpSpPr>
        <p:grpSpPr>
          <a:xfrm>
            <a:off x="3350260" y="2200910"/>
            <a:ext cx="5256530" cy="368300"/>
            <a:chOff x="5276" y="3466"/>
            <a:chExt cx="8278" cy="580"/>
          </a:xfrm>
        </p:grpSpPr>
        <p:sp>
          <p:nvSpPr>
            <p:cNvPr id="7" name="文本框 6"/>
            <p:cNvSpPr txBox="1"/>
            <p:nvPr/>
          </p:nvSpPr>
          <p:spPr>
            <a:xfrm>
              <a:off x="6011" y="3466"/>
              <a:ext cx="7543" cy="580"/>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2</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按地质及水文地质预报采取针对性措施</a:t>
              </a:r>
              <a:r>
                <a:rPr lang="zh-CN" dirty="0">
                  <a:latin typeface="微软雅黑" panose="020B0503020204020204" pitchFamily="34" charset="-122"/>
                  <a:ea typeface="微软雅黑" panose="020B0503020204020204" pitchFamily="34" charset="-122"/>
                  <a:cs typeface="微软雅黑" panose="020B0503020204020204" pitchFamily="34" charset="-122"/>
                </a:rPr>
                <a:t>；</a:t>
              </a:r>
            </a:p>
          </p:txBody>
        </p:sp>
        <p:cxnSp>
          <p:nvCxnSpPr>
            <p:cNvPr id="14" name="直接连接符 13"/>
            <p:cNvCxnSpPr/>
            <p:nvPr/>
          </p:nvCxnSpPr>
          <p:spPr>
            <a:xfrm>
              <a:off x="5276" y="3756"/>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0" name="组合 19"/>
          <p:cNvGrpSpPr/>
          <p:nvPr/>
        </p:nvGrpSpPr>
        <p:grpSpPr>
          <a:xfrm>
            <a:off x="3350260" y="2832100"/>
            <a:ext cx="5256530" cy="368300"/>
            <a:chOff x="5276" y="4460"/>
            <a:chExt cx="8278" cy="580"/>
          </a:xfrm>
        </p:grpSpPr>
        <p:sp>
          <p:nvSpPr>
            <p:cNvPr id="9" name="文本框 8"/>
            <p:cNvSpPr txBox="1"/>
            <p:nvPr/>
          </p:nvSpPr>
          <p:spPr>
            <a:xfrm>
              <a:off x="6011" y="4460"/>
              <a:ext cx="7543" cy="580"/>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3</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坚持“有疑必探，先探后掘”的原则；</a:t>
              </a:r>
            </a:p>
          </p:txBody>
        </p:sp>
        <p:cxnSp>
          <p:nvCxnSpPr>
            <p:cNvPr id="16" name="直接连接符 15"/>
            <p:cNvCxnSpPr/>
            <p:nvPr/>
          </p:nvCxnSpPr>
          <p:spPr>
            <a:xfrm>
              <a:off x="5276" y="4750"/>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1" name="组合 20"/>
          <p:cNvGrpSpPr/>
          <p:nvPr/>
        </p:nvGrpSpPr>
        <p:grpSpPr>
          <a:xfrm>
            <a:off x="3346449" y="3482340"/>
            <a:ext cx="5259071" cy="922020"/>
            <a:chOff x="5270" y="5484"/>
            <a:chExt cx="8285" cy="1452"/>
          </a:xfrm>
        </p:grpSpPr>
        <p:sp>
          <p:nvSpPr>
            <p:cNvPr id="11" name="文本框 10"/>
            <p:cNvSpPr txBox="1"/>
            <p:nvPr/>
          </p:nvSpPr>
          <p:spPr>
            <a:xfrm>
              <a:off x="6012" y="5484"/>
              <a:ext cx="7543" cy="1452"/>
            </a:xfrm>
            <a:prstGeom prst="rect">
              <a:avLst/>
            </a:prstGeom>
            <a:noFill/>
            <a:ln>
              <a:solidFill>
                <a:schemeClr val="accent1"/>
              </a:solidFill>
            </a:ln>
          </p:spPr>
          <p:txBody>
            <a:bodyPr wrap="square" rtlCol="0">
              <a:spAutoFit/>
            </a:bodyPr>
            <a:lstStyle/>
            <a:p>
              <a:pPr algn="just"/>
              <a:r>
                <a:rPr dirty="0">
                  <a:latin typeface="微软雅黑" panose="020B0503020204020204" pitchFamily="34" charset="-122"/>
                  <a:ea typeface="微软雅黑" panose="020B0503020204020204" pitchFamily="34" charset="-122"/>
                  <a:cs typeface="微软雅黑" panose="020B0503020204020204" pitchFamily="34" charset="-122"/>
                </a:rPr>
                <a:t>4</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掘进工作面设计、作业规程编制审批符合要求，贯彻记录齐全；地质条件等发生变化时，对作业规程及时进行修改或补充安全技术措施</a:t>
              </a:r>
            </a:p>
          </p:txBody>
        </p:sp>
        <p:cxnSp>
          <p:nvCxnSpPr>
            <p:cNvPr id="17" name="直接连接符 16"/>
            <p:cNvCxnSpPr/>
            <p:nvPr/>
          </p:nvCxnSpPr>
          <p:spPr>
            <a:xfrm>
              <a:off x="5270" y="6210"/>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2" name="组合 31"/>
          <p:cNvGrpSpPr/>
          <p:nvPr/>
        </p:nvGrpSpPr>
        <p:grpSpPr>
          <a:xfrm>
            <a:off x="3350260" y="4657090"/>
            <a:ext cx="5257165" cy="368300"/>
            <a:chOff x="5276" y="7334"/>
            <a:chExt cx="8279" cy="580"/>
          </a:xfrm>
        </p:grpSpPr>
        <p:sp>
          <p:nvSpPr>
            <p:cNvPr id="12" name="文本框 11"/>
            <p:cNvSpPr txBox="1"/>
            <p:nvPr/>
          </p:nvSpPr>
          <p:spPr>
            <a:xfrm>
              <a:off x="6012" y="7334"/>
              <a:ext cx="7543" cy="580"/>
            </a:xfrm>
            <a:prstGeom prst="rect">
              <a:avLst/>
            </a:prstGeom>
            <a:noFill/>
            <a:ln>
              <a:solidFill>
                <a:schemeClr val="accent1"/>
              </a:solidFill>
            </a:ln>
          </p:spPr>
          <p:txBody>
            <a:bodyPr wrap="square" rtlCol="0">
              <a:spAutoFit/>
            </a:bodyPr>
            <a:lstStyle/>
            <a:p>
              <a:pPr algn="just">
                <a:buClrTx/>
                <a:buSzTx/>
                <a:buFontTx/>
              </a:pPr>
              <a:r>
                <a:rPr dirty="0">
                  <a:latin typeface="微软雅黑" panose="020B0503020204020204" pitchFamily="34" charset="-122"/>
                  <a:ea typeface="微软雅黑" panose="020B0503020204020204" pitchFamily="34" charset="-122"/>
                  <a:cs typeface="微软雅黑" panose="020B0503020204020204" pitchFamily="34" charset="-122"/>
                </a:rPr>
                <a:t>5.作业场所有规范的施工图牌板。</a:t>
              </a:r>
            </a:p>
          </p:txBody>
        </p:sp>
        <p:cxnSp>
          <p:nvCxnSpPr>
            <p:cNvPr id="18" name="直接连接符 17"/>
            <p:cNvCxnSpPr/>
            <p:nvPr/>
          </p:nvCxnSpPr>
          <p:spPr>
            <a:xfrm>
              <a:off x="5276" y="7624"/>
              <a:ext cx="74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3" name="文本框 32"/>
          <p:cNvSpPr txBox="1"/>
          <p:nvPr/>
        </p:nvSpPr>
        <p:spPr>
          <a:xfrm>
            <a:off x="3816350" y="4677410"/>
            <a:ext cx="4789170" cy="1588770"/>
          </a:xfrm>
          <a:prstGeom prst="rect">
            <a:avLst/>
          </a:prstGeom>
          <a:solidFill>
            <a:schemeClr val="accent1">
              <a:lumMod val="75000"/>
            </a:schemeClr>
          </a:solidFill>
        </p:spPr>
        <p:txBody>
          <a:bodyPr wrap="square" rtlCol="0">
            <a:spAutoFit/>
          </a:bodyPr>
          <a:lstStyle/>
          <a:p>
            <a:pPr indent="0" algn="just" fontAlgn="auto">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rPr>
              <a:t>掘进工作面设计、作业规程：</a:t>
            </a:r>
          </a:p>
          <a:p>
            <a:pPr algn="just" fontAlgn="auto">
              <a:lnSpc>
                <a:spcPts val="2000"/>
              </a:lnSpc>
              <a:buClrTx/>
              <a:buSzTx/>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编制审批应符合《煤矿安全规程中》中第九十五条、第一百九十四条、第二百三十一条、第二百三十三条、第三百零五条、第三百零七条相关规定。</a:t>
            </a:r>
          </a:p>
          <a:p>
            <a:pPr algn="just" fontAlgn="auto">
              <a:lnSpc>
                <a:spcPts val="2000"/>
              </a:lnSpc>
              <a:buClrTx/>
              <a:buSzTx/>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作业规程应在掘进工作面开工前组织相关人员学习，符合《煤矿安全规程中》中第三十八条规定。</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par>
                                <p:cTn id="8" presetID="1" presetClass="entr" presetSubtype="0" fill="hold" grpId="0" nodeType="withEffect">
                                  <p:stCondLst>
                                    <p:cond delay="600"/>
                                  </p:stCondLst>
                                  <p:childTnLst>
                                    <p:set>
                                      <p:cBhvr>
                                        <p:cTn id="9" dur="1" fill="hold">
                                          <p:stCondLst>
                                            <p:cond delay="0"/>
                                          </p:stCondLst>
                                        </p:cTn>
                                        <p:tgtEl>
                                          <p:spTgt spid="1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1" nodeType="clickEffect">
                                  <p:stCondLst>
                                    <p:cond delay="0"/>
                                  </p:stCondLst>
                                  <p:childTnLst>
                                    <p:set>
                                      <p:cBhvr>
                                        <p:cTn id="13" dur="1" fill="hold">
                                          <p:stCondLst>
                                            <p:cond delay="0"/>
                                          </p:stCondLst>
                                        </p:cTn>
                                        <p:tgtEl>
                                          <p:spTgt spid="15"/>
                                        </p:tgtEl>
                                        <p:attrNameLst>
                                          <p:attrName>style.visibility</p:attrName>
                                        </p:attrNameLst>
                                      </p:cBhvr>
                                      <p:to>
                                        <p:strVal val="hidden"/>
                                      </p:to>
                                    </p:set>
                                  </p:childTnLst>
                                </p:cTn>
                              </p:par>
                              <p:par>
                                <p:cTn id="14" presetID="22" presetClass="entr" presetSubtype="8"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left)">
                                      <p:cBhvr>
                                        <p:cTn id="16" dur="500"/>
                                        <p:tgtEl>
                                          <p:spTgt spid="20"/>
                                        </p:tgtEl>
                                      </p:cBhvr>
                                    </p:animEffect>
                                  </p:childTnLst>
                                </p:cTn>
                              </p:par>
                              <p:par>
                                <p:cTn id="17" presetID="22" presetClass="entr" presetSubtype="8" fill="hold" nodeType="withEffect">
                                  <p:stCondLst>
                                    <p:cond delay="600"/>
                                  </p:stCondLst>
                                  <p:childTnLst>
                                    <p:set>
                                      <p:cBhvr>
                                        <p:cTn id="18" dur="1" fill="hold">
                                          <p:stCondLst>
                                            <p:cond delay="0"/>
                                          </p:stCondLst>
                                        </p:cTn>
                                        <p:tgtEl>
                                          <p:spTgt spid="21"/>
                                        </p:tgtEl>
                                        <p:attrNameLst>
                                          <p:attrName>style.visibility</p:attrName>
                                        </p:attrNameLst>
                                      </p:cBhvr>
                                      <p:to>
                                        <p:strVal val="visible"/>
                                      </p:to>
                                    </p:set>
                                    <p:animEffect transition="in" filter="wipe(left)">
                                      <p:cBhvr>
                                        <p:cTn id="19" dur="500"/>
                                        <p:tgtEl>
                                          <p:spTgt spid="21"/>
                                        </p:tgtEl>
                                      </p:cBhvr>
                                    </p:animEffect>
                                  </p:childTnLst>
                                </p:cTn>
                              </p:par>
                              <p:par>
                                <p:cTn id="20" presetID="1" presetClass="entr" presetSubtype="0" fill="hold" grpId="0" nodeType="withEffect">
                                  <p:stCondLst>
                                    <p:cond delay="1100"/>
                                  </p:stCondLst>
                                  <p:childTnLst>
                                    <p:set>
                                      <p:cBhvr>
                                        <p:cTn id="21" dur="1" fill="hold">
                                          <p:stCondLst>
                                            <p:cond delay="0"/>
                                          </p:stCondLst>
                                        </p:cTn>
                                        <p:tgtEl>
                                          <p:spTgt spid="3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33"/>
                                        </p:tgtEl>
                                        <p:attrNameLst>
                                          <p:attrName>style.visibility</p:attrName>
                                        </p:attrNameLst>
                                      </p:cBhvr>
                                      <p:to>
                                        <p:strVal val="hidden"/>
                                      </p:to>
                                    </p:set>
                                  </p:childTnLst>
                                </p:cTn>
                              </p:par>
                              <p:par>
                                <p:cTn id="26" presetID="22" presetClass="entr" presetSubtype="8" fill="hold" nodeType="with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wipe(left)">
                                      <p:cBhvr>
                                        <p:cTn id="2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5" grpId="1" bldLvl="0" animBg="1"/>
      <p:bldP spid="33" grpId="0" bldLvl="0" animBg="1"/>
      <p:bldP spid="33" grpId="1" bldLvl="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组合 36"/>
          <p:cNvGrpSpPr/>
          <p:nvPr/>
        </p:nvGrpSpPr>
        <p:grpSpPr>
          <a:xfrm>
            <a:off x="3367366" y="4363085"/>
            <a:ext cx="5260340" cy="922020"/>
            <a:chOff x="5277" y="6871"/>
            <a:chExt cx="8284" cy="1452"/>
          </a:xfrm>
        </p:grpSpPr>
        <p:sp>
          <p:nvSpPr>
            <p:cNvPr id="9" name="文本框 8"/>
            <p:cNvSpPr txBox="1"/>
            <p:nvPr/>
          </p:nvSpPr>
          <p:spPr>
            <a:xfrm>
              <a:off x="6018" y="6871"/>
              <a:ext cx="7543" cy="1452"/>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4</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掘进工作面控顶距符合作业规程要求，杜绝空顶作业；临时支护符合规定，安全设施齐全可靠；</a:t>
              </a:r>
            </a:p>
          </p:txBody>
        </p:sp>
        <p:cxnSp>
          <p:nvCxnSpPr>
            <p:cNvPr id="16" name="直接连接符 15"/>
            <p:cNvCxnSpPr/>
            <p:nvPr/>
          </p:nvCxnSpPr>
          <p:spPr>
            <a:xfrm>
              <a:off x="5277" y="7597"/>
              <a:ext cx="74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23" name="文本框 22"/>
          <p:cNvSpPr txBox="1"/>
          <p:nvPr/>
        </p:nvSpPr>
        <p:spPr>
          <a:xfrm>
            <a:off x="585470" y="2242185"/>
            <a:ext cx="1753870" cy="368300"/>
          </a:xfrm>
          <a:prstGeom prst="rect">
            <a:avLst/>
          </a:prstGeom>
          <a:noFill/>
          <a:ln w="9525">
            <a:solidFill>
              <a:schemeClr val="accent1"/>
            </a:solidFill>
            <a:prstDash val="dash"/>
          </a:ln>
        </p:spPr>
        <p:txBody>
          <a:bodyPr wrap="square">
            <a:spAutoFit/>
          </a:bodyPr>
          <a:lstStyle/>
          <a:p>
            <a:pPr indent="0" fontAlgn="auto"/>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1.生产组织</a:t>
            </a:r>
          </a:p>
        </p:txBody>
      </p:sp>
      <p:sp>
        <p:nvSpPr>
          <p:cNvPr id="24" name="文本框 23"/>
          <p:cNvSpPr txBox="1"/>
          <p:nvPr/>
        </p:nvSpPr>
        <p:spPr>
          <a:xfrm>
            <a:off x="585470" y="2722245"/>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2.</a:t>
            </a:r>
            <a:r>
              <a:rPr lang="zh-CN" b="1">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设备管理</a:t>
            </a:r>
          </a:p>
        </p:txBody>
      </p:sp>
      <p:sp>
        <p:nvSpPr>
          <p:cNvPr id="25" name="文本框 24"/>
          <p:cNvSpPr txBox="1"/>
          <p:nvPr/>
        </p:nvSpPr>
        <p:spPr>
          <a:xfrm>
            <a:off x="585470" y="3200400"/>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3.技术保障</a:t>
            </a:r>
          </a:p>
        </p:txBody>
      </p:sp>
      <p:sp>
        <p:nvSpPr>
          <p:cNvPr id="26" name="文本框 25"/>
          <p:cNvSpPr txBox="1"/>
          <p:nvPr/>
        </p:nvSpPr>
        <p:spPr>
          <a:xfrm>
            <a:off x="585470" y="3691255"/>
            <a:ext cx="211328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rgbClr val="C00000"/>
                </a:solidFill>
                <a:latin typeface="黑体" panose="02010609060101010101" pitchFamily="49" charset="-122"/>
                <a:ea typeface="黑体" panose="02010609060101010101" pitchFamily="49" charset="-122"/>
                <a:cs typeface="黑体" panose="02010609060101010101" pitchFamily="49" charset="-122"/>
              </a:rPr>
              <a:t>4.工程质量与安全</a:t>
            </a:r>
          </a:p>
        </p:txBody>
      </p:sp>
      <p:sp>
        <p:nvSpPr>
          <p:cNvPr id="27" name="文本框 26"/>
          <p:cNvSpPr txBox="1"/>
          <p:nvPr/>
        </p:nvSpPr>
        <p:spPr>
          <a:xfrm>
            <a:off x="577215" y="4187190"/>
            <a:ext cx="2510790"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5.职工素质及岗位规范</a:t>
            </a:r>
          </a:p>
        </p:txBody>
      </p:sp>
      <p:sp>
        <p:nvSpPr>
          <p:cNvPr id="28" name="文本框 27"/>
          <p:cNvSpPr txBox="1"/>
          <p:nvPr/>
        </p:nvSpPr>
        <p:spPr>
          <a:xfrm>
            <a:off x="585470" y="4697095"/>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6.文明生产</a:t>
            </a:r>
          </a:p>
        </p:txBody>
      </p:sp>
      <p:cxnSp>
        <p:nvCxnSpPr>
          <p:cNvPr id="4" name="直接连接符 3"/>
          <p:cNvCxnSpPr/>
          <p:nvPr/>
        </p:nvCxnSpPr>
        <p:spPr>
          <a:xfrm>
            <a:off x="3350260" y="1712595"/>
            <a:ext cx="5715" cy="406844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2694305" y="3875405"/>
            <a:ext cx="65659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3346721" y="1704336"/>
            <a:ext cx="470517"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3816984" y="1525270"/>
            <a:ext cx="4960479" cy="368300"/>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1</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建立工程质量考核验收制度，验收记录齐全；</a:t>
            </a:r>
          </a:p>
        </p:txBody>
      </p:sp>
      <p:sp>
        <p:nvSpPr>
          <p:cNvPr id="15" name="文本框 14"/>
          <p:cNvSpPr txBox="1"/>
          <p:nvPr/>
        </p:nvSpPr>
        <p:spPr>
          <a:xfrm>
            <a:off x="3835337" y="4220227"/>
            <a:ext cx="4789170" cy="1076325"/>
          </a:xfrm>
          <a:prstGeom prst="rect">
            <a:avLst/>
          </a:prstGeom>
          <a:solidFill>
            <a:schemeClr val="accent1">
              <a:lumMod val="75000"/>
            </a:schemeClr>
          </a:solidFill>
        </p:spPr>
        <p:txBody>
          <a:bodyPr wrap="square" rtlCol="0">
            <a:spAutoFit/>
          </a:bodyPr>
          <a:lstStyle/>
          <a:p>
            <a:pPr indent="0" algn="just" fontAlgn="auto">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rPr>
              <a:t>《煤矿安全规程》第九十条、第一百二十五条：</a:t>
            </a:r>
          </a:p>
          <a:p>
            <a:pPr algn="just" fontAlgn="auto">
              <a:lnSpc>
                <a:spcPts val="2000"/>
              </a:lnSpc>
              <a:buClrTx/>
              <a:buSzTx/>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rPr>
              <a:t>巷道净断面必须满足行人、运输、通风和安全设施及设备安装、检修、施工的需要；矿井必须制定井巷维修制度，加强井巷维修，保证通风、运输畅通和行人安全。</a:t>
            </a:r>
          </a:p>
        </p:txBody>
      </p:sp>
      <p:grpSp>
        <p:nvGrpSpPr>
          <p:cNvPr id="2" name="组合 1"/>
          <p:cNvGrpSpPr/>
          <p:nvPr/>
        </p:nvGrpSpPr>
        <p:grpSpPr>
          <a:xfrm>
            <a:off x="413142" y="251645"/>
            <a:ext cx="4407432" cy="564314"/>
            <a:chOff x="413142" y="251645"/>
            <a:chExt cx="4407432" cy="564314"/>
          </a:xfrm>
          <a:effectLst>
            <a:outerShdw blurRad="50800" dist="38100" dir="8100000" algn="tr" rotWithShape="0">
              <a:prstClr val="black">
                <a:alpha val="40000"/>
              </a:prstClr>
            </a:outerShdw>
          </a:effectLst>
        </p:grpSpPr>
        <p:sp>
          <p:nvSpPr>
            <p:cNvPr id="22"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1</a:t>
              </a:r>
            </a:p>
          </p:txBody>
        </p:sp>
        <p:sp>
          <p:nvSpPr>
            <p:cNvPr id="30" name="文本框 29"/>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工作要求</a:t>
              </a:r>
            </a:p>
          </p:txBody>
        </p:sp>
        <p:sp>
          <p:nvSpPr>
            <p:cNvPr id="31" name="文本框 30"/>
            <p:cNvSpPr txBox="1"/>
            <p:nvPr/>
          </p:nvSpPr>
          <p:spPr>
            <a:xfrm>
              <a:off x="2819101" y="256761"/>
              <a:ext cx="2001473" cy="521970"/>
            </a:xfrm>
            <a:prstGeom prst="rect">
              <a:avLst/>
            </a:prstGeom>
            <a:noFill/>
            <a:ln w="9525">
              <a:noFill/>
            </a:ln>
          </p:spPr>
          <p:txBody>
            <a:bodyPr wrap="square">
              <a:spAutoFit/>
            </a:bodyPr>
            <a:lstStyle/>
            <a:p>
              <a:pPr indent="0"/>
              <a:endParaRPr lang="zh-CN" altLang="en-US" sz="2800" b="1" dirty="0">
                <a:solidFill>
                  <a:schemeClr val="accent6">
                    <a:lumMod val="75000"/>
                  </a:schemeClr>
                </a:solidFill>
                <a:latin typeface="+mn-ea"/>
              </a:endParaRPr>
            </a:p>
          </p:txBody>
        </p:sp>
      </p:grpSp>
      <p:sp>
        <p:nvSpPr>
          <p:cNvPr id="3" name="文本框 2"/>
          <p:cNvSpPr txBox="1"/>
          <p:nvPr/>
        </p:nvSpPr>
        <p:spPr>
          <a:xfrm>
            <a:off x="585470" y="5210810"/>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a:latin typeface="黑体" panose="02010609060101010101" pitchFamily="49" charset="-122"/>
                <a:ea typeface="黑体" panose="02010609060101010101" pitchFamily="49" charset="-122"/>
                <a:cs typeface="黑体" panose="02010609060101010101" pitchFamily="49" charset="-122"/>
              </a:rPr>
              <a:t>7</a:t>
            </a:r>
            <a:r>
              <a:rPr lang="zh-CN" b="1">
                <a:latin typeface="黑体" panose="02010609060101010101" pitchFamily="49" charset="-122"/>
                <a:ea typeface="黑体" panose="02010609060101010101" pitchFamily="49" charset="-122"/>
                <a:cs typeface="黑体" panose="02010609060101010101" pitchFamily="49" charset="-122"/>
              </a:rPr>
              <a:t>.发展提升</a:t>
            </a:r>
          </a:p>
        </p:txBody>
      </p:sp>
      <p:grpSp>
        <p:nvGrpSpPr>
          <p:cNvPr id="35" name="组合 34"/>
          <p:cNvGrpSpPr/>
          <p:nvPr/>
        </p:nvGrpSpPr>
        <p:grpSpPr>
          <a:xfrm>
            <a:off x="3350895" y="2200910"/>
            <a:ext cx="5255895" cy="922020"/>
            <a:chOff x="5277" y="3466"/>
            <a:chExt cx="8277" cy="1452"/>
          </a:xfrm>
        </p:grpSpPr>
        <p:sp>
          <p:nvSpPr>
            <p:cNvPr id="7" name="文本框 6"/>
            <p:cNvSpPr txBox="1"/>
            <p:nvPr/>
          </p:nvSpPr>
          <p:spPr>
            <a:xfrm>
              <a:off x="6011" y="3466"/>
              <a:ext cx="7543" cy="1452"/>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2</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规格质量、内在质量、附属工程质量、工程观感质量符合《煤矿井巷工程质量验收规范》（GB 50213-2010）要求；</a:t>
              </a:r>
            </a:p>
          </p:txBody>
        </p:sp>
        <p:cxnSp>
          <p:nvCxnSpPr>
            <p:cNvPr id="14" name="直接连接符 13"/>
            <p:cNvCxnSpPr/>
            <p:nvPr/>
          </p:nvCxnSpPr>
          <p:spPr>
            <a:xfrm>
              <a:off x="5277" y="4192"/>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3346450" y="3441065"/>
            <a:ext cx="5260975" cy="645160"/>
            <a:chOff x="5270" y="5419"/>
            <a:chExt cx="8285" cy="1016"/>
          </a:xfrm>
        </p:grpSpPr>
        <p:sp>
          <p:nvSpPr>
            <p:cNvPr id="11" name="文本框 10"/>
            <p:cNvSpPr txBox="1"/>
            <p:nvPr/>
          </p:nvSpPr>
          <p:spPr>
            <a:xfrm>
              <a:off x="6012" y="5419"/>
              <a:ext cx="7543" cy="1016"/>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3</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巷道支护材料规格、品种、强度等符合设计要求；</a:t>
              </a:r>
            </a:p>
          </p:txBody>
        </p:sp>
        <p:cxnSp>
          <p:nvCxnSpPr>
            <p:cNvPr id="17" name="直接连接符 16"/>
            <p:cNvCxnSpPr/>
            <p:nvPr/>
          </p:nvCxnSpPr>
          <p:spPr>
            <a:xfrm>
              <a:off x="5270" y="5927"/>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8" name="组合 37"/>
          <p:cNvGrpSpPr/>
          <p:nvPr/>
        </p:nvGrpSpPr>
        <p:grpSpPr>
          <a:xfrm>
            <a:off x="3350895" y="5579110"/>
            <a:ext cx="5260340" cy="368300"/>
            <a:chOff x="5277" y="8786"/>
            <a:chExt cx="8284" cy="580"/>
          </a:xfrm>
        </p:grpSpPr>
        <p:sp>
          <p:nvSpPr>
            <p:cNvPr id="6" name="文本框 5"/>
            <p:cNvSpPr txBox="1"/>
            <p:nvPr/>
          </p:nvSpPr>
          <p:spPr>
            <a:xfrm>
              <a:off x="6018" y="8786"/>
              <a:ext cx="7543" cy="580"/>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5</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无失修的巷道。</a:t>
              </a:r>
            </a:p>
          </p:txBody>
        </p:sp>
        <p:cxnSp>
          <p:nvCxnSpPr>
            <p:cNvPr id="34" name="直接连接符 33"/>
            <p:cNvCxnSpPr/>
            <p:nvPr/>
          </p:nvCxnSpPr>
          <p:spPr>
            <a:xfrm>
              <a:off x="5277" y="9076"/>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9" name="组合 18"/>
          <p:cNvGrpSpPr/>
          <p:nvPr/>
        </p:nvGrpSpPr>
        <p:grpSpPr>
          <a:xfrm>
            <a:off x="3819837" y="3554424"/>
            <a:ext cx="4813590" cy="491488"/>
            <a:chOff x="1088447" y="6057900"/>
            <a:chExt cx="4813590" cy="491488"/>
          </a:xfrm>
        </p:grpSpPr>
        <p:sp>
          <p:nvSpPr>
            <p:cNvPr id="12" name="对话气泡: 圆角矩形 11"/>
            <p:cNvSpPr/>
            <p:nvPr/>
          </p:nvSpPr>
          <p:spPr>
            <a:xfrm>
              <a:off x="1088447" y="6057900"/>
              <a:ext cx="4813590" cy="491488"/>
            </a:xfrm>
            <a:prstGeom prst="wedgeRoundRectCallout">
              <a:avLst>
                <a:gd name="adj1" fmla="val 8957"/>
                <a:gd name="adj2" fmla="val -15948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1215736" y="6130636"/>
              <a:ext cx="4686300" cy="369332"/>
            </a:xfrm>
            <a:prstGeom prst="rect">
              <a:avLst/>
            </a:prstGeom>
            <a:noFill/>
          </p:spPr>
          <p:txBody>
            <a:bodyPr wrap="square" rtlCol="0">
              <a:spAutoFit/>
            </a:bodyPr>
            <a:lstStyle/>
            <a:p>
              <a:r>
                <a:rPr lang="zh-CN" altLang="zh-CN" dirty="0">
                  <a:solidFill>
                    <a:schemeClr val="accent1">
                      <a:lumMod val="50000"/>
                    </a:schemeClr>
                  </a:solidFill>
                  <a:latin typeface="微软雅黑" panose="020B0503020204020204" pitchFamily="34" charset="-122"/>
                  <a:ea typeface="微软雅黑" panose="020B0503020204020204" pitchFamily="34" charset="-122"/>
                </a:rPr>
                <a:t>未明确规定的支护方式或施工形式参照执行；</a:t>
              </a:r>
              <a:endParaRPr lang="zh-CN" altLang="en-US" dirty="0">
                <a:solidFill>
                  <a:schemeClr val="accent1">
                    <a:lumMod val="50000"/>
                  </a:schemeClr>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40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nodeType="clickEffect">
                                  <p:stCondLst>
                                    <p:cond delay="0"/>
                                  </p:stCondLst>
                                  <p:childTnLst>
                                    <p:set>
                                      <p:cBhvr>
                                        <p:cTn id="15" dur="1" fill="hold">
                                          <p:stCondLst>
                                            <p:cond delay="0"/>
                                          </p:stCondLst>
                                        </p:cTn>
                                        <p:tgtEl>
                                          <p:spTgt spid="19"/>
                                        </p:tgtEl>
                                        <p:attrNameLst>
                                          <p:attrName>style.visibility</p:attrName>
                                        </p:attrNameLst>
                                      </p:cBhvr>
                                      <p:to>
                                        <p:strVal val="hidden"/>
                                      </p:to>
                                    </p:set>
                                  </p:childTnLst>
                                </p:cTn>
                              </p:par>
                              <p:par>
                                <p:cTn id="16" presetID="22" presetClass="entr" presetSubtype="8" fill="hold" nodeType="with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wipe(left)">
                                      <p:cBhvr>
                                        <p:cTn id="18" dur="500"/>
                                        <p:tgtEl>
                                          <p:spTgt spid="36"/>
                                        </p:tgtEl>
                                      </p:cBhvr>
                                    </p:animEffect>
                                  </p:childTnLst>
                                </p:cTn>
                              </p:par>
                              <p:par>
                                <p:cTn id="19" presetID="22" presetClass="entr" presetSubtype="8" fill="hold" nodeType="withEffect">
                                  <p:stCondLst>
                                    <p:cond delay="500"/>
                                  </p:stCondLst>
                                  <p:childTnLst>
                                    <p:set>
                                      <p:cBhvr>
                                        <p:cTn id="20" dur="1" fill="hold">
                                          <p:stCondLst>
                                            <p:cond delay="0"/>
                                          </p:stCondLst>
                                        </p:cTn>
                                        <p:tgtEl>
                                          <p:spTgt spid="37"/>
                                        </p:tgtEl>
                                        <p:attrNameLst>
                                          <p:attrName>style.visibility</p:attrName>
                                        </p:attrNameLst>
                                      </p:cBhvr>
                                      <p:to>
                                        <p:strVal val="visible"/>
                                      </p:to>
                                    </p:set>
                                    <p:animEffect transition="in" filter="wipe(left)">
                                      <p:cBhvr>
                                        <p:cTn id="21" dur="500"/>
                                        <p:tgtEl>
                                          <p:spTgt spid="37"/>
                                        </p:tgtEl>
                                      </p:cBhvr>
                                    </p:animEffect>
                                  </p:childTnLst>
                                </p:cTn>
                              </p:par>
                              <p:par>
                                <p:cTn id="22" presetID="22" presetClass="entr" presetSubtype="8" fill="hold" nodeType="withEffect">
                                  <p:stCondLst>
                                    <p:cond delay="1000"/>
                                  </p:stCondLst>
                                  <p:childTnLst>
                                    <p:set>
                                      <p:cBhvr>
                                        <p:cTn id="23" dur="1" fill="hold">
                                          <p:stCondLst>
                                            <p:cond delay="0"/>
                                          </p:stCondLst>
                                        </p:cTn>
                                        <p:tgtEl>
                                          <p:spTgt spid="38"/>
                                        </p:tgtEl>
                                        <p:attrNameLst>
                                          <p:attrName>style.visibility</p:attrName>
                                        </p:attrNameLst>
                                      </p:cBhvr>
                                      <p:to>
                                        <p:strVal val="visible"/>
                                      </p:to>
                                    </p:set>
                                    <p:animEffect transition="in" filter="wipe(left)">
                                      <p:cBhvr>
                                        <p:cTn id="24" dur="500"/>
                                        <p:tgtEl>
                                          <p:spTgt spid="38"/>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nodeType="clickEffect">
                                  <p:stCondLst>
                                    <p:cond delay="0"/>
                                  </p:stCondLst>
                                  <p:childTnLst>
                                    <p:set>
                                      <p:cBhvr>
                                        <p:cTn id="28" dur="1" fill="hold">
                                          <p:stCondLst>
                                            <p:cond delay="0"/>
                                          </p:stCondLst>
                                        </p:cTn>
                                        <p:tgtEl>
                                          <p:spTgt spid="37"/>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23" name="文本框 22"/>
          <p:cNvSpPr txBox="1"/>
          <p:nvPr/>
        </p:nvSpPr>
        <p:spPr>
          <a:xfrm>
            <a:off x="585470" y="2242185"/>
            <a:ext cx="1753870" cy="368300"/>
          </a:xfrm>
          <a:prstGeom prst="rect">
            <a:avLst/>
          </a:prstGeom>
          <a:noFill/>
          <a:ln w="9525">
            <a:solidFill>
              <a:schemeClr val="accent1"/>
            </a:solidFill>
            <a:prstDash val="dash"/>
          </a:ln>
        </p:spPr>
        <p:txBody>
          <a:bodyPr wrap="square">
            <a:spAutoFit/>
          </a:bodyPr>
          <a:lstStyle/>
          <a:p>
            <a:pPr indent="0" fontAlgn="auto"/>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1.生产组织</a:t>
            </a:r>
          </a:p>
        </p:txBody>
      </p:sp>
      <p:sp>
        <p:nvSpPr>
          <p:cNvPr id="24" name="文本框 23"/>
          <p:cNvSpPr txBox="1"/>
          <p:nvPr/>
        </p:nvSpPr>
        <p:spPr>
          <a:xfrm>
            <a:off x="585470" y="2722245"/>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2.</a:t>
            </a:r>
            <a:r>
              <a:rPr lang="zh-CN" b="1">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设备管理</a:t>
            </a:r>
          </a:p>
        </p:txBody>
      </p:sp>
      <p:sp>
        <p:nvSpPr>
          <p:cNvPr id="25" name="文本框 24"/>
          <p:cNvSpPr txBox="1"/>
          <p:nvPr/>
        </p:nvSpPr>
        <p:spPr>
          <a:xfrm>
            <a:off x="585470" y="3200400"/>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3.技术保障</a:t>
            </a:r>
          </a:p>
        </p:txBody>
      </p:sp>
      <p:sp>
        <p:nvSpPr>
          <p:cNvPr id="26" name="文本框 25"/>
          <p:cNvSpPr txBox="1"/>
          <p:nvPr/>
        </p:nvSpPr>
        <p:spPr>
          <a:xfrm>
            <a:off x="585470" y="3691255"/>
            <a:ext cx="211328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4.工程质量与安全</a:t>
            </a:r>
          </a:p>
        </p:txBody>
      </p:sp>
      <p:sp>
        <p:nvSpPr>
          <p:cNvPr id="27" name="文本框 26"/>
          <p:cNvSpPr txBox="1"/>
          <p:nvPr/>
        </p:nvSpPr>
        <p:spPr>
          <a:xfrm>
            <a:off x="568339" y="4187190"/>
            <a:ext cx="251079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rgbClr val="C00000"/>
                </a:solidFill>
                <a:latin typeface="黑体" panose="02010609060101010101" pitchFamily="49" charset="-122"/>
                <a:ea typeface="黑体" panose="02010609060101010101" pitchFamily="49" charset="-122"/>
                <a:cs typeface="黑体" panose="02010609060101010101" pitchFamily="49" charset="-122"/>
              </a:rPr>
              <a:t>5.职工素质及岗位规范</a:t>
            </a:r>
          </a:p>
        </p:txBody>
      </p:sp>
      <p:sp>
        <p:nvSpPr>
          <p:cNvPr id="28" name="文本框 27"/>
          <p:cNvSpPr txBox="1"/>
          <p:nvPr/>
        </p:nvSpPr>
        <p:spPr>
          <a:xfrm>
            <a:off x="585470" y="4697095"/>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6.文明生产</a:t>
            </a:r>
          </a:p>
        </p:txBody>
      </p:sp>
      <p:cxnSp>
        <p:nvCxnSpPr>
          <p:cNvPr id="4" name="直接连接符 3"/>
          <p:cNvCxnSpPr/>
          <p:nvPr/>
        </p:nvCxnSpPr>
        <p:spPr>
          <a:xfrm flipH="1">
            <a:off x="3347720" y="3008630"/>
            <a:ext cx="2540" cy="20472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3072765" y="4356735"/>
            <a:ext cx="273685" cy="6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3346721" y="3000371"/>
            <a:ext cx="470517"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3816985" y="2821305"/>
            <a:ext cx="4789805" cy="368300"/>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1</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严格执行</a:t>
            </a:r>
            <a:r>
              <a:rPr dirty="0">
                <a:latin typeface="微软雅黑" panose="020B0503020204020204" pitchFamily="34" charset="-122"/>
                <a:ea typeface="微软雅黑" panose="020B0503020204020204" pitchFamily="34" charset="-122"/>
                <a:cs typeface="微软雅黑" panose="020B0503020204020204" pitchFamily="34" charset="-122"/>
              </a:rPr>
              <a:t>本岗位安全生产责任制；</a:t>
            </a:r>
          </a:p>
        </p:txBody>
      </p:sp>
      <p:grpSp>
        <p:nvGrpSpPr>
          <p:cNvPr id="2" name="组合 1"/>
          <p:cNvGrpSpPr/>
          <p:nvPr/>
        </p:nvGrpSpPr>
        <p:grpSpPr>
          <a:xfrm>
            <a:off x="413142" y="251645"/>
            <a:ext cx="4407432" cy="564314"/>
            <a:chOff x="413142" y="251645"/>
            <a:chExt cx="4407432" cy="564314"/>
          </a:xfrm>
          <a:effectLst>
            <a:outerShdw blurRad="50800" dist="38100" dir="8100000" algn="tr" rotWithShape="0">
              <a:prstClr val="black">
                <a:alpha val="40000"/>
              </a:prstClr>
            </a:outerShdw>
          </a:effectLst>
        </p:grpSpPr>
        <p:sp>
          <p:nvSpPr>
            <p:cNvPr id="22"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1</a:t>
              </a:r>
            </a:p>
          </p:txBody>
        </p:sp>
        <p:sp>
          <p:nvSpPr>
            <p:cNvPr id="30" name="文本框 29"/>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工作要求</a:t>
              </a:r>
            </a:p>
          </p:txBody>
        </p:sp>
        <p:sp>
          <p:nvSpPr>
            <p:cNvPr id="31" name="文本框 30"/>
            <p:cNvSpPr txBox="1"/>
            <p:nvPr/>
          </p:nvSpPr>
          <p:spPr>
            <a:xfrm>
              <a:off x="2819101" y="256761"/>
              <a:ext cx="2001473" cy="521970"/>
            </a:xfrm>
            <a:prstGeom prst="rect">
              <a:avLst/>
            </a:prstGeom>
            <a:noFill/>
            <a:ln w="9525">
              <a:noFill/>
            </a:ln>
          </p:spPr>
          <p:txBody>
            <a:bodyPr wrap="square">
              <a:spAutoFit/>
            </a:bodyPr>
            <a:lstStyle/>
            <a:p>
              <a:pPr indent="0"/>
              <a:endParaRPr lang="zh-CN" altLang="en-US" sz="2800" b="1" dirty="0">
                <a:solidFill>
                  <a:schemeClr val="accent6">
                    <a:lumMod val="75000"/>
                  </a:schemeClr>
                </a:solidFill>
                <a:latin typeface="+mn-ea"/>
              </a:endParaRPr>
            </a:p>
          </p:txBody>
        </p:sp>
      </p:grpSp>
      <p:sp>
        <p:nvSpPr>
          <p:cNvPr id="3" name="文本框 2"/>
          <p:cNvSpPr txBox="1"/>
          <p:nvPr/>
        </p:nvSpPr>
        <p:spPr>
          <a:xfrm>
            <a:off x="585470" y="5210810"/>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a:latin typeface="黑体" panose="02010609060101010101" pitchFamily="49" charset="-122"/>
                <a:ea typeface="黑体" panose="02010609060101010101" pitchFamily="49" charset="-122"/>
                <a:cs typeface="黑体" panose="02010609060101010101" pitchFamily="49" charset="-122"/>
              </a:rPr>
              <a:t>7</a:t>
            </a:r>
            <a:r>
              <a:rPr lang="zh-CN" b="1">
                <a:latin typeface="黑体" panose="02010609060101010101" pitchFamily="49" charset="-122"/>
                <a:ea typeface="黑体" panose="02010609060101010101" pitchFamily="49" charset="-122"/>
                <a:cs typeface="黑体" panose="02010609060101010101" pitchFamily="49" charset="-122"/>
              </a:rPr>
              <a:t>.发展提升</a:t>
            </a:r>
          </a:p>
        </p:txBody>
      </p:sp>
      <p:grpSp>
        <p:nvGrpSpPr>
          <p:cNvPr id="35" name="组合 34"/>
          <p:cNvGrpSpPr/>
          <p:nvPr/>
        </p:nvGrpSpPr>
        <p:grpSpPr>
          <a:xfrm>
            <a:off x="3350895" y="3496945"/>
            <a:ext cx="5255895" cy="922020"/>
            <a:chOff x="5277" y="3466"/>
            <a:chExt cx="8277" cy="1452"/>
          </a:xfrm>
        </p:grpSpPr>
        <p:sp>
          <p:nvSpPr>
            <p:cNvPr id="7" name="文本框 6"/>
            <p:cNvSpPr txBox="1"/>
            <p:nvPr/>
          </p:nvSpPr>
          <p:spPr>
            <a:xfrm>
              <a:off x="6011" y="3466"/>
              <a:ext cx="7543" cy="1452"/>
            </a:xfrm>
            <a:prstGeom prst="rect">
              <a:avLst/>
            </a:prstGeom>
            <a:noFill/>
            <a:ln>
              <a:solidFill>
                <a:schemeClr val="accent1"/>
              </a:solidFill>
            </a:ln>
          </p:spPr>
          <p:txBody>
            <a:bodyPr wrap="square" rtlCol="0">
              <a:spAutoFit/>
            </a:bodyPr>
            <a:lstStyle/>
            <a:p>
              <a:pPr algn="just"/>
              <a:r>
                <a:rPr dirty="0">
                  <a:latin typeface="微软雅黑" panose="020B0503020204020204" pitchFamily="34" charset="-122"/>
                  <a:ea typeface="微软雅黑" panose="020B0503020204020204" pitchFamily="34" charset="-122"/>
                  <a:cs typeface="微软雅黑" panose="020B0503020204020204" pitchFamily="34" charset="-122"/>
                </a:rPr>
                <a:t>2</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管理人员、技术人员掌握相关的岗位职责、管理制度、技术措施，作业人员掌握本岗位相应的操作规程和安全措施；</a:t>
              </a:r>
            </a:p>
          </p:txBody>
        </p:sp>
        <p:cxnSp>
          <p:nvCxnSpPr>
            <p:cNvPr id="14" name="直接连接符 13"/>
            <p:cNvCxnSpPr/>
            <p:nvPr/>
          </p:nvCxnSpPr>
          <p:spPr>
            <a:xfrm>
              <a:off x="5277" y="4192"/>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3350260" y="4713605"/>
            <a:ext cx="5260975" cy="645160"/>
            <a:chOff x="5270" y="5419"/>
            <a:chExt cx="8285" cy="1016"/>
          </a:xfrm>
        </p:grpSpPr>
        <p:sp>
          <p:nvSpPr>
            <p:cNvPr id="11" name="文本框 10"/>
            <p:cNvSpPr txBox="1"/>
            <p:nvPr/>
          </p:nvSpPr>
          <p:spPr>
            <a:xfrm>
              <a:off x="6012" y="5419"/>
              <a:ext cx="7543" cy="1016"/>
            </a:xfrm>
            <a:prstGeom prst="rect">
              <a:avLst/>
            </a:prstGeom>
            <a:noFill/>
            <a:ln>
              <a:solidFill>
                <a:schemeClr val="accent1"/>
              </a:solidFill>
            </a:ln>
          </p:spPr>
          <p:txBody>
            <a:bodyPr wrap="square" rtlCol="0">
              <a:spAutoFit/>
            </a:bodyPr>
            <a:lstStyle/>
            <a:p>
              <a:pPr algn="just"/>
              <a:r>
                <a:rPr dirty="0">
                  <a:latin typeface="微软雅黑" panose="020B0503020204020204" pitchFamily="34" charset="-122"/>
                  <a:ea typeface="微软雅黑" panose="020B0503020204020204" pitchFamily="34" charset="-122"/>
                  <a:cs typeface="微软雅黑" panose="020B0503020204020204" pitchFamily="34" charset="-122"/>
                </a:rPr>
                <a:t>3</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现场作业人员操作规范，</a:t>
              </a:r>
              <a:r>
                <a:rPr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无“三违”行为，</a:t>
              </a:r>
              <a:r>
                <a:rPr dirty="0">
                  <a:latin typeface="微软雅黑" panose="020B0503020204020204" pitchFamily="34" charset="-122"/>
                  <a:ea typeface="微软雅黑" panose="020B0503020204020204" pitchFamily="34" charset="-122"/>
                  <a:cs typeface="微软雅黑" panose="020B0503020204020204" pitchFamily="34" charset="-122"/>
                </a:rPr>
                <a:t>作业前进行</a:t>
              </a:r>
              <a:r>
                <a:rPr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岗位安全风险辨识</a:t>
              </a:r>
              <a:r>
                <a:rPr dirty="0">
                  <a:latin typeface="微软雅黑" panose="020B0503020204020204" pitchFamily="34" charset="-122"/>
                  <a:ea typeface="微软雅黑" panose="020B0503020204020204" pitchFamily="34" charset="-122"/>
                  <a:cs typeface="微软雅黑" panose="020B0503020204020204" pitchFamily="34" charset="-122"/>
                </a:rPr>
                <a:t>及安全确认。</a:t>
              </a:r>
            </a:p>
          </p:txBody>
        </p:sp>
        <p:cxnSp>
          <p:nvCxnSpPr>
            <p:cNvPr id="17" name="直接连接符 16"/>
            <p:cNvCxnSpPr/>
            <p:nvPr/>
          </p:nvCxnSpPr>
          <p:spPr>
            <a:xfrm>
              <a:off x="5270" y="5927"/>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6" name="组合 15"/>
          <p:cNvGrpSpPr/>
          <p:nvPr/>
        </p:nvGrpSpPr>
        <p:grpSpPr>
          <a:xfrm>
            <a:off x="3753185" y="1563418"/>
            <a:ext cx="4789805" cy="1047067"/>
            <a:chOff x="3816985" y="1563418"/>
            <a:chExt cx="4789805" cy="1047067"/>
          </a:xfrm>
        </p:grpSpPr>
        <p:sp>
          <p:nvSpPr>
            <p:cNvPr id="12" name="对话气泡: 圆角矩形 11"/>
            <p:cNvSpPr/>
            <p:nvPr/>
          </p:nvSpPr>
          <p:spPr>
            <a:xfrm>
              <a:off x="3816985" y="1563418"/>
              <a:ext cx="4789805" cy="1047067"/>
            </a:xfrm>
            <a:prstGeom prst="wedgeRoundRectCallout">
              <a:avLst>
                <a:gd name="adj1" fmla="val -43612"/>
                <a:gd name="adj2" fmla="val 13990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文本框 14"/>
            <p:cNvSpPr txBox="1"/>
            <p:nvPr/>
          </p:nvSpPr>
          <p:spPr>
            <a:xfrm>
              <a:off x="3948545" y="1652151"/>
              <a:ext cx="4589203" cy="923330"/>
            </a:xfrm>
            <a:prstGeom prst="rect">
              <a:avLst/>
            </a:prstGeom>
            <a:noFill/>
          </p:spPr>
          <p:txBody>
            <a:bodyPr wrap="square" rtlCol="0">
              <a:spAutoFit/>
            </a:bodyPr>
            <a:lstStyle/>
            <a:p>
              <a:r>
                <a:rPr lang="zh-CN" altLang="zh-CN" dirty="0">
                  <a:solidFill>
                    <a:schemeClr val="accent1">
                      <a:lumMod val="50000"/>
                    </a:schemeClr>
                  </a:solidFill>
                  <a:latin typeface="微软雅黑" panose="020B0503020204020204" pitchFamily="34" charset="-122"/>
                  <a:ea typeface="微软雅黑" panose="020B0503020204020204" pitchFamily="34" charset="-122"/>
                </a:rPr>
                <a:t>管理人员、技术人员掌握掘进作业规程的内容，作业人员熟知本岗位操作规程和作业规程相关内容；</a:t>
              </a:r>
              <a:endParaRPr lang="zh-CN" altLang="en-US" dirty="0">
                <a:solidFill>
                  <a:schemeClr val="accent1">
                    <a:lumMod val="50000"/>
                  </a:schemeClr>
                </a:solidFill>
                <a:latin typeface="微软雅黑" panose="020B0503020204020204" pitchFamily="34" charset="-122"/>
                <a:ea typeface="微软雅黑" panose="020B0503020204020204" pitchFamily="34" charset="-122"/>
              </a:endParaRPr>
            </a:p>
          </p:txBody>
        </p:sp>
      </p:grpSp>
      <p:grpSp>
        <p:nvGrpSpPr>
          <p:cNvPr id="32" name="组合 31"/>
          <p:cNvGrpSpPr/>
          <p:nvPr/>
        </p:nvGrpSpPr>
        <p:grpSpPr>
          <a:xfrm>
            <a:off x="3816986" y="5620500"/>
            <a:ext cx="3830724" cy="717955"/>
            <a:chOff x="3816985" y="1563418"/>
            <a:chExt cx="4789805" cy="1047067"/>
          </a:xfrm>
        </p:grpSpPr>
        <p:sp>
          <p:nvSpPr>
            <p:cNvPr id="33" name="对话气泡: 圆角矩形 32"/>
            <p:cNvSpPr/>
            <p:nvPr/>
          </p:nvSpPr>
          <p:spPr>
            <a:xfrm>
              <a:off x="3816985" y="1563418"/>
              <a:ext cx="4789805" cy="1047067"/>
            </a:xfrm>
            <a:prstGeom prst="wedgeRoundRectCallout">
              <a:avLst>
                <a:gd name="adj1" fmla="val 7655"/>
                <a:gd name="adj2" fmla="val -9310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4" name="文本框 33"/>
            <p:cNvSpPr txBox="1"/>
            <p:nvPr/>
          </p:nvSpPr>
          <p:spPr>
            <a:xfrm>
              <a:off x="3948545" y="1631369"/>
              <a:ext cx="4589203" cy="646331"/>
            </a:xfrm>
            <a:prstGeom prst="rect">
              <a:avLst/>
            </a:prstGeom>
            <a:noFill/>
          </p:spPr>
          <p:txBody>
            <a:bodyPr wrap="square" rtlCol="0">
              <a:spAutoFit/>
            </a:bodyPr>
            <a:lstStyle/>
            <a:p>
              <a:r>
                <a:rPr lang="zh-CN" altLang="en-US" dirty="0">
                  <a:solidFill>
                    <a:schemeClr val="accent1">
                      <a:lumMod val="50000"/>
                    </a:schemeClr>
                  </a:solidFill>
                  <a:latin typeface="微软雅黑" panose="020B0503020204020204" pitchFamily="34" charset="-122"/>
                  <a:ea typeface="微软雅黑" panose="020B0503020204020204" pitchFamily="34" charset="-122"/>
                </a:rPr>
                <a:t>合并：</a:t>
              </a:r>
              <a:r>
                <a:rPr lang="zh-CN" altLang="zh-CN" dirty="0">
                  <a:solidFill>
                    <a:schemeClr val="accent1">
                      <a:lumMod val="50000"/>
                    </a:schemeClr>
                  </a:solidFill>
                  <a:latin typeface="微软雅黑" panose="020B0503020204020204" pitchFamily="34" charset="-122"/>
                  <a:ea typeface="微软雅黑" panose="020B0503020204020204" pitchFamily="34" charset="-122"/>
                </a:rPr>
                <a:t>（</a:t>
              </a:r>
              <a:r>
                <a:rPr lang="en-US" altLang="zh-CN" dirty="0">
                  <a:solidFill>
                    <a:schemeClr val="accent1">
                      <a:lumMod val="50000"/>
                    </a:schemeClr>
                  </a:solidFill>
                  <a:latin typeface="微软雅黑" panose="020B0503020204020204" pitchFamily="34" charset="-122"/>
                  <a:ea typeface="微软雅黑" panose="020B0503020204020204" pitchFamily="34" charset="-122"/>
                </a:rPr>
                <a:t>4</a:t>
              </a:r>
              <a:r>
                <a:rPr lang="zh-CN" altLang="zh-CN" dirty="0">
                  <a:solidFill>
                    <a:schemeClr val="accent1">
                      <a:lumMod val="50000"/>
                    </a:schemeClr>
                  </a:solidFill>
                  <a:latin typeface="微软雅黑" panose="020B0503020204020204" pitchFamily="34" charset="-122"/>
                  <a:ea typeface="微软雅黑" panose="020B0503020204020204" pitchFamily="34" charset="-122"/>
                </a:rPr>
                <a:t>）作业前进行安全确认。</a:t>
              </a:r>
              <a:endParaRPr lang="en-US" altLang="zh-CN" dirty="0">
                <a:solidFill>
                  <a:schemeClr val="accent1">
                    <a:lumMod val="50000"/>
                  </a:schemeClr>
                </a:solidFill>
                <a:latin typeface="微软雅黑" panose="020B0503020204020204" pitchFamily="34" charset="-122"/>
                <a:ea typeface="微软雅黑" panose="020B0503020204020204" pitchFamily="34" charset="-122"/>
              </a:endParaRPr>
            </a:p>
            <a:p>
              <a:r>
                <a:rPr lang="zh-CN" altLang="en-US" dirty="0">
                  <a:solidFill>
                    <a:schemeClr val="accent1">
                      <a:lumMod val="50000"/>
                    </a:schemeClr>
                  </a:solidFill>
                  <a:latin typeface="微软雅黑" panose="020B0503020204020204" pitchFamily="34" charset="-122"/>
                  <a:ea typeface="微软雅黑" panose="020B0503020204020204" pitchFamily="34" charset="-122"/>
                </a:rPr>
                <a:t>增加：</a:t>
              </a:r>
              <a:r>
                <a:rPr lang="zh-CN" altLang="en-US" dirty="0">
                  <a:solidFill>
                    <a:schemeClr val="accent1">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岗位安全风险辨识</a:t>
              </a:r>
              <a:endParaRPr lang="zh-CN" altLang="en-US" dirty="0">
                <a:solidFill>
                  <a:schemeClr val="accent1">
                    <a:lumMod val="50000"/>
                  </a:schemeClr>
                </a:solidFill>
                <a:latin typeface="微软雅黑" panose="020B0503020204020204" pitchFamily="34" charset="-122"/>
                <a:ea typeface="微软雅黑" panose="020B0503020204020204" pitchFamily="34" charset="-122"/>
              </a:endParaRPr>
            </a:p>
          </p:txBody>
        </p:sp>
      </p:grpSp>
      <p:grpSp>
        <p:nvGrpSpPr>
          <p:cNvPr id="37" name="组合 36"/>
          <p:cNvGrpSpPr/>
          <p:nvPr/>
        </p:nvGrpSpPr>
        <p:grpSpPr>
          <a:xfrm>
            <a:off x="2992119" y="1942408"/>
            <a:ext cx="1410335" cy="456715"/>
            <a:chOff x="6193" y="9108"/>
            <a:chExt cx="6556" cy="1139"/>
          </a:xfrm>
        </p:grpSpPr>
        <p:sp>
          <p:nvSpPr>
            <p:cNvPr id="38" name="对话气泡: 圆角矩形 37"/>
            <p:cNvSpPr/>
            <p:nvPr/>
          </p:nvSpPr>
          <p:spPr>
            <a:xfrm>
              <a:off x="6193" y="9108"/>
              <a:ext cx="6556" cy="1139"/>
            </a:xfrm>
            <a:prstGeom prst="wedgeRoundRectCallout">
              <a:avLst>
                <a:gd name="adj1" fmla="val 37680"/>
                <a:gd name="adj2" fmla="val 15077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9" name="文本框 38"/>
            <p:cNvSpPr txBox="1"/>
            <p:nvPr/>
          </p:nvSpPr>
          <p:spPr>
            <a:xfrm>
              <a:off x="6329" y="9181"/>
              <a:ext cx="6324" cy="921"/>
            </a:xfrm>
            <a:prstGeom prst="rect">
              <a:avLst/>
            </a:prstGeom>
            <a:solidFill>
              <a:schemeClr val="bg1"/>
            </a:solidFill>
          </p:spPr>
          <p:txBody>
            <a:bodyPr wrap="square" rtlCol="0">
              <a:spAutoFit/>
            </a:bodyPr>
            <a:lstStyle/>
            <a:p>
              <a:r>
                <a:rPr lang="zh-CN" altLang="zh-CN" dirty="0">
                  <a:solidFill>
                    <a:schemeClr val="accent1">
                      <a:lumMod val="50000"/>
                    </a:schemeClr>
                  </a:solidFill>
                  <a:latin typeface="微软雅黑" panose="020B0503020204020204" pitchFamily="34" charset="-122"/>
                  <a:ea typeface="微软雅黑" panose="020B0503020204020204" pitchFamily="34" charset="-122"/>
                </a:rPr>
                <a:t>建立并执行</a:t>
              </a:r>
              <a:endParaRPr lang="zh-CN" altLang="en-US" dirty="0">
                <a:solidFill>
                  <a:schemeClr val="accent1">
                    <a:lumMod val="5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40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par>
                                <p:cTn id="8" presetID="22" presetClass="entr" presetSubtype="8" fill="hold" nodeType="withEffect">
                                  <p:stCondLst>
                                    <p:cond delay="900"/>
                                  </p:stCondLst>
                                  <p:childTnLst>
                                    <p:set>
                                      <p:cBhvr>
                                        <p:cTn id="9" dur="1" fill="hold">
                                          <p:stCondLst>
                                            <p:cond delay="0"/>
                                          </p:stCondLst>
                                        </p:cTn>
                                        <p:tgtEl>
                                          <p:spTgt spid="36"/>
                                        </p:tgtEl>
                                        <p:attrNameLst>
                                          <p:attrName>style.visibility</p:attrName>
                                        </p:attrNameLst>
                                      </p:cBhvr>
                                      <p:to>
                                        <p:strVal val="visible"/>
                                      </p:to>
                                    </p:set>
                                    <p:animEffect transition="in" filter="wipe(left)">
                                      <p:cBhvr>
                                        <p:cTn id="10" dur="500"/>
                                        <p:tgtEl>
                                          <p:spTgt spid="3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37"/>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16"/>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517458" y="201225"/>
            <a:ext cx="4152099"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黑体" panose="02010609060101010101" pitchFamily="49" charset="-122"/>
                <a:ea typeface="黑体" panose="02010609060101010101" pitchFamily="49" charset="-122"/>
                <a:cs typeface="Times New Roman" panose="02020603050405020304" pitchFamily="18" charset="0"/>
              </a:rPr>
              <a:t>正确认识</a:t>
            </a:r>
            <a:r>
              <a:rPr lang="zh-CN" altLang="zh-CN" sz="2800" b="1" kern="100" dirty="0">
                <a:solidFill>
                  <a:srgbClr val="BD0800"/>
                </a:solidFill>
                <a:latin typeface="黑体" panose="02010609060101010101" pitchFamily="49" charset="-122"/>
                <a:ea typeface="黑体" panose="02010609060101010101" pitchFamily="49" charset="-122"/>
                <a:cs typeface="Times New Roman" panose="02020603050405020304" pitchFamily="18" charset="0"/>
              </a:rPr>
              <a:t>煤矿标准化</a:t>
            </a:r>
            <a:r>
              <a:rPr lang="zh-CN" altLang="en-US" sz="2800" b="1" kern="100" dirty="0">
                <a:solidFill>
                  <a:srgbClr val="BD0800"/>
                </a:solidFill>
                <a:latin typeface="黑体" panose="02010609060101010101" pitchFamily="49" charset="-122"/>
                <a:ea typeface="黑体" panose="02010609060101010101" pitchFamily="49" charset="-122"/>
                <a:cs typeface="Times New Roman" panose="02020603050405020304" pitchFamily="18" charset="0"/>
              </a:rPr>
              <a:t>工作</a:t>
            </a:r>
            <a:endParaRPr lang="zh-CN" altLang="zh-CN" sz="1100" kern="100" dirty="0">
              <a:solidFill>
                <a:srgbClr val="BD0800"/>
              </a:solidFill>
              <a:effectLst/>
              <a:latin typeface="黑体" panose="02010609060101010101" pitchFamily="49" charset="-122"/>
              <a:ea typeface="黑体" panose="02010609060101010101" pitchFamily="49" charset="-122"/>
              <a:cs typeface="Times New Roman" panose="02020603050405020304" pitchFamily="18" charset="0"/>
            </a:endParaRPr>
          </a:p>
        </p:txBody>
      </p:sp>
      <p:grpSp>
        <p:nvGrpSpPr>
          <p:cNvPr id="5" name="组合 4"/>
          <p:cNvGrpSpPr/>
          <p:nvPr/>
        </p:nvGrpSpPr>
        <p:grpSpPr>
          <a:xfrm>
            <a:off x="509721" y="1133227"/>
            <a:ext cx="5719629" cy="557377"/>
            <a:chOff x="509721" y="1133227"/>
            <a:chExt cx="5719629" cy="557377"/>
          </a:xfrm>
        </p:grpSpPr>
        <p:sp>
          <p:nvSpPr>
            <p:cNvPr id="20" name="矩形: 圆角 19"/>
            <p:cNvSpPr/>
            <p:nvPr/>
          </p:nvSpPr>
          <p:spPr>
            <a:xfrm>
              <a:off x="509721" y="1163232"/>
              <a:ext cx="5719629" cy="527372"/>
            </a:xfrm>
            <a:prstGeom prst="roundRect">
              <a:avLst/>
            </a:prstGeom>
            <a:solidFill>
              <a:srgbClr val="1635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bg1"/>
                  </a:solidFill>
                  <a:sym typeface="+mn-ea"/>
                </a:rPr>
                <a:t>标准化考核内容的针对性和前瞻性</a:t>
              </a:r>
              <a:endParaRPr lang="zh-CN" altLang="en-US" sz="2400" b="1" dirty="0">
                <a:solidFill>
                  <a:schemeClr val="bg1"/>
                </a:solidFill>
                <a:latin typeface="华文中宋" panose="02010600040101010101" pitchFamily="2" charset="-122"/>
                <a:ea typeface="华文中宋" panose="02010600040101010101" pitchFamily="2" charset="-122"/>
              </a:endParaRPr>
            </a:p>
          </p:txBody>
        </p:sp>
        <p:sp>
          <p:nvSpPr>
            <p:cNvPr id="24" name="矩形: 圆角 23"/>
            <p:cNvSpPr/>
            <p:nvPr/>
          </p:nvSpPr>
          <p:spPr>
            <a:xfrm>
              <a:off x="509721" y="1157314"/>
              <a:ext cx="475547" cy="512722"/>
            </a:xfrm>
            <a:prstGeom prst="roundRect">
              <a:avLst/>
            </a:prstGeom>
            <a:solidFill>
              <a:srgbClr val="3972A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文本框 1"/>
            <p:cNvSpPr txBox="1"/>
            <p:nvPr/>
          </p:nvSpPr>
          <p:spPr>
            <a:xfrm>
              <a:off x="575175" y="1133227"/>
              <a:ext cx="288627" cy="523220"/>
            </a:xfrm>
            <a:prstGeom prst="rect">
              <a:avLst/>
            </a:prstGeom>
            <a:noFill/>
          </p:spPr>
          <p:txBody>
            <a:bodyPr wrap="square" rtlCol="0">
              <a:spAutoFit/>
            </a:bodyPr>
            <a:lstStyle/>
            <a:p>
              <a:r>
                <a:rPr lang="en-US" altLang="zh-CN" sz="2800" b="1"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3</a:t>
              </a:r>
              <a:endParaRPr lang="zh-CN" altLang="en-US" sz="2800" b="1" dirty="0">
                <a:solidFill>
                  <a:schemeClr val="bg1"/>
                </a:solidFill>
                <a:latin typeface="Times New Roman" panose="02020603050405020304" pitchFamily="18" charset="0"/>
                <a:ea typeface="黑体" panose="02010609060101010101" pitchFamily="49" charset="-122"/>
                <a:cs typeface="Times New Roman" panose="02020603050405020304" pitchFamily="18" charset="0"/>
              </a:endParaRPr>
            </a:p>
          </p:txBody>
        </p:sp>
      </p:grpSp>
      <p:sp>
        <p:nvSpPr>
          <p:cNvPr id="18" name="文本框 17"/>
          <p:cNvSpPr txBox="1"/>
          <p:nvPr/>
        </p:nvSpPr>
        <p:spPr>
          <a:xfrm>
            <a:off x="520065" y="2065740"/>
            <a:ext cx="8103870" cy="646331"/>
          </a:xfrm>
          <a:prstGeom prst="rect">
            <a:avLst/>
          </a:prstGeom>
          <a:noFill/>
          <a:ln w="3175" cmpd="sng">
            <a:solidFill>
              <a:schemeClr val="accent1">
                <a:shade val="50000"/>
              </a:schemeClr>
            </a:solidFill>
            <a:prstDash val="solid"/>
          </a:ln>
        </p:spPr>
        <p:txBody>
          <a:bodyPr wrap="square" rtlCol="0">
            <a:spAutoFit/>
          </a:bodyPr>
          <a:lstStyle/>
          <a:p>
            <a:pPr indent="-285750" fontAlgn="auto">
              <a:buClr>
                <a:srgbClr val="C00000"/>
              </a:buClr>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sym typeface="+mn-ea"/>
              </a:rPr>
              <a:t>每一版的标准化的考核内容、分值分配，都在随着煤矿技术和装备的进步而不断地调整，既紧贴煤矿生产实际，又充分地体现了前瞻和引领的作用。</a:t>
            </a:r>
          </a:p>
        </p:txBody>
      </p:sp>
      <p:sp>
        <p:nvSpPr>
          <p:cNvPr id="16" name="文本框 15"/>
          <p:cNvSpPr txBox="1"/>
          <p:nvPr/>
        </p:nvSpPr>
        <p:spPr>
          <a:xfrm>
            <a:off x="520065" y="3143885"/>
            <a:ext cx="8104505" cy="645160"/>
          </a:xfrm>
          <a:prstGeom prst="rect">
            <a:avLst/>
          </a:prstGeom>
          <a:noFill/>
          <a:ln w="12700" cmpd="sng">
            <a:solidFill>
              <a:schemeClr val="accent1">
                <a:shade val="50000"/>
              </a:schemeClr>
            </a:solidFill>
            <a:prstDash val="sysDash"/>
          </a:ln>
        </p:spPr>
        <p:txBody>
          <a:bodyPr wrap="square" rtlCol="0" anchor="t">
            <a:spAutoFit/>
          </a:bodyPr>
          <a:lstStyle/>
          <a:p>
            <a:pPr indent="-285750" fontAlgn="auto">
              <a:buClr>
                <a:srgbClr val="C00000"/>
              </a:buClr>
              <a:buFont typeface="Wingdings" panose="05000000000000000000" pitchFamily="2" charset="2"/>
              <a:buChar char="Ø"/>
            </a:pPr>
            <a:r>
              <a:rPr lang="zh-CN" altLang="en-US" dirty="0">
                <a:latin typeface="华文中宋" panose="02010600040101010101" pitchFamily="2" charset="-122"/>
                <a:ea typeface="华文中宋" panose="02010600040101010101" pitchFamily="2" charset="-122"/>
                <a:sym typeface="+mn-ea"/>
              </a:rPr>
              <a:t>1</a:t>
            </a:r>
            <a:r>
              <a:rPr lang="en-US" altLang="zh-CN" dirty="0">
                <a:latin typeface="华文中宋" panose="02010600040101010101" pitchFamily="2" charset="-122"/>
                <a:ea typeface="华文中宋" panose="02010600040101010101" pitchFamily="2" charset="-122"/>
                <a:sym typeface="+mn-ea"/>
              </a:rPr>
              <a:t>4</a:t>
            </a:r>
            <a:r>
              <a:rPr lang="zh-CN" altLang="en-US" dirty="0">
                <a:latin typeface="华文中宋" panose="02010600040101010101" pitchFamily="2" charset="-122"/>
                <a:ea typeface="华文中宋" panose="02010600040101010101" pitchFamily="2" charset="-122"/>
                <a:sym typeface="+mn-ea"/>
              </a:rPr>
              <a:t>年版首次对从业人员的资质提出了要求，采掘专业首次将机械化、设备选型纳入纳入考核；掘进专业首次提出了辅助运输问题；</a:t>
            </a:r>
            <a:endParaRPr lang="zh-CN" altLang="en-US" dirty="0">
              <a:latin typeface="华文中宋" panose="02010600040101010101" pitchFamily="2" charset="-122"/>
              <a:ea typeface="华文中宋" panose="02010600040101010101" pitchFamily="2" charset="-122"/>
            </a:endParaRPr>
          </a:p>
        </p:txBody>
      </p:sp>
      <p:sp>
        <p:nvSpPr>
          <p:cNvPr id="17" name="文本框 16"/>
          <p:cNvSpPr txBox="1"/>
          <p:nvPr/>
        </p:nvSpPr>
        <p:spPr>
          <a:xfrm>
            <a:off x="509721" y="4106805"/>
            <a:ext cx="8103235" cy="646331"/>
          </a:xfrm>
          <a:prstGeom prst="rect">
            <a:avLst/>
          </a:prstGeom>
          <a:noFill/>
          <a:ln w="12700" cmpd="sng">
            <a:solidFill>
              <a:schemeClr val="accent1">
                <a:shade val="50000"/>
              </a:schemeClr>
            </a:solidFill>
            <a:prstDash val="sysDash"/>
          </a:ln>
        </p:spPr>
        <p:txBody>
          <a:bodyPr wrap="square" rtlCol="0" anchor="t">
            <a:spAutoFit/>
          </a:bodyPr>
          <a:lstStyle/>
          <a:p>
            <a:pPr indent="-285750">
              <a:buClr>
                <a:srgbClr val="C00000"/>
              </a:buClr>
              <a:buFont typeface="Wingdings" panose="05000000000000000000" pitchFamily="2" charset="2"/>
              <a:buChar char="Ø"/>
            </a:pPr>
            <a:r>
              <a:rPr lang="zh-CN" altLang="en-US" dirty="0">
                <a:latin typeface="华文中宋" panose="02010600040101010101" pitchFamily="2" charset="-122"/>
                <a:ea typeface="华文中宋" panose="02010600040101010101" pitchFamily="2" charset="-122"/>
                <a:sym typeface="+mn-ea"/>
              </a:rPr>
              <a:t>17年版采掘专业进一步加强了采掘机械化考核，大幅增加设备选型、设备管理的考核内容；</a:t>
            </a:r>
            <a:endParaRPr lang="zh-CN" altLang="en-US" dirty="0">
              <a:latin typeface="华文中宋" panose="02010600040101010101" pitchFamily="2" charset="-122"/>
              <a:ea typeface="华文中宋" panose="02010600040101010101" pitchFamily="2" charset="-122"/>
            </a:endParaRPr>
          </a:p>
        </p:txBody>
      </p:sp>
      <p:sp>
        <p:nvSpPr>
          <p:cNvPr id="26" name="文本框 25"/>
          <p:cNvSpPr txBox="1"/>
          <p:nvPr/>
        </p:nvSpPr>
        <p:spPr>
          <a:xfrm>
            <a:off x="535487" y="5060200"/>
            <a:ext cx="8104505" cy="645160"/>
          </a:xfrm>
          <a:prstGeom prst="rect">
            <a:avLst/>
          </a:prstGeom>
          <a:noFill/>
          <a:ln w="12700" cmpd="sng">
            <a:solidFill>
              <a:schemeClr val="accent1">
                <a:shade val="50000"/>
              </a:schemeClr>
            </a:solidFill>
            <a:prstDash val="sysDash"/>
          </a:ln>
        </p:spPr>
        <p:txBody>
          <a:bodyPr wrap="square" rtlCol="0" anchor="t">
            <a:spAutoFit/>
          </a:bodyPr>
          <a:lstStyle/>
          <a:p>
            <a:pPr indent="-285750" fontAlgn="auto">
              <a:buClr>
                <a:srgbClr val="C00000"/>
              </a:buClr>
              <a:buFont typeface="Wingdings" panose="05000000000000000000" pitchFamily="2" charset="2"/>
              <a:buChar char="Ø"/>
            </a:pPr>
            <a:r>
              <a:rPr lang="zh-CN" altLang="en-US" dirty="0">
                <a:latin typeface="华文中宋" panose="02010600040101010101" pitchFamily="2" charset="-122"/>
                <a:ea typeface="华文中宋" panose="02010600040101010101" pitchFamily="2" charset="-122"/>
                <a:sym typeface="+mn-ea"/>
              </a:rPr>
              <a:t>新版提出</a:t>
            </a:r>
            <a:r>
              <a:rPr lang="en-US" altLang="zh-CN" dirty="0">
                <a:latin typeface="华文中宋" panose="02010600040101010101" pitchFamily="2" charset="-122"/>
                <a:ea typeface="华文中宋" panose="02010600040101010101" pitchFamily="2" charset="-122"/>
                <a:sym typeface="+mn-ea"/>
              </a:rPr>
              <a:t>“</a:t>
            </a:r>
            <a:r>
              <a:rPr lang="zh-CN" altLang="en-US" dirty="0">
                <a:latin typeface="华文中宋" panose="02010600040101010101" pitchFamily="2" charset="-122"/>
                <a:ea typeface="华文中宋" panose="02010600040101010101" pitchFamily="2" charset="-122"/>
                <a:sym typeface="+mn-ea"/>
              </a:rPr>
              <a:t>一井一面</a:t>
            </a:r>
            <a:r>
              <a:rPr lang="en-US" altLang="zh-CN" dirty="0">
                <a:latin typeface="华文中宋" panose="02010600040101010101" pitchFamily="2" charset="-122"/>
                <a:ea typeface="华文中宋" panose="02010600040101010101" pitchFamily="2" charset="-122"/>
                <a:sym typeface="+mn-ea"/>
              </a:rPr>
              <a:t>”</a:t>
            </a:r>
            <a:r>
              <a:rPr lang="zh-CN" altLang="en-US" dirty="0">
                <a:latin typeface="华文中宋" panose="02010600040101010101" pitchFamily="2" charset="-122"/>
                <a:ea typeface="华文中宋" panose="02010600040101010101" pitchFamily="2" charset="-122"/>
                <a:sym typeface="+mn-ea"/>
              </a:rPr>
              <a:t>、</a:t>
            </a:r>
            <a:r>
              <a:rPr lang="en-US" altLang="zh-CN" dirty="0">
                <a:latin typeface="华文中宋" panose="02010600040101010101" pitchFamily="2" charset="-122"/>
                <a:ea typeface="华文中宋" panose="02010600040101010101" pitchFamily="2" charset="-122"/>
                <a:sym typeface="+mn-ea"/>
              </a:rPr>
              <a:t>“</a:t>
            </a:r>
            <a:r>
              <a:rPr lang="zh-CN" altLang="en-US" dirty="0">
                <a:latin typeface="华文中宋" panose="02010600040101010101" pitchFamily="2" charset="-122"/>
                <a:ea typeface="华文中宋" panose="02010600040101010101" pitchFamily="2" charset="-122"/>
                <a:sym typeface="+mn-ea"/>
              </a:rPr>
              <a:t>一井两面</a:t>
            </a:r>
            <a:r>
              <a:rPr lang="en-US" altLang="zh-CN" dirty="0">
                <a:latin typeface="华文中宋" panose="02010600040101010101" pitchFamily="2" charset="-122"/>
                <a:ea typeface="华文中宋" panose="02010600040101010101" pitchFamily="2" charset="-122"/>
                <a:sym typeface="+mn-ea"/>
              </a:rPr>
              <a:t>”</a:t>
            </a:r>
            <a:r>
              <a:rPr lang="zh-CN" altLang="zh-CN" dirty="0">
                <a:latin typeface="华文中宋" panose="02010600040101010101" pitchFamily="2" charset="-122"/>
                <a:ea typeface="华文中宋" panose="02010600040101010101" pitchFamily="2" charset="-122"/>
                <a:sym typeface="+mn-ea"/>
              </a:rPr>
              <a:t>和采掘智能化</a:t>
            </a:r>
            <a:r>
              <a:rPr lang="zh-CN" altLang="en-US" dirty="0">
                <a:latin typeface="华文中宋" panose="02010600040101010101" pitchFamily="2" charset="-122"/>
                <a:ea typeface="华文中宋" panose="02010600040101010101" pitchFamily="2" charset="-122"/>
                <a:sym typeface="+mn-ea"/>
              </a:rPr>
              <a:t>生产模式，增加工作面出口防冲的内容和“发展提升”附加考核项；</a:t>
            </a:r>
            <a:endParaRPr lang="zh-CN" altLang="en-US" dirty="0">
              <a:latin typeface="华文中宋" panose="02010600040101010101" pitchFamily="2" charset="-122"/>
              <a:ea typeface="华文中宋" panose="02010600040101010101" pitchFamily="2" charset="-122"/>
            </a:endParaRPr>
          </a:p>
        </p:txBody>
      </p:sp>
      <p:sp>
        <p:nvSpPr>
          <p:cNvPr id="27" name="文本框 26"/>
          <p:cNvSpPr txBox="1"/>
          <p:nvPr/>
        </p:nvSpPr>
        <p:spPr>
          <a:xfrm>
            <a:off x="536757" y="6000024"/>
            <a:ext cx="8103235" cy="458780"/>
          </a:xfrm>
          <a:prstGeom prst="rect">
            <a:avLst/>
          </a:prstGeom>
          <a:noFill/>
          <a:ln w="12700" cmpd="sng">
            <a:solidFill>
              <a:schemeClr val="accent1">
                <a:shade val="50000"/>
              </a:schemeClr>
            </a:solidFill>
            <a:prstDash val="sysDash"/>
          </a:ln>
        </p:spPr>
        <p:txBody>
          <a:bodyPr wrap="square" rtlCol="0" anchor="t">
            <a:spAutoFit/>
          </a:bodyPr>
          <a:lstStyle/>
          <a:p>
            <a:pPr marL="285750" indent="-285750" algn="l" fontAlgn="auto">
              <a:lnSpc>
                <a:spcPct val="150000"/>
              </a:lnSpc>
              <a:buClr>
                <a:srgbClr val="C00000"/>
              </a:buClr>
              <a:buSzTx/>
              <a:buFont typeface="Wingdings" panose="05000000000000000000" pitchFamily="2" charset="2"/>
              <a:buChar char="Ø"/>
            </a:pPr>
            <a:r>
              <a:rPr lang="zh-CN" altLang="en-US" dirty="0">
                <a:latin typeface="华文中宋" panose="02010600040101010101" pitchFamily="2" charset="-122"/>
                <a:ea typeface="华文中宋" panose="02010600040101010101" pitchFamily="2" charset="-122"/>
                <a:sym typeface="+mn-ea"/>
              </a:rPr>
              <a:t>随着考核范围、内容的调整，采掘专业权重从</a:t>
            </a:r>
            <a:r>
              <a:rPr lang="en-US" altLang="zh-CN" dirty="0">
                <a:latin typeface="华文中宋" panose="02010600040101010101" pitchFamily="2" charset="-122"/>
                <a:ea typeface="华文中宋" panose="02010600040101010101" pitchFamily="2" charset="-122"/>
                <a:sym typeface="+mn-ea"/>
              </a:rPr>
              <a:t>17</a:t>
            </a:r>
            <a:r>
              <a:rPr lang="zh-CN" altLang="en-US" dirty="0">
                <a:latin typeface="华文中宋" panose="02010600040101010101" pitchFamily="2" charset="-122"/>
                <a:ea typeface="华文中宋" panose="02010600040101010101" pitchFamily="2" charset="-122"/>
                <a:sym typeface="+mn-ea"/>
              </a:rPr>
              <a:t>版</a:t>
            </a:r>
            <a:r>
              <a:rPr lang="en-US" altLang="zh-CN" dirty="0">
                <a:latin typeface="华文中宋" panose="02010600040101010101" pitchFamily="2" charset="-122"/>
                <a:ea typeface="华文中宋" panose="02010600040101010101" pitchFamily="2" charset="-122"/>
                <a:sym typeface="+mn-ea"/>
              </a:rPr>
              <a:t>0.09</a:t>
            </a:r>
            <a:r>
              <a:rPr lang="zh-CN" altLang="en-US" dirty="0">
                <a:latin typeface="华文中宋" panose="02010600040101010101" pitchFamily="2" charset="-122"/>
                <a:ea typeface="华文中宋" panose="02010600040101010101" pitchFamily="2" charset="-122"/>
                <a:sym typeface="+mn-ea"/>
              </a:rPr>
              <a:t>调整到</a:t>
            </a:r>
            <a:r>
              <a:rPr lang="en-US" altLang="zh-CN" dirty="0">
                <a:latin typeface="华文中宋" panose="02010600040101010101" pitchFamily="2" charset="-122"/>
                <a:ea typeface="华文中宋" panose="02010600040101010101" pitchFamily="2" charset="-122"/>
                <a:sym typeface="+mn-ea"/>
              </a:rPr>
              <a:t>0.07</a:t>
            </a:r>
            <a:r>
              <a:rPr lang="zh-CN" altLang="en-US" dirty="0">
                <a:latin typeface="华文中宋" panose="02010600040101010101" pitchFamily="2" charset="-122"/>
                <a:ea typeface="华文中宋" panose="02010600040101010101" pitchFamily="2" charset="-122"/>
                <a:sym typeface="+mn-ea"/>
              </a:rPr>
              <a:t>。</a:t>
            </a:r>
            <a:endParaRPr lang="zh-CN" altLang="en-US" dirty="0">
              <a:latin typeface="华文中宋" panose="02010600040101010101" pitchFamily="2" charset="-122"/>
              <a:ea typeface="华文中宋" panose="020106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1" presetClass="entr" presetSubtype="0" fill="hold" grpId="0" nodeType="withEffect">
                                  <p:stCondLst>
                                    <p:cond delay="1000"/>
                                  </p:stCondLst>
                                  <p:childTnLst>
                                    <p:set>
                                      <p:cBhvr>
                                        <p:cTn id="9" dur="1" fill="hold">
                                          <p:stCondLst>
                                            <p:cond delay="0"/>
                                          </p:stCondLst>
                                        </p:cTn>
                                        <p:tgtEl>
                                          <p:spTgt spid="16"/>
                                        </p:tgtEl>
                                        <p:attrNameLst>
                                          <p:attrName>style.visibility</p:attrName>
                                        </p:attrNameLst>
                                      </p:cBhvr>
                                      <p:to>
                                        <p:strVal val="visible"/>
                                      </p:to>
                                    </p:set>
                                  </p:childTnLst>
                                </p:cTn>
                              </p:par>
                              <p:par>
                                <p:cTn id="10" presetID="1" presetClass="entr" presetSubtype="0" fill="hold" grpId="0" nodeType="withEffect">
                                  <p:stCondLst>
                                    <p:cond delay="1500"/>
                                  </p:stCondLst>
                                  <p:childTnLst>
                                    <p:set>
                                      <p:cBhvr>
                                        <p:cTn id="11" dur="1" fill="hold">
                                          <p:stCondLst>
                                            <p:cond delay="0"/>
                                          </p:stCondLst>
                                        </p:cTn>
                                        <p:tgtEl>
                                          <p:spTgt spid="17"/>
                                        </p:tgtEl>
                                        <p:attrNameLst>
                                          <p:attrName>style.visibility</p:attrName>
                                        </p:attrNameLst>
                                      </p:cBhvr>
                                      <p:to>
                                        <p:strVal val="visible"/>
                                      </p:to>
                                    </p:set>
                                  </p:childTnLst>
                                </p:cTn>
                              </p:par>
                              <p:par>
                                <p:cTn id="12" presetID="1" presetClass="entr" presetSubtype="0" fill="hold" grpId="0" nodeType="withEffect">
                                  <p:stCondLst>
                                    <p:cond delay="2000"/>
                                  </p:stCondLst>
                                  <p:childTnLst>
                                    <p:set>
                                      <p:cBhvr>
                                        <p:cTn id="13" dur="1" fill="hold">
                                          <p:stCondLst>
                                            <p:cond delay="0"/>
                                          </p:stCondLst>
                                        </p:cTn>
                                        <p:tgtEl>
                                          <p:spTgt spid="26"/>
                                        </p:tgtEl>
                                        <p:attrNameLst>
                                          <p:attrName>style.visibility</p:attrName>
                                        </p:attrNameLst>
                                      </p:cBhvr>
                                      <p:to>
                                        <p:strVal val="visible"/>
                                      </p:to>
                                    </p:set>
                                  </p:childTnLst>
                                </p:cTn>
                              </p:par>
                              <p:par>
                                <p:cTn id="14" presetID="1" presetClass="entr" presetSubtype="0" fill="hold" grpId="0" nodeType="withEffect">
                                  <p:stCondLst>
                                    <p:cond delay="2500"/>
                                  </p:stCondLst>
                                  <p:childTnLst>
                                    <p:set>
                                      <p:cBhvr>
                                        <p:cTn id="15"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ldLvl="0" animBg="1"/>
      <p:bldP spid="16" grpId="0" bldLvl="0" animBg="1"/>
      <p:bldP spid="17" grpId="0" bldLvl="0" animBg="1"/>
      <p:bldP spid="26" grpId="0" bldLvl="0" animBg="1"/>
      <p:bldP spid="27" grpId="0" bldLvl="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77215" y="4187190"/>
            <a:ext cx="251079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5.职工素质及岗位规范</a:t>
            </a:r>
          </a:p>
        </p:txBody>
      </p:sp>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23" name="文本框 22"/>
          <p:cNvSpPr txBox="1"/>
          <p:nvPr/>
        </p:nvSpPr>
        <p:spPr>
          <a:xfrm>
            <a:off x="585470" y="2242185"/>
            <a:ext cx="1753870" cy="368300"/>
          </a:xfrm>
          <a:prstGeom prst="rect">
            <a:avLst/>
          </a:prstGeom>
          <a:noFill/>
          <a:ln w="9525">
            <a:solidFill>
              <a:schemeClr val="accent1"/>
            </a:solidFill>
            <a:prstDash val="dash"/>
          </a:ln>
        </p:spPr>
        <p:txBody>
          <a:bodyPr wrap="square">
            <a:spAutoFit/>
          </a:bodyPr>
          <a:lstStyle/>
          <a:p>
            <a:pPr indent="0" fontAlgn="auto"/>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1.生产组织</a:t>
            </a:r>
          </a:p>
        </p:txBody>
      </p:sp>
      <p:sp>
        <p:nvSpPr>
          <p:cNvPr id="24" name="文本框 23"/>
          <p:cNvSpPr txBox="1"/>
          <p:nvPr/>
        </p:nvSpPr>
        <p:spPr>
          <a:xfrm>
            <a:off x="585470" y="2722245"/>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2.</a:t>
            </a:r>
            <a:r>
              <a:rPr lang="zh-CN" b="1">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设备管理</a:t>
            </a:r>
          </a:p>
        </p:txBody>
      </p:sp>
      <p:sp>
        <p:nvSpPr>
          <p:cNvPr id="25" name="文本框 24"/>
          <p:cNvSpPr txBox="1"/>
          <p:nvPr/>
        </p:nvSpPr>
        <p:spPr>
          <a:xfrm>
            <a:off x="585470" y="3200400"/>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3.技术保障</a:t>
            </a:r>
          </a:p>
        </p:txBody>
      </p:sp>
      <p:sp>
        <p:nvSpPr>
          <p:cNvPr id="26" name="文本框 25"/>
          <p:cNvSpPr txBox="1"/>
          <p:nvPr/>
        </p:nvSpPr>
        <p:spPr>
          <a:xfrm>
            <a:off x="585470" y="3691255"/>
            <a:ext cx="211328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4.工程质量与安全</a:t>
            </a:r>
          </a:p>
        </p:txBody>
      </p:sp>
      <p:cxnSp>
        <p:nvCxnSpPr>
          <p:cNvPr id="8" name="直接连接符 7"/>
          <p:cNvCxnSpPr/>
          <p:nvPr/>
        </p:nvCxnSpPr>
        <p:spPr>
          <a:xfrm>
            <a:off x="3072765" y="4356735"/>
            <a:ext cx="273685" cy="6350"/>
          </a:xfrm>
          <a:prstGeom prst="line">
            <a:avLst/>
          </a:prstGeom>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413142" y="251645"/>
            <a:ext cx="4407432" cy="564314"/>
            <a:chOff x="413142" y="251645"/>
            <a:chExt cx="4407432" cy="564314"/>
          </a:xfrm>
          <a:effectLst>
            <a:outerShdw blurRad="50800" dist="38100" dir="8100000" algn="tr" rotWithShape="0">
              <a:prstClr val="black">
                <a:alpha val="40000"/>
              </a:prstClr>
            </a:outerShdw>
          </a:effectLst>
        </p:grpSpPr>
        <p:sp>
          <p:nvSpPr>
            <p:cNvPr id="22"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1</a:t>
              </a:r>
            </a:p>
          </p:txBody>
        </p:sp>
        <p:sp>
          <p:nvSpPr>
            <p:cNvPr id="30" name="文本框 29"/>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工作要求</a:t>
              </a:r>
            </a:p>
          </p:txBody>
        </p:sp>
        <p:sp>
          <p:nvSpPr>
            <p:cNvPr id="31" name="文本框 30"/>
            <p:cNvSpPr txBox="1"/>
            <p:nvPr/>
          </p:nvSpPr>
          <p:spPr>
            <a:xfrm>
              <a:off x="2819101" y="256761"/>
              <a:ext cx="2001473" cy="521970"/>
            </a:xfrm>
            <a:prstGeom prst="rect">
              <a:avLst/>
            </a:prstGeom>
            <a:noFill/>
            <a:ln w="9525">
              <a:noFill/>
            </a:ln>
          </p:spPr>
          <p:txBody>
            <a:bodyPr wrap="square">
              <a:spAutoFit/>
            </a:bodyPr>
            <a:lstStyle/>
            <a:p>
              <a:pPr indent="0"/>
              <a:endParaRPr lang="zh-CN" altLang="en-US" sz="2800" b="1" dirty="0">
                <a:solidFill>
                  <a:schemeClr val="accent6">
                    <a:lumMod val="75000"/>
                  </a:schemeClr>
                </a:solidFill>
                <a:latin typeface="+mn-ea"/>
              </a:endParaRPr>
            </a:p>
          </p:txBody>
        </p:sp>
      </p:grpSp>
      <p:sp>
        <p:nvSpPr>
          <p:cNvPr id="3" name="文本框 2"/>
          <p:cNvSpPr txBox="1"/>
          <p:nvPr/>
        </p:nvSpPr>
        <p:spPr>
          <a:xfrm>
            <a:off x="585470" y="5210810"/>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a:latin typeface="黑体" panose="02010609060101010101" pitchFamily="49" charset="-122"/>
                <a:ea typeface="黑体" panose="02010609060101010101" pitchFamily="49" charset="-122"/>
                <a:cs typeface="黑体" panose="02010609060101010101" pitchFamily="49" charset="-122"/>
              </a:rPr>
              <a:t>7</a:t>
            </a:r>
            <a:r>
              <a:rPr lang="zh-CN" b="1">
                <a:latin typeface="黑体" panose="02010609060101010101" pitchFamily="49" charset="-122"/>
                <a:ea typeface="黑体" panose="02010609060101010101" pitchFamily="49" charset="-122"/>
                <a:cs typeface="黑体" panose="02010609060101010101" pitchFamily="49" charset="-122"/>
              </a:rPr>
              <a:t>.发展提升</a:t>
            </a:r>
          </a:p>
        </p:txBody>
      </p:sp>
      <p:sp>
        <p:nvSpPr>
          <p:cNvPr id="9" name="文本框 8"/>
          <p:cNvSpPr txBox="1"/>
          <p:nvPr/>
        </p:nvSpPr>
        <p:spPr>
          <a:xfrm>
            <a:off x="576599" y="4695825"/>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rgbClr val="C00000"/>
                </a:solidFill>
                <a:latin typeface="黑体" panose="02010609060101010101" pitchFamily="49" charset="-122"/>
                <a:ea typeface="黑体" panose="02010609060101010101" pitchFamily="49" charset="-122"/>
                <a:cs typeface="黑体" panose="02010609060101010101" pitchFamily="49" charset="-122"/>
              </a:rPr>
              <a:t>6.文明生产</a:t>
            </a:r>
          </a:p>
        </p:txBody>
      </p:sp>
      <p:cxnSp>
        <p:nvCxnSpPr>
          <p:cNvPr id="67" name="直接连接符 66"/>
          <p:cNvCxnSpPr/>
          <p:nvPr/>
        </p:nvCxnSpPr>
        <p:spPr>
          <a:xfrm flipH="1">
            <a:off x="3347720" y="3528060"/>
            <a:ext cx="2540" cy="2057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flipV="1">
            <a:off x="2339975" y="4882515"/>
            <a:ext cx="1006475" cy="25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346721" y="3519801"/>
            <a:ext cx="470517" cy="0"/>
          </a:xfrm>
          <a:prstGeom prst="line">
            <a:avLst/>
          </a:prstGeom>
        </p:spPr>
        <p:style>
          <a:lnRef idx="1">
            <a:schemeClr val="accent1"/>
          </a:lnRef>
          <a:fillRef idx="0">
            <a:schemeClr val="accent1"/>
          </a:fillRef>
          <a:effectRef idx="0">
            <a:schemeClr val="accent1"/>
          </a:effectRef>
          <a:fontRef idx="minor">
            <a:schemeClr val="tx1"/>
          </a:fontRef>
        </p:style>
      </p:cxnSp>
      <p:sp>
        <p:nvSpPr>
          <p:cNvPr id="70" name="文本框 69"/>
          <p:cNvSpPr txBox="1"/>
          <p:nvPr/>
        </p:nvSpPr>
        <p:spPr>
          <a:xfrm>
            <a:off x="3816985" y="3200400"/>
            <a:ext cx="4789805" cy="645160"/>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1</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作业场所卫生整洁；工具、材料等分类、集中放置整齐，有标志牌；</a:t>
            </a:r>
          </a:p>
        </p:txBody>
      </p:sp>
      <p:grpSp>
        <p:nvGrpSpPr>
          <p:cNvPr id="71" name="组合 70"/>
          <p:cNvGrpSpPr/>
          <p:nvPr/>
        </p:nvGrpSpPr>
        <p:grpSpPr>
          <a:xfrm>
            <a:off x="3350895" y="4090670"/>
            <a:ext cx="5255895" cy="368300"/>
            <a:chOff x="5277" y="5624"/>
            <a:chExt cx="8277" cy="580"/>
          </a:xfrm>
        </p:grpSpPr>
        <p:sp>
          <p:nvSpPr>
            <p:cNvPr id="72" name="文本框 71"/>
            <p:cNvSpPr txBox="1"/>
            <p:nvPr/>
          </p:nvSpPr>
          <p:spPr>
            <a:xfrm>
              <a:off x="6011" y="5624"/>
              <a:ext cx="7543" cy="580"/>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2</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设备设施保持完好状态；</a:t>
              </a:r>
            </a:p>
          </p:txBody>
        </p:sp>
        <p:cxnSp>
          <p:nvCxnSpPr>
            <p:cNvPr id="73" name="直接连接符 72"/>
            <p:cNvCxnSpPr/>
            <p:nvPr/>
          </p:nvCxnSpPr>
          <p:spPr>
            <a:xfrm>
              <a:off x="5277" y="5921"/>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4" name="组合 73"/>
          <p:cNvGrpSpPr/>
          <p:nvPr/>
        </p:nvGrpSpPr>
        <p:grpSpPr>
          <a:xfrm>
            <a:off x="3350895" y="4703445"/>
            <a:ext cx="5256530" cy="368300"/>
            <a:chOff x="5277" y="6641"/>
            <a:chExt cx="8278" cy="580"/>
          </a:xfrm>
        </p:grpSpPr>
        <p:sp>
          <p:nvSpPr>
            <p:cNvPr id="75" name="文本框 74"/>
            <p:cNvSpPr txBox="1"/>
            <p:nvPr/>
          </p:nvSpPr>
          <p:spPr>
            <a:xfrm>
              <a:off x="6012" y="6641"/>
              <a:ext cx="7543" cy="580"/>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3</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巷道中有醒目的里程标志；</a:t>
              </a:r>
            </a:p>
          </p:txBody>
        </p:sp>
        <p:cxnSp>
          <p:nvCxnSpPr>
            <p:cNvPr id="76" name="直接连接符 75"/>
            <p:cNvCxnSpPr/>
            <p:nvPr/>
          </p:nvCxnSpPr>
          <p:spPr>
            <a:xfrm>
              <a:off x="5277" y="6931"/>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7" name="组合 76"/>
          <p:cNvGrpSpPr/>
          <p:nvPr/>
        </p:nvGrpSpPr>
        <p:grpSpPr>
          <a:xfrm>
            <a:off x="3350895" y="5271135"/>
            <a:ext cx="5257165" cy="645160"/>
            <a:chOff x="5277" y="7639"/>
            <a:chExt cx="8279" cy="1016"/>
          </a:xfrm>
        </p:grpSpPr>
        <p:sp>
          <p:nvSpPr>
            <p:cNvPr id="78" name="文本框 77"/>
            <p:cNvSpPr txBox="1"/>
            <p:nvPr/>
          </p:nvSpPr>
          <p:spPr>
            <a:xfrm>
              <a:off x="6013" y="7639"/>
              <a:ext cx="7543" cy="1016"/>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cs typeface="微软雅黑" panose="020B0503020204020204" pitchFamily="34" charset="-122"/>
                </a:rPr>
                <a:t>4</a:t>
              </a:r>
              <a:r>
                <a:rPr lang="en-US" dirty="0">
                  <a:latin typeface="微软雅黑" panose="020B0503020204020204" pitchFamily="34" charset="-122"/>
                  <a:ea typeface="微软雅黑" panose="020B0503020204020204" pitchFamily="34" charset="-122"/>
                  <a:cs typeface="微软雅黑" panose="020B0503020204020204" pitchFamily="34" charset="-122"/>
                </a:rPr>
                <a:t>.</a:t>
              </a:r>
              <a:r>
                <a:rPr dirty="0">
                  <a:latin typeface="微软雅黑" panose="020B0503020204020204" pitchFamily="34" charset="-122"/>
                  <a:ea typeface="微软雅黑" panose="020B0503020204020204" pitchFamily="34" charset="-122"/>
                  <a:cs typeface="微软雅黑" panose="020B0503020204020204" pitchFamily="34" charset="-122"/>
                </a:rPr>
                <a:t>转载点、休息地点、车场、图牌板及硐室等场所有照明。</a:t>
              </a:r>
            </a:p>
          </p:txBody>
        </p:sp>
        <p:cxnSp>
          <p:nvCxnSpPr>
            <p:cNvPr id="79" name="直接连接符 78"/>
            <p:cNvCxnSpPr/>
            <p:nvPr/>
          </p:nvCxnSpPr>
          <p:spPr>
            <a:xfrm>
              <a:off x="5277" y="8147"/>
              <a:ext cx="741"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8"/>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6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0"/>
                                        </p:tgtEl>
                                        <p:attrNameLst>
                                          <p:attrName>style.visibility</p:attrName>
                                        </p:attrNameLst>
                                      </p:cBhvr>
                                      <p:to>
                                        <p:strVal val="visible"/>
                                      </p:to>
                                    </p:set>
                                  </p:childTnLst>
                                </p:cTn>
                              </p:par>
                              <p:par>
                                <p:cTn id="15" presetID="22" presetClass="entr" presetSubtype="8" fill="hold" nodeType="withEffect">
                                  <p:stCondLst>
                                    <p:cond delay="600"/>
                                  </p:stCondLst>
                                  <p:childTnLst>
                                    <p:set>
                                      <p:cBhvr>
                                        <p:cTn id="16" dur="1" fill="hold">
                                          <p:stCondLst>
                                            <p:cond delay="0"/>
                                          </p:stCondLst>
                                        </p:cTn>
                                        <p:tgtEl>
                                          <p:spTgt spid="71"/>
                                        </p:tgtEl>
                                        <p:attrNameLst>
                                          <p:attrName>style.visibility</p:attrName>
                                        </p:attrNameLst>
                                      </p:cBhvr>
                                      <p:to>
                                        <p:strVal val="visible"/>
                                      </p:to>
                                    </p:set>
                                    <p:animEffect transition="in" filter="wipe(left)">
                                      <p:cBhvr>
                                        <p:cTn id="17" dur="500"/>
                                        <p:tgtEl>
                                          <p:spTgt spid="71"/>
                                        </p:tgtEl>
                                      </p:cBhvr>
                                    </p:animEffect>
                                  </p:childTnLst>
                                </p:cTn>
                              </p:par>
                              <p:par>
                                <p:cTn id="18" presetID="22" presetClass="entr" presetSubtype="8" fill="hold" nodeType="withEffect">
                                  <p:stCondLst>
                                    <p:cond delay="1100"/>
                                  </p:stCondLst>
                                  <p:childTnLst>
                                    <p:set>
                                      <p:cBhvr>
                                        <p:cTn id="19" dur="1" fill="hold">
                                          <p:stCondLst>
                                            <p:cond delay="0"/>
                                          </p:stCondLst>
                                        </p:cTn>
                                        <p:tgtEl>
                                          <p:spTgt spid="74"/>
                                        </p:tgtEl>
                                        <p:attrNameLst>
                                          <p:attrName>style.visibility</p:attrName>
                                        </p:attrNameLst>
                                      </p:cBhvr>
                                      <p:to>
                                        <p:strVal val="visible"/>
                                      </p:to>
                                    </p:set>
                                    <p:animEffect transition="in" filter="wipe(left)">
                                      <p:cBhvr>
                                        <p:cTn id="20" dur="500"/>
                                        <p:tgtEl>
                                          <p:spTgt spid="74"/>
                                        </p:tgtEl>
                                      </p:cBhvr>
                                    </p:animEffect>
                                  </p:childTnLst>
                                </p:cTn>
                              </p:par>
                              <p:par>
                                <p:cTn id="21" presetID="22" presetClass="entr" presetSubtype="8" fill="hold" nodeType="withEffect">
                                  <p:stCondLst>
                                    <p:cond delay="1600"/>
                                  </p:stCondLst>
                                  <p:childTnLst>
                                    <p:set>
                                      <p:cBhvr>
                                        <p:cTn id="22" dur="1" fill="hold">
                                          <p:stCondLst>
                                            <p:cond delay="0"/>
                                          </p:stCondLst>
                                        </p:cTn>
                                        <p:tgtEl>
                                          <p:spTgt spid="77"/>
                                        </p:tgtEl>
                                        <p:attrNameLst>
                                          <p:attrName>style.visibility</p:attrName>
                                        </p:attrNameLst>
                                      </p:cBhvr>
                                      <p:to>
                                        <p:strVal val="visible"/>
                                      </p:to>
                                    </p:set>
                                    <p:animEffect transition="in" filter="wipe(left)">
                                      <p:cBhvr>
                                        <p:cTn id="23"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bldLvl="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77215" y="4187190"/>
            <a:ext cx="251079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5.职工素质及岗位规范</a:t>
            </a:r>
          </a:p>
        </p:txBody>
      </p:sp>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23" name="文本框 22"/>
          <p:cNvSpPr txBox="1"/>
          <p:nvPr/>
        </p:nvSpPr>
        <p:spPr>
          <a:xfrm>
            <a:off x="585470" y="2242185"/>
            <a:ext cx="1753870" cy="368300"/>
          </a:xfrm>
          <a:prstGeom prst="rect">
            <a:avLst/>
          </a:prstGeom>
          <a:noFill/>
          <a:ln w="9525">
            <a:solidFill>
              <a:schemeClr val="accent1"/>
            </a:solidFill>
            <a:prstDash val="dash"/>
          </a:ln>
        </p:spPr>
        <p:txBody>
          <a:bodyPr wrap="square">
            <a:spAutoFit/>
          </a:bodyPr>
          <a:lstStyle/>
          <a:p>
            <a:pPr indent="0" fontAlgn="auto"/>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1.生产组织</a:t>
            </a:r>
          </a:p>
        </p:txBody>
      </p:sp>
      <p:sp>
        <p:nvSpPr>
          <p:cNvPr id="24" name="文本框 23"/>
          <p:cNvSpPr txBox="1"/>
          <p:nvPr/>
        </p:nvSpPr>
        <p:spPr>
          <a:xfrm>
            <a:off x="585470" y="2722245"/>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2.</a:t>
            </a:r>
            <a:r>
              <a:rPr lang="zh-CN" b="1">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设备管理</a:t>
            </a:r>
          </a:p>
        </p:txBody>
      </p:sp>
      <p:sp>
        <p:nvSpPr>
          <p:cNvPr id="25" name="文本框 24"/>
          <p:cNvSpPr txBox="1"/>
          <p:nvPr/>
        </p:nvSpPr>
        <p:spPr>
          <a:xfrm>
            <a:off x="585470" y="3200400"/>
            <a:ext cx="175387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3.技术保障</a:t>
            </a:r>
          </a:p>
        </p:txBody>
      </p:sp>
      <p:sp>
        <p:nvSpPr>
          <p:cNvPr id="26" name="文本框 25"/>
          <p:cNvSpPr txBox="1"/>
          <p:nvPr/>
        </p:nvSpPr>
        <p:spPr>
          <a:xfrm>
            <a:off x="585470" y="3691255"/>
            <a:ext cx="2113280" cy="368300"/>
          </a:xfrm>
          <a:prstGeom prst="rect">
            <a:avLst/>
          </a:prstGeom>
          <a:noFill/>
          <a:ln w="9525">
            <a:solidFill>
              <a:schemeClr val="accent1"/>
            </a:solidFill>
            <a:prstDash val="dash"/>
          </a:ln>
        </p:spPr>
        <p:txBody>
          <a:bodyPr wrap="square">
            <a:spAutoFit/>
          </a:bodyPr>
          <a:lstStyle/>
          <a:p>
            <a:pPr algn="l" fontAlgn="auto">
              <a:buClrTx/>
              <a:buSzTx/>
              <a:buFontTx/>
            </a:pPr>
            <a:r>
              <a:rPr lang="zh-CN" b="1">
                <a:solidFill>
                  <a:schemeClr val="tx1"/>
                </a:solidFill>
                <a:latin typeface="黑体" panose="02010609060101010101" pitchFamily="49" charset="-122"/>
                <a:ea typeface="黑体" panose="02010609060101010101" pitchFamily="49" charset="-122"/>
                <a:cs typeface="黑体" panose="02010609060101010101" pitchFamily="49" charset="-122"/>
              </a:rPr>
              <a:t>4.工程质量与安全</a:t>
            </a:r>
          </a:p>
        </p:txBody>
      </p:sp>
      <p:sp>
        <p:nvSpPr>
          <p:cNvPr id="28" name="文本框 27"/>
          <p:cNvSpPr txBox="1"/>
          <p:nvPr/>
        </p:nvSpPr>
        <p:spPr>
          <a:xfrm>
            <a:off x="585470" y="4697095"/>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6.文明生产</a:t>
            </a:r>
          </a:p>
        </p:txBody>
      </p:sp>
      <p:grpSp>
        <p:nvGrpSpPr>
          <p:cNvPr id="2" name="组合 1"/>
          <p:cNvGrpSpPr/>
          <p:nvPr/>
        </p:nvGrpSpPr>
        <p:grpSpPr>
          <a:xfrm>
            <a:off x="413142" y="251645"/>
            <a:ext cx="4407432" cy="564314"/>
            <a:chOff x="413142" y="251645"/>
            <a:chExt cx="4407432" cy="564314"/>
          </a:xfrm>
          <a:effectLst>
            <a:outerShdw blurRad="50800" dist="38100" dir="8100000" algn="tr" rotWithShape="0">
              <a:prstClr val="black">
                <a:alpha val="40000"/>
              </a:prstClr>
            </a:outerShdw>
          </a:effectLst>
        </p:grpSpPr>
        <p:sp>
          <p:nvSpPr>
            <p:cNvPr id="22"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1</a:t>
              </a:r>
            </a:p>
          </p:txBody>
        </p:sp>
        <p:sp>
          <p:nvSpPr>
            <p:cNvPr id="30" name="文本框 29"/>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工作要求</a:t>
              </a:r>
            </a:p>
          </p:txBody>
        </p:sp>
        <p:sp>
          <p:nvSpPr>
            <p:cNvPr id="31" name="文本框 30"/>
            <p:cNvSpPr txBox="1"/>
            <p:nvPr/>
          </p:nvSpPr>
          <p:spPr>
            <a:xfrm>
              <a:off x="2819101" y="256761"/>
              <a:ext cx="2001473" cy="521970"/>
            </a:xfrm>
            <a:prstGeom prst="rect">
              <a:avLst/>
            </a:prstGeom>
            <a:noFill/>
            <a:ln w="9525">
              <a:noFill/>
            </a:ln>
          </p:spPr>
          <p:txBody>
            <a:bodyPr wrap="square">
              <a:spAutoFit/>
            </a:bodyPr>
            <a:lstStyle/>
            <a:p>
              <a:pPr indent="0"/>
              <a:endParaRPr lang="zh-CN" altLang="en-US" sz="2800" b="1" dirty="0">
                <a:solidFill>
                  <a:schemeClr val="accent6">
                    <a:lumMod val="75000"/>
                  </a:schemeClr>
                </a:solidFill>
                <a:latin typeface="+mn-ea"/>
              </a:endParaRPr>
            </a:p>
          </p:txBody>
        </p:sp>
      </p:grpSp>
      <p:sp>
        <p:nvSpPr>
          <p:cNvPr id="80" name="文本框 79"/>
          <p:cNvSpPr txBox="1"/>
          <p:nvPr/>
        </p:nvSpPr>
        <p:spPr>
          <a:xfrm>
            <a:off x="576592" y="5210810"/>
            <a:ext cx="1754505" cy="36830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a:solidFill>
                  <a:srgbClr val="C00000"/>
                </a:solidFill>
                <a:latin typeface="黑体" panose="02010609060101010101" pitchFamily="49" charset="-122"/>
                <a:ea typeface="黑体" panose="02010609060101010101" pitchFamily="49" charset="-122"/>
                <a:cs typeface="黑体" panose="02010609060101010101" pitchFamily="49" charset="-122"/>
              </a:rPr>
              <a:t>7</a:t>
            </a:r>
            <a:r>
              <a:rPr lang="zh-CN" b="1">
                <a:solidFill>
                  <a:srgbClr val="C00000"/>
                </a:solidFill>
                <a:latin typeface="黑体" panose="02010609060101010101" pitchFamily="49" charset="-122"/>
                <a:ea typeface="黑体" panose="02010609060101010101" pitchFamily="49" charset="-122"/>
                <a:cs typeface="黑体" panose="02010609060101010101" pitchFamily="49" charset="-122"/>
              </a:rPr>
              <a:t>.发展提升</a:t>
            </a:r>
          </a:p>
        </p:txBody>
      </p:sp>
      <p:grpSp>
        <p:nvGrpSpPr>
          <p:cNvPr id="82" name="组合 81"/>
          <p:cNvGrpSpPr/>
          <p:nvPr/>
        </p:nvGrpSpPr>
        <p:grpSpPr>
          <a:xfrm>
            <a:off x="2333625" y="5106035"/>
            <a:ext cx="6257290" cy="645160"/>
            <a:chOff x="3700" y="7988"/>
            <a:chExt cx="9854" cy="1016"/>
          </a:xfrm>
        </p:grpSpPr>
        <p:cxnSp>
          <p:nvCxnSpPr>
            <p:cNvPr id="83" name="直接连接符 82"/>
            <p:cNvCxnSpPr/>
            <p:nvPr/>
          </p:nvCxnSpPr>
          <p:spPr>
            <a:xfrm flipV="1">
              <a:off x="3700" y="8487"/>
              <a:ext cx="1585" cy="4"/>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5270" y="8491"/>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85" name="文本框 84"/>
            <p:cNvSpPr txBox="1"/>
            <p:nvPr/>
          </p:nvSpPr>
          <p:spPr>
            <a:xfrm>
              <a:off x="6011" y="7988"/>
              <a:ext cx="7543" cy="1016"/>
            </a:xfrm>
            <a:prstGeom prst="rect">
              <a:avLst/>
            </a:prstGeom>
            <a:noFill/>
            <a:ln>
              <a:solidFill>
                <a:schemeClr val="accent1"/>
              </a:solidFill>
            </a:ln>
          </p:spPr>
          <p:txBody>
            <a:bodyPr wrap="square" rtlCol="0">
              <a:spAutoFit/>
            </a:bodyPr>
            <a:lstStyle/>
            <a:p>
              <a:r>
                <a:rPr dirty="0">
                  <a:latin typeface="微软雅黑" panose="020B0503020204020204" pitchFamily="34" charset="-122"/>
                  <a:ea typeface="微软雅黑" panose="020B0503020204020204" pitchFamily="34" charset="-122"/>
                </a:rPr>
                <a:t>加强掘进工作面锚杆锚固质量检测，采用无损检测技术；鼓励装备智能化综合掘进系统。</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wipe(left)">
                                      <p:cBhvr>
                                        <p:cTn id="7"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679475" y="2323267"/>
            <a:ext cx="1908810" cy="369570"/>
          </a:xfrm>
          <a:prstGeom prst="rect">
            <a:avLst/>
          </a:prstGeom>
          <a:noFill/>
          <a:ln w="9525">
            <a:solidFill>
              <a:schemeClr val="accent1"/>
            </a:solidFill>
            <a:prstDash val="dash"/>
          </a:ln>
        </p:spPr>
        <p:txBody>
          <a:bodyPr wrap="square">
            <a:spAutoFit/>
          </a:bodyPr>
          <a:lstStyle/>
          <a:p>
            <a:pPr indent="0" fontAlgn="auto"/>
            <a:r>
              <a:rPr lang="en-US" altLang="zh-CN" b="1" dirty="0">
                <a:solidFill>
                  <a:schemeClr val="tx1"/>
                </a:solidFill>
                <a:latin typeface="黑体" panose="02010609060101010101" pitchFamily="49" charset="-122"/>
                <a:ea typeface="黑体" panose="02010609060101010101" pitchFamily="49" charset="-122"/>
              </a:rPr>
              <a:t>1.</a:t>
            </a:r>
            <a:r>
              <a:rPr lang="zh-CN" altLang="zh-CN" b="1" dirty="0">
                <a:solidFill>
                  <a:schemeClr val="tx1"/>
                </a:solidFill>
                <a:latin typeface="黑体" panose="02010609060101010101" pitchFamily="49" charset="-122"/>
                <a:ea typeface="黑体" panose="02010609060101010101" pitchFamily="49" charset="-122"/>
              </a:rPr>
              <a:t>重大事故隐患</a:t>
            </a:r>
          </a:p>
        </p:txBody>
      </p:sp>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23" name="文本框 22"/>
          <p:cNvSpPr txBox="1"/>
          <p:nvPr/>
        </p:nvSpPr>
        <p:spPr>
          <a:xfrm>
            <a:off x="679475" y="2323267"/>
            <a:ext cx="1908810" cy="369570"/>
          </a:xfrm>
          <a:prstGeom prst="rect">
            <a:avLst/>
          </a:prstGeom>
          <a:noFill/>
          <a:ln w="9525">
            <a:solidFill>
              <a:schemeClr val="accent1"/>
            </a:solidFill>
            <a:prstDash val="dash"/>
          </a:ln>
        </p:spPr>
        <p:txBody>
          <a:bodyPr wrap="square">
            <a:spAutoFit/>
          </a:bodyPr>
          <a:lstStyle/>
          <a:p>
            <a:pPr indent="0" fontAlgn="auto"/>
            <a:r>
              <a:rPr lang="en-US" altLang="zh-CN" b="1" dirty="0">
                <a:solidFill>
                  <a:srgbClr val="C00000"/>
                </a:solidFill>
                <a:latin typeface="黑体" panose="02010609060101010101" pitchFamily="49" charset="-122"/>
                <a:ea typeface="黑体" panose="02010609060101010101" pitchFamily="49" charset="-122"/>
              </a:rPr>
              <a:t>1.</a:t>
            </a:r>
            <a:r>
              <a:rPr lang="zh-CN" altLang="zh-CN" b="1" dirty="0">
                <a:solidFill>
                  <a:srgbClr val="C00000"/>
                </a:solidFill>
                <a:latin typeface="黑体" panose="02010609060101010101" pitchFamily="49" charset="-122"/>
                <a:ea typeface="黑体" panose="02010609060101010101" pitchFamily="49" charset="-122"/>
              </a:rPr>
              <a:t>重大事故隐患</a:t>
            </a:r>
          </a:p>
        </p:txBody>
      </p:sp>
      <p:sp>
        <p:nvSpPr>
          <p:cNvPr id="24" name="文本框 23"/>
          <p:cNvSpPr txBox="1"/>
          <p:nvPr/>
        </p:nvSpPr>
        <p:spPr>
          <a:xfrm>
            <a:off x="679475" y="2803327"/>
            <a:ext cx="2072640" cy="368300"/>
          </a:xfrm>
          <a:prstGeom prst="rect">
            <a:avLst/>
          </a:prstGeom>
          <a:noFill/>
          <a:ln w="9525">
            <a:solidFill>
              <a:schemeClr val="accent1"/>
            </a:solidFill>
            <a:prstDash val="dash"/>
          </a:ln>
        </p:spPr>
        <p:txBody>
          <a:bodyPr wrap="square">
            <a:spAutoFit/>
          </a:bodyPr>
          <a:lstStyle/>
          <a:p>
            <a:r>
              <a:rPr lang="en-US" altLang="zh-CN" b="1" dirty="0">
                <a:latin typeface="黑体" panose="02010609060101010101" pitchFamily="49" charset="-122"/>
                <a:ea typeface="黑体" panose="02010609060101010101" pitchFamily="49" charset="-122"/>
              </a:rPr>
              <a:t>2.</a:t>
            </a:r>
            <a:r>
              <a:rPr lang="zh-CN" altLang="en-US" b="1" dirty="0">
                <a:latin typeface="黑体" panose="02010609060101010101" pitchFamily="49" charset="-122"/>
                <a:ea typeface="黑体" panose="02010609060101010101" pitchFamily="49" charset="-122"/>
              </a:rPr>
              <a:t>掘进</a:t>
            </a:r>
            <a:r>
              <a:rPr lang="zh-CN" altLang="zh-CN" b="1" dirty="0">
                <a:latin typeface="黑体" panose="02010609060101010101" pitchFamily="49" charset="-122"/>
                <a:ea typeface="黑体" panose="02010609060101010101" pitchFamily="49" charset="-122"/>
              </a:rPr>
              <a:t>工作面评分</a:t>
            </a:r>
          </a:p>
        </p:txBody>
      </p:sp>
      <p:sp>
        <p:nvSpPr>
          <p:cNvPr id="25" name="文本框 24"/>
          <p:cNvSpPr txBox="1"/>
          <p:nvPr/>
        </p:nvSpPr>
        <p:spPr>
          <a:xfrm>
            <a:off x="679475" y="3281482"/>
            <a:ext cx="1908810" cy="368300"/>
          </a:xfrm>
          <a:prstGeom prst="rect">
            <a:avLst/>
          </a:prstGeom>
          <a:noFill/>
          <a:ln w="9525">
            <a:solidFill>
              <a:schemeClr val="accent1"/>
            </a:solidFill>
            <a:prstDash val="dash"/>
          </a:ln>
        </p:spPr>
        <p:txBody>
          <a:bodyPr wrap="square">
            <a:spAutoFit/>
          </a:bodyPr>
          <a:lstStyle/>
          <a:p>
            <a:r>
              <a:rPr lang="en-US" altLang="zh-CN" b="1" dirty="0">
                <a:latin typeface="黑体" panose="02010609060101010101" pitchFamily="49" charset="-122"/>
                <a:ea typeface="黑体" panose="02010609060101010101" pitchFamily="49" charset="-122"/>
              </a:rPr>
              <a:t>3.</a:t>
            </a:r>
            <a:r>
              <a:rPr lang="zh-CN" altLang="en-US" b="1" dirty="0">
                <a:latin typeface="黑体" panose="02010609060101010101" pitchFamily="49" charset="-122"/>
                <a:ea typeface="黑体" panose="02010609060101010101" pitchFamily="49" charset="-122"/>
              </a:rPr>
              <a:t>掘进</a:t>
            </a:r>
            <a:r>
              <a:rPr lang="zh-CN" altLang="zh-CN" b="1" dirty="0">
                <a:latin typeface="黑体" panose="02010609060101010101" pitchFamily="49" charset="-122"/>
                <a:ea typeface="黑体" panose="02010609060101010101" pitchFamily="49" charset="-122"/>
              </a:rPr>
              <a:t>部分评分</a:t>
            </a:r>
          </a:p>
        </p:txBody>
      </p:sp>
      <p:grpSp>
        <p:nvGrpSpPr>
          <p:cNvPr id="2" name="组合 1"/>
          <p:cNvGrpSpPr/>
          <p:nvPr/>
        </p:nvGrpSpPr>
        <p:grpSpPr>
          <a:xfrm>
            <a:off x="2588285" y="2331737"/>
            <a:ext cx="5987415" cy="368300"/>
            <a:chOff x="4104" y="4899"/>
            <a:chExt cx="9429" cy="580"/>
          </a:xfrm>
        </p:grpSpPr>
        <p:cxnSp>
          <p:nvCxnSpPr>
            <p:cNvPr id="10" name="直接连接符 9"/>
            <p:cNvCxnSpPr/>
            <p:nvPr/>
          </p:nvCxnSpPr>
          <p:spPr>
            <a:xfrm>
              <a:off x="5452" y="5180"/>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6193" y="4899"/>
              <a:ext cx="7340" cy="580"/>
            </a:xfrm>
            <a:prstGeom prst="rect">
              <a:avLst/>
            </a:prstGeom>
            <a:noFill/>
            <a:ln>
              <a:solidFill>
                <a:schemeClr val="accent1"/>
              </a:solidFill>
            </a:ln>
          </p:spPr>
          <p:txBody>
            <a:bodyPr wrap="square" rtlCol="0">
              <a:spAutoFit/>
            </a:bodyPr>
            <a:lstStyle/>
            <a:p>
              <a:r>
                <a:rPr lang="zh-CN" altLang="zh-CN" dirty="0">
                  <a:latin typeface="微软雅黑" panose="020B0503020204020204" pitchFamily="34" charset="-122"/>
                  <a:ea typeface="微软雅黑" panose="020B0503020204020204" pitchFamily="34" charset="-122"/>
                </a:rPr>
                <a:t>存在重大事故隐患的，本部分不得分。</a:t>
              </a:r>
            </a:p>
          </p:txBody>
        </p:sp>
        <p:cxnSp>
          <p:nvCxnSpPr>
            <p:cNvPr id="29" name="直接连接符 28"/>
            <p:cNvCxnSpPr/>
            <p:nvPr/>
          </p:nvCxnSpPr>
          <p:spPr>
            <a:xfrm>
              <a:off x="4104" y="5177"/>
              <a:ext cx="1348"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1" name="文本框 30"/>
          <p:cNvSpPr txBox="1"/>
          <p:nvPr/>
        </p:nvSpPr>
        <p:spPr>
          <a:xfrm>
            <a:off x="689830" y="3788989"/>
            <a:ext cx="1908810" cy="369332"/>
          </a:xfrm>
          <a:prstGeom prst="rect">
            <a:avLst/>
          </a:prstGeom>
          <a:noFill/>
          <a:ln w="9525">
            <a:solidFill>
              <a:schemeClr val="accent1"/>
            </a:solidFill>
            <a:prstDash val="dash"/>
          </a:ln>
        </p:spPr>
        <p:txBody>
          <a:bodyPr wrap="square">
            <a:spAutoFit/>
          </a:bodyPr>
          <a:lstStyle/>
          <a:p>
            <a:r>
              <a:rPr lang="en-US" altLang="zh-CN" b="1" dirty="0">
                <a:latin typeface="黑体" panose="02010609060101010101" pitchFamily="49" charset="-122"/>
                <a:ea typeface="黑体" panose="02010609060101010101" pitchFamily="49" charset="-122"/>
              </a:rPr>
              <a:t>4.</a:t>
            </a:r>
            <a:r>
              <a:rPr lang="zh-CN" altLang="zh-CN" b="1" dirty="0">
                <a:latin typeface="黑体" panose="02010609060101010101" pitchFamily="49" charset="-122"/>
                <a:ea typeface="黑体" panose="02010609060101010101" pitchFamily="49" charset="-122"/>
              </a:rPr>
              <a:t>附加项评分</a:t>
            </a:r>
          </a:p>
        </p:txBody>
      </p:sp>
      <p:sp>
        <p:nvSpPr>
          <p:cNvPr id="43" name="圆角矩形 13"/>
          <p:cNvSpPr/>
          <p:nvPr/>
        </p:nvSpPr>
        <p:spPr>
          <a:xfrm>
            <a:off x="413385" y="254635"/>
            <a:ext cx="2400300" cy="56134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圆角矩形 10"/>
          <p:cNvSpPr/>
          <p:nvPr/>
        </p:nvSpPr>
        <p:spPr>
          <a:xfrm>
            <a:off x="415925" y="251460"/>
            <a:ext cx="672465" cy="561340"/>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2</a:t>
            </a:r>
          </a:p>
        </p:txBody>
      </p:sp>
      <p:sp>
        <p:nvSpPr>
          <p:cNvPr id="45" name="文本框 44"/>
          <p:cNvSpPr txBox="1"/>
          <p:nvPr/>
        </p:nvSpPr>
        <p:spPr>
          <a:xfrm>
            <a:off x="1094105" y="262255"/>
            <a:ext cx="1753870" cy="521970"/>
          </a:xfrm>
          <a:prstGeom prst="rect">
            <a:avLst/>
          </a:prstGeom>
          <a:noFill/>
        </p:spPr>
        <p:txBody>
          <a:bodyPr wrap="square" rtlCol="0">
            <a:spAutoFit/>
          </a:bodyPr>
          <a:lstStyle/>
          <a:p>
            <a:r>
              <a:rPr lang="zh-CN" altLang="zh-CN" sz="2800" b="1" dirty="0">
                <a:solidFill>
                  <a:schemeClr val="bg1"/>
                </a:solidFill>
              </a:rPr>
              <a:t>评分办法</a:t>
            </a:r>
          </a:p>
        </p:txBody>
      </p:sp>
      <p:sp>
        <p:nvSpPr>
          <p:cNvPr id="6" name="文本框 5"/>
          <p:cNvSpPr txBox="1"/>
          <p:nvPr/>
        </p:nvSpPr>
        <p:spPr>
          <a:xfrm>
            <a:off x="679475" y="2803327"/>
            <a:ext cx="2072640" cy="368300"/>
          </a:xfrm>
          <a:prstGeom prst="rect">
            <a:avLst/>
          </a:prstGeom>
          <a:noFill/>
          <a:ln w="9525">
            <a:solidFill>
              <a:schemeClr val="accent1"/>
            </a:solidFill>
            <a:prstDash val="dash"/>
          </a:ln>
        </p:spPr>
        <p:txBody>
          <a:bodyPr wrap="square">
            <a:spAutoFit/>
          </a:bodyPr>
          <a:lstStyle/>
          <a:p>
            <a:r>
              <a:rPr lang="en-US" altLang="zh-CN" b="1" dirty="0">
                <a:solidFill>
                  <a:srgbClr val="C00000"/>
                </a:solidFill>
                <a:latin typeface="黑体" panose="02010609060101010101" pitchFamily="49" charset="-122"/>
                <a:ea typeface="黑体" panose="02010609060101010101" pitchFamily="49" charset="-122"/>
              </a:rPr>
              <a:t>2.</a:t>
            </a:r>
            <a:r>
              <a:rPr lang="zh-CN" altLang="en-US" b="1" dirty="0">
                <a:solidFill>
                  <a:srgbClr val="C00000"/>
                </a:solidFill>
                <a:latin typeface="黑体" panose="02010609060101010101" pitchFamily="49" charset="-122"/>
                <a:ea typeface="黑体" panose="02010609060101010101" pitchFamily="49" charset="-122"/>
              </a:rPr>
              <a:t>掘进</a:t>
            </a:r>
            <a:r>
              <a:rPr lang="zh-CN" altLang="zh-CN" b="1" dirty="0">
                <a:solidFill>
                  <a:srgbClr val="C00000"/>
                </a:solidFill>
                <a:latin typeface="黑体" panose="02010609060101010101" pitchFamily="49" charset="-122"/>
                <a:ea typeface="黑体" panose="02010609060101010101" pitchFamily="49" charset="-122"/>
              </a:rPr>
              <a:t>工作面评分</a:t>
            </a:r>
          </a:p>
        </p:txBody>
      </p:sp>
      <p:sp>
        <p:nvSpPr>
          <p:cNvPr id="36" name="文本框 35"/>
          <p:cNvSpPr txBox="1"/>
          <p:nvPr/>
        </p:nvSpPr>
        <p:spPr>
          <a:xfrm>
            <a:off x="679475" y="3285292"/>
            <a:ext cx="1908810" cy="368300"/>
          </a:xfrm>
          <a:prstGeom prst="rect">
            <a:avLst/>
          </a:prstGeom>
          <a:noFill/>
          <a:ln w="9525">
            <a:solidFill>
              <a:schemeClr val="accent1"/>
            </a:solidFill>
            <a:prstDash val="dash"/>
          </a:ln>
        </p:spPr>
        <p:txBody>
          <a:bodyPr wrap="square">
            <a:spAutoFit/>
          </a:bodyPr>
          <a:lstStyle/>
          <a:p>
            <a:r>
              <a:rPr lang="en-US" altLang="zh-CN" b="1" dirty="0">
                <a:solidFill>
                  <a:srgbClr val="C00000"/>
                </a:solidFill>
                <a:latin typeface="黑体" panose="02010609060101010101" pitchFamily="49" charset="-122"/>
                <a:ea typeface="黑体" panose="02010609060101010101" pitchFamily="49" charset="-122"/>
              </a:rPr>
              <a:t>3.</a:t>
            </a:r>
            <a:r>
              <a:rPr lang="zh-CN" altLang="en-US" b="1" dirty="0">
                <a:solidFill>
                  <a:srgbClr val="C00000"/>
                </a:solidFill>
                <a:latin typeface="黑体" panose="02010609060101010101" pitchFamily="49" charset="-122"/>
                <a:ea typeface="黑体" panose="02010609060101010101" pitchFamily="49" charset="-122"/>
              </a:rPr>
              <a:t>掘进</a:t>
            </a:r>
            <a:r>
              <a:rPr lang="zh-CN" altLang="zh-CN" b="1" dirty="0">
                <a:solidFill>
                  <a:srgbClr val="C00000"/>
                </a:solidFill>
                <a:latin typeface="黑体" panose="02010609060101010101" pitchFamily="49" charset="-122"/>
                <a:ea typeface="黑体" panose="02010609060101010101" pitchFamily="49" charset="-122"/>
              </a:rPr>
              <a:t>部分评分</a:t>
            </a:r>
          </a:p>
        </p:txBody>
      </p:sp>
      <p:sp>
        <p:nvSpPr>
          <p:cNvPr id="50" name="文本框 49"/>
          <p:cNvSpPr txBox="1"/>
          <p:nvPr/>
        </p:nvSpPr>
        <p:spPr>
          <a:xfrm>
            <a:off x="689830" y="3788989"/>
            <a:ext cx="1908810" cy="369332"/>
          </a:xfrm>
          <a:prstGeom prst="rect">
            <a:avLst/>
          </a:prstGeom>
          <a:noFill/>
          <a:ln w="9525">
            <a:solidFill>
              <a:schemeClr val="accent1"/>
            </a:solidFill>
            <a:prstDash val="dash"/>
          </a:ln>
        </p:spPr>
        <p:txBody>
          <a:bodyPr wrap="square">
            <a:spAutoFit/>
          </a:bodyPr>
          <a:lstStyle/>
          <a:p>
            <a:r>
              <a:rPr lang="en-US" altLang="zh-CN" b="1" dirty="0">
                <a:solidFill>
                  <a:srgbClr val="C00000"/>
                </a:solidFill>
                <a:latin typeface="黑体" panose="02010609060101010101" pitchFamily="49" charset="-122"/>
                <a:ea typeface="黑体" panose="02010609060101010101" pitchFamily="49" charset="-122"/>
              </a:rPr>
              <a:t>4.</a:t>
            </a:r>
            <a:r>
              <a:rPr lang="zh-CN" altLang="zh-CN" b="1" dirty="0">
                <a:solidFill>
                  <a:srgbClr val="C00000"/>
                </a:solidFill>
                <a:latin typeface="黑体" panose="02010609060101010101" pitchFamily="49" charset="-122"/>
                <a:ea typeface="黑体" panose="02010609060101010101" pitchFamily="49" charset="-122"/>
              </a:rPr>
              <a:t>附加项评分</a:t>
            </a:r>
          </a:p>
        </p:txBody>
      </p:sp>
      <p:grpSp>
        <p:nvGrpSpPr>
          <p:cNvPr id="4" name="组合 3"/>
          <p:cNvGrpSpPr/>
          <p:nvPr/>
        </p:nvGrpSpPr>
        <p:grpSpPr>
          <a:xfrm>
            <a:off x="3444265" y="2263157"/>
            <a:ext cx="5131435" cy="645160"/>
            <a:chOff x="5452" y="2685"/>
            <a:chExt cx="8081" cy="1016"/>
          </a:xfrm>
        </p:grpSpPr>
        <p:cxnSp>
          <p:nvCxnSpPr>
            <p:cNvPr id="11" name="直接连接符 10"/>
            <p:cNvCxnSpPr/>
            <p:nvPr/>
          </p:nvCxnSpPr>
          <p:spPr>
            <a:xfrm>
              <a:off x="5452" y="3204"/>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6193" y="2685"/>
              <a:ext cx="7340" cy="1016"/>
            </a:xfrm>
            <a:prstGeom prst="rect">
              <a:avLst/>
            </a:prstGeom>
            <a:noFill/>
            <a:ln>
              <a:solidFill>
                <a:schemeClr val="accent1"/>
              </a:solidFill>
            </a:ln>
          </p:spPr>
          <p:txBody>
            <a:bodyPr wrap="square" rtlCol="0">
              <a:spAutoFit/>
            </a:bodyPr>
            <a:lstStyle/>
            <a:p>
              <a:pPr algn="just"/>
              <a:r>
                <a:rPr altLang="zh-CN" dirty="0">
                  <a:latin typeface="微软雅黑" panose="020B0503020204020204" pitchFamily="34" charset="-122"/>
                  <a:ea typeface="微软雅黑" panose="020B0503020204020204" pitchFamily="34" charset="-122"/>
                  <a:cs typeface="微软雅黑" panose="020B0503020204020204" pitchFamily="34" charset="-122"/>
                </a:rPr>
                <a:t>按表  评分，总分为 100 分。按照所检查存在的问题进行扣分，各小项分数扣完为止。 </a:t>
              </a:r>
            </a:p>
          </p:txBody>
        </p:sp>
      </p:grpSp>
      <p:grpSp>
        <p:nvGrpSpPr>
          <p:cNvPr id="16" name="组合 15"/>
          <p:cNvGrpSpPr/>
          <p:nvPr/>
        </p:nvGrpSpPr>
        <p:grpSpPr>
          <a:xfrm>
            <a:off x="2752115" y="2589547"/>
            <a:ext cx="694690" cy="745490"/>
            <a:chOff x="4362" y="5305"/>
            <a:chExt cx="1094" cy="1174"/>
          </a:xfrm>
        </p:grpSpPr>
        <p:cxnSp>
          <p:nvCxnSpPr>
            <p:cNvPr id="18" name="直接连接符 17"/>
            <p:cNvCxnSpPr/>
            <p:nvPr/>
          </p:nvCxnSpPr>
          <p:spPr>
            <a:xfrm>
              <a:off x="5444" y="5305"/>
              <a:ext cx="13" cy="11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flipV="1">
              <a:off x="4362" y="5943"/>
              <a:ext cx="1090" cy="1"/>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1" name="组合 20"/>
          <p:cNvGrpSpPr/>
          <p:nvPr/>
        </p:nvGrpSpPr>
        <p:grpSpPr>
          <a:xfrm>
            <a:off x="3456330" y="3146442"/>
            <a:ext cx="5140325" cy="368300"/>
            <a:chOff x="5471" y="6143"/>
            <a:chExt cx="8095" cy="580"/>
          </a:xfrm>
        </p:grpSpPr>
        <p:cxnSp>
          <p:nvCxnSpPr>
            <p:cNvPr id="22" name="直接连接符 21"/>
            <p:cNvCxnSpPr/>
            <p:nvPr/>
          </p:nvCxnSpPr>
          <p:spPr>
            <a:xfrm>
              <a:off x="5471" y="6438"/>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文本框 29"/>
            <p:cNvSpPr txBox="1"/>
            <p:nvPr/>
          </p:nvSpPr>
          <p:spPr>
            <a:xfrm>
              <a:off x="6226" y="6143"/>
              <a:ext cx="7340" cy="580"/>
            </a:xfrm>
            <a:prstGeom prst="rect">
              <a:avLst/>
            </a:prstGeom>
            <a:noFill/>
            <a:ln>
              <a:solidFill>
                <a:schemeClr val="accent1"/>
              </a:solidFill>
            </a:ln>
          </p:spPr>
          <p:txBody>
            <a:bodyPr wrap="square" rtlCol="0">
              <a:spAutoFit/>
            </a:bodyPr>
            <a:lstStyle/>
            <a:p>
              <a:r>
                <a:rPr lang="zh-CN" dirty="0">
                  <a:latin typeface="微软雅黑" panose="020B0503020204020204" pitchFamily="34" charset="-122"/>
                  <a:ea typeface="微软雅黑" panose="020B0503020204020204" pitchFamily="34" charset="-122"/>
                </a:rPr>
                <a:t>项目内容中有缺项时进行折算</a:t>
              </a:r>
            </a:p>
          </p:txBody>
        </p:sp>
      </p:grpSp>
      <p:grpSp>
        <p:nvGrpSpPr>
          <p:cNvPr id="41" name="组合 40"/>
          <p:cNvGrpSpPr/>
          <p:nvPr/>
        </p:nvGrpSpPr>
        <p:grpSpPr>
          <a:xfrm>
            <a:off x="3512579" y="3796047"/>
            <a:ext cx="5100955" cy="1671955"/>
            <a:chOff x="5863" y="7084"/>
            <a:chExt cx="8033" cy="2633"/>
          </a:xfrm>
          <a:solidFill>
            <a:schemeClr val="accent1">
              <a:lumMod val="75000"/>
            </a:schemeClr>
          </a:solidFill>
        </p:grpSpPr>
        <p:sp>
          <p:nvSpPr>
            <p:cNvPr id="46" name="文本框 45"/>
            <p:cNvSpPr txBox="1"/>
            <p:nvPr/>
          </p:nvSpPr>
          <p:spPr>
            <a:xfrm>
              <a:off x="5863" y="7084"/>
              <a:ext cx="8000" cy="531"/>
            </a:xfrm>
            <a:prstGeom prst="rect">
              <a:avLst/>
            </a:prstGeom>
            <a:grpFill/>
            <a:ln w="9525">
              <a:noFill/>
            </a:ln>
          </p:spPr>
          <p:txBody>
            <a:bodyPr>
              <a:spAutoFit/>
            </a:bodyPr>
            <a:lstStyle/>
            <a:p>
              <a:pPr indent="0" fontAlgn="auto"/>
              <a:r>
                <a:rPr lang="zh-CN" sz="1600" b="0" dirty="0">
                  <a:solidFill>
                    <a:schemeClr val="bg2"/>
                  </a:solidFill>
                  <a:latin typeface="微软雅黑" panose="020B0503020204020204" pitchFamily="34" charset="-122"/>
                  <a:ea typeface="微软雅黑" panose="020B0503020204020204" pitchFamily="34" charset="-122"/>
                  <a:cs typeface="+mn-ea"/>
                </a:rPr>
                <a:t>有缺项时按</a:t>
              </a:r>
              <a:r>
                <a:rPr lang="zh-CN" altLang="en-US" sz="1600" b="0" dirty="0">
                  <a:solidFill>
                    <a:schemeClr val="bg2"/>
                  </a:solidFill>
                  <a:latin typeface="微软雅黑" panose="020B0503020204020204" pitchFamily="34" charset="-122"/>
                  <a:ea typeface="微软雅黑" panose="020B0503020204020204" pitchFamily="34" charset="-122"/>
                  <a:cs typeface="+mn-ea"/>
                </a:rPr>
                <a:t>公</a:t>
              </a:r>
              <a:r>
                <a:rPr lang="zh-CN" sz="1600" b="0" dirty="0">
                  <a:solidFill>
                    <a:schemeClr val="bg2"/>
                  </a:solidFill>
                  <a:latin typeface="微软雅黑" panose="020B0503020204020204" pitchFamily="34" charset="-122"/>
                  <a:ea typeface="微软雅黑" panose="020B0503020204020204" pitchFamily="34" charset="-122"/>
                  <a:cs typeface="+mn-ea"/>
                </a:rPr>
                <a:t>式进行折算：</a:t>
              </a:r>
              <a:r>
                <a:rPr lang="zh-CN" sz="1600" b="0" dirty="0">
                  <a:latin typeface="微软雅黑" panose="020B0503020204020204" pitchFamily="34" charset="-122"/>
                  <a:ea typeface="微软雅黑" panose="020B0503020204020204" pitchFamily="34" charset="-122"/>
                  <a:cs typeface="+mn-ea"/>
                </a:rPr>
                <a:t> </a:t>
              </a:r>
              <a:endParaRPr lang="zh-CN" altLang="en-US" dirty="0">
                <a:latin typeface="微软雅黑" panose="020B0503020204020204" pitchFamily="34" charset="-122"/>
                <a:ea typeface="微软雅黑" panose="020B0503020204020204" pitchFamily="34" charset="-122"/>
                <a:cs typeface="+mn-ea"/>
              </a:endParaRPr>
            </a:p>
          </p:txBody>
        </p:sp>
        <p:pic>
          <p:nvPicPr>
            <p:cNvPr id="55" name="图片 54"/>
            <p:cNvPicPr/>
            <p:nvPr/>
          </p:nvPicPr>
          <p:blipFill>
            <a:blip r:embed="rId4"/>
            <a:stretch>
              <a:fillRect/>
            </a:stretch>
          </p:blipFill>
          <p:spPr>
            <a:xfrm>
              <a:off x="7317" y="7615"/>
              <a:ext cx="1770" cy="795"/>
            </a:xfrm>
            <a:prstGeom prst="rect">
              <a:avLst/>
            </a:prstGeom>
            <a:noFill/>
            <a:ln w="9525">
              <a:noFill/>
            </a:ln>
          </p:spPr>
        </p:pic>
        <p:sp>
          <p:nvSpPr>
            <p:cNvPr id="56" name="文本框 55"/>
            <p:cNvSpPr txBox="1"/>
            <p:nvPr/>
          </p:nvSpPr>
          <p:spPr>
            <a:xfrm>
              <a:off x="5896" y="8410"/>
              <a:ext cx="8000" cy="1307"/>
            </a:xfrm>
            <a:prstGeom prst="rect">
              <a:avLst/>
            </a:prstGeom>
            <a:grpFill/>
            <a:ln w="9525">
              <a:noFill/>
            </a:ln>
          </p:spPr>
          <p:txBody>
            <a:bodyPr>
              <a:spAutoFit/>
            </a:bodyPr>
            <a:lstStyle/>
            <a:p>
              <a:pPr indent="0" algn="l" fontAlgn="auto"/>
              <a:r>
                <a:rPr lang="zh-CN" sz="1200" b="0" i="1" dirty="0">
                  <a:solidFill>
                    <a:schemeClr val="bg2"/>
                  </a:solidFill>
                  <a:latin typeface="微软雅黑" panose="020B0503020204020204" pitchFamily="34" charset="-122"/>
                  <a:ea typeface="微软雅黑" panose="020B0503020204020204" pitchFamily="34" charset="-122"/>
                  <a:cs typeface="+mn-ea"/>
                </a:rPr>
                <a:t>式中 </a:t>
              </a:r>
            </a:p>
            <a:p>
              <a:pPr indent="0" algn="l" fontAlgn="auto"/>
              <a:r>
                <a:rPr lang="zh-CN" sz="1200" b="0" i="1" dirty="0">
                  <a:solidFill>
                    <a:schemeClr val="bg2"/>
                  </a:solidFill>
                  <a:latin typeface="微软雅黑" panose="020B0503020204020204" pitchFamily="34" charset="-122"/>
                  <a:ea typeface="微软雅黑" panose="020B0503020204020204" pitchFamily="34" charset="-122"/>
                  <a:cs typeface="+mn-ea"/>
                </a:rPr>
                <a:t>Ai——掘进工作面实得分数； </a:t>
              </a:r>
            </a:p>
            <a:p>
              <a:pPr indent="0" algn="l" fontAlgn="auto"/>
              <a:r>
                <a:rPr lang="zh-CN" sz="1200" b="0" i="1" dirty="0">
                  <a:solidFill>
                    <a:schemeClr val="bg2"/>
                  </a:solidFill>
                  <a:latin typeface="微软雅黑" panose="020B0503020204020204" pitchFamily="34" charset="-122"/>
                  <a:ea typeface="微软雅黑" panose="020B0503020204020204" pitchFamily="34" charset="-122"/>
                  <a:cs typeface="+mn-ea"/>
                </a:rPr>
                <a:t>Bi——掘进工作面缺项标准分数； </a:t>
              </a:r>
            </a:p>
            <a:p>
              <a:pPr indent="0" algn="l" fontAlgn="auto"/>
              <a:r>
                <a:rPr lang="zh-CN" sz="1200" b="0" i="1" dirty="0">
                  <a:solidFill>
                    <a:schemeClr val="bg2"/>
                  </a:solidFill>
                  <a:latin typeface="微软雅黑" panose="020B0503020204020204" pitchFamily="34" charset="-122"/>
                  <a:ea typeface="微软雅黑" panose="020B0503020204020204" pitchFamily="34" charset="-122"/>
                  <a:cs typeface="+mn-ea"/>
                </a:rPr>
                <a:t>Ci——掘进工作面检查得分数。</a:t>
              </a:r>
            </a:p>
          </p:txBody>
        </p:sp>
      </p:grpSp>
      <p:grpSp>
        <p:nvGrpSpPr>
          <p:cNvPr id="57" name="组合 56"/>
          <p:cNvGrpSpPr/>
          <p:nvPr/>
        </p:nvGrpSpPr>
        <p:grpSpPr>
          <a:xfrm>
            <a:off x="3512585" y="3910347"/>
            <a:ext cx="5088890" cy="1947545"/>
            <a:chOff x="4864" y="1647"/>
            <a:chExt cx="8014" cy="3067"/>
          </a:xfrm>
        </p:grpSpPr>
        <p:sp>
          <p:nvSpPr>
            <p:cNvPr id="58" name="文本框 57"/>
            <p:cNvSpPr txBox="1"/>
            <p:nvPr/>
          </p:nvSpPr>
          <p:spPr>
            <a:xfrm>
              <a:off x="4864" y="1647"/>
              <a:ext cx="8000" cy="919"/>
            </a:xfrm>
            <a:prstGeom prst="rect">
              <a:avLst/>
            </a:prstGeom>
            <a:solidFill>
              <a:schemeClr val="accent1">
                <a:lumMod val="75000"/>
              </a:schemeClr>
            </a:solidFill>
            <a:ln w="9525">
              <a:noFill/>
            </a:ln>
          </p:spPr>
          <p:txBody>
            <a:bodyPr>
              <a:spAutoFit/>
            </a:bodyPr>
            <a:lstStyle/>
            <a:p>
              <a:pPr indent="0" fontAlgn="auto"/>
              <a:r>
                <a:rPr lang="zh-CN" sz="1600" b="0" dirty="0">
                  <a:solidFill>
                    <a:schemeClr val="bg2"/>
                  </a:solidFill>
                  <a:latin typeface="微软雅黑" panose="020B0503020204020204" pitchFamily="34" charset="-122"/>
                  <a:ea typeface="微软雅黑" panose="020B0503020204020204" pitchFamily="34" charset="-122"/>
                </a:rPr>
                <a:t>按照所检查各采煤工作面的平均考核得分作为采煤部分标准化得分： </a:t>
              </a:r>
              <a:endParaRPr lang="zh-CN" altLang="en-US" sz="1600" b="0" dirty="0">
                <a:solidFill>
                  <a:schemeClr val="bg2"/>
                </a:solidFill>
                <a:latin typeface="微软雅黑" panose="020B0503020204020204" pitchFamily="34" charset="-122"/>
                <a:ea typeface="微软雅黑" panose="020B0503020204020204" pitchFamily="34" charset="-122"/>
              </a:endParaRPr>
            </a:p>
          </p:txBody>
        </p:sp>
        <p:pic>
          <p:nvPicPr>
            <p:cNvPr id="59" name="图片 58"/>
            <p:cNvPicPr/>
            <p:nvPr/>
          </p:nvPicPr>
          <p:blipFill>
            <a:blip r:embed="rId5"/>
            <a:stretch>
              <a:fillRect/>
            </a:stretch>
          </p:blipFill>
          <p:spPr>
            <a:xfrm>
              <a:off x="7426" y="2567"/>
              <a:ext cx="1395" cy="840"/>
            </a:xfrm>
            <a:prstGeom prst="rect">
              <a:avLst/>
            </a:prstGeom>
            <a:noFill/>
            <a:ln w="9525">
              <a:noFill/>
            </a:ln>
          </p:spPr>
        </p:pic>
        <p:sp>
          <p:nvSpPr>
            <p:cNvPr id="60" name="文本框 59"/>
            <p:cNvSpPr txBox="1"/>
            <p:nvPr/>
          </p:nvSpPr>
          <p:spPr>
            <a:xfrm>
              <a:off x="4878" y="3407"/>
              <a:ext cx="8000" cy="1307"/>
            </a:xfrm>
            <a:prstGeom prst="rect">
              <a:avLst/>
            </a:prstGeom>
            <a:solidFill>
              <a:schemeClr val="accent1">
                <a:lumMod val="75000"/>
              </a:schemeClr>
            </a:solidFill>
            <a:ln w="9525">
              <a:noFill/>
            </a:ln>
          </p:spPr>
          <p:txBody>
            <a:bodyPr>
              <a:spAutoFit/>
            </a:bodyPr>
            <a:lstStyle/>
            <a:p>
              <a:pPr indent="0" algn="l"/>
              <a:r>
                <a:rPr lang="zh-CN" sz="1200" b="0" i="1" dirty="0">
                  <a:solidFill>
                    <a:schemeClr val="bg2"/>
                  </a:solidFill>
                  <a:latin typeface="微软雅黑" panose="020B0503020204020204" pitchFamily="34" charset="-122"/>
                  <a:ea typeface="微软雅黑" panose="020B0503020204020204" pitchFamily="34" charset="-122"/>
                  <a:cs typeface="+mn-ea"/>
                </a:rPr>
                <a:t>式中</a:t>
              </a:r>
              <a:r>
                <a:rPr lang="en-US" sz="1200" b="0" i="1" dirty="0">
                  <a:solidFill>
                    <a:schemeClr val="bg2"/>
                  </a:solidFill>
                  <a:latin typeface="微软雅黑" panose="020B0503020204020204" pitchFamily="34" charset="-122"/>
                  <a:ea typeface="微软雅黑" panose="020B0503020204020204" pitchFamily="34" charset="-122"/>
                  <a:cs typeface="+mn-ea"/>
                </a:rPr>
                <a:t> </a:t>
              </a:r>
            </a:p>
            <a:p>
              <a:pPr indent="0" algn="l"/>
              <a:r>
                <a:rPr lang="en-US" sz="1200" b="0" i="1" dirty="0">
                  <a:solidFill>
                    <a:schemeClr val="bg2"/>
                  </a:solidFill>
                  <a:latin typeface="微软雅黑" panose="020B0503020204020204" pitchFamily="34" charset="-122"/>
                  <a:ea typeface="微软雅黑" panose="020B0503020204020204" pitchFamily="34" charset="-122"/>
                  <a:cs typeface="+mn-ea"/>
                </a:rPr>
                <a:t>A——</a:t>
              </a:r>
              <a:r>
                <a:rPr lang="zh-CN" sz="1200" b="0" i="1" dirty="0">
                  <a:solidFill>
                    <a:schemeClr val="bg2"/>
                  </a:solidFill>
                  <a:latin typeface="微软雅黑" panose="020B0503020204020204" pitchFamily="34" charset="-122"/>
                  <a:ea typeface="微软雅黑" panose="020B0503020204020204" pitchFamily="34" charset="-122"/>
                  <a:cs typeface="+mn-ea"/>
                </a:rPr>
                <a:t>煤矿掘进部分安全生产标准化得分</a:t>
              </a:r>
              <a:r>
                <a:rPr lang="en-US" sz="1200" b="0" i="1" dirty="0">
                  <a:solidFill>
                    <a:schemeClr val="bg2"/>
                  </a:solidFill>
                  <a:latin typeface="微软雅黑" panose="020B0503020204020204" pitchFamily="34" charset="-122"/>
                  <a:ea typeface="微软雅黑" panose="020B0503020204020204" pitchFamily="34" charset="-122"/>
                  <a:cs typeface="+mn-ea"/>
                </a:rPr>
                <a:t>; </a:t>
              </a:r>
            </a:p>
            <a:p>
              <a:pPr indent="0" algn="l"/>
              <a:r>
                <a:rPr lang="en-US" sz="1200" b="0" i="1" dirty="0">
                  <a:solidFill>
                    <a:schemeClr val="bg2"/>
                  </a:solidFill>
                  <a:latin typeface="微软雅黑" panose="020B0503020204020204" pitchFamily="34" charset="-122"/>
                  <a:ea typeface="微软雅黑" panose="020B0503020204020204" pitchFamily="34" charset="-122"/>
                  <a:cs typeface="+mn-ea"/>
                </a:rPr>
                <a:t>n——</a:t>
              </a:r>
              <a:r>
                <a:rPr lang="zh-CN" sz="1200" b="0" i="1" dirty="0">
                  <a:solidFill>
                    <a:schemeClr val="bg2"/>
                  </a:solidFill>
                  <a:latin typeface="微软雅黑" panose="020B0503020204020204" pitchFamily="34" charset="-122"/>
                  <a:ea typeface="微软雅黑" panose="020B0503020204020204" pitchFamily="34" charset="-122"/>
                  <a:cs typeface="+mn-ea"/>
                </a:rPr>
                <a:t>检查的掘进工作面个数；</a:t>
              </a:r>
              <a:r>
                <a:rPr lang="en-US" sz="1200" b="0" i="1" dirty="0">
                  <a:solidFill>
                    <a:schemeClr val="bg2"/>
                  </a:solidFill>
                  <a:latin typeface="微软雅黑" panose="020B0503020204020204" pitchFamily="34" charset="-122"/>
                  <a:ea typeface="微软雅黑" panose="020B0503020204020204" pitchFamily="34" charset="-122"/>
                  <a:cs typeface="+mn-ea"/>
                </a:rPr>
                <a:t> </a:t>
              </a:r>
            </a:p>
            <a:p>
              <a:pPr indent="0" algn="l"/>
              <a:r>
                <a:rPr lang="en-US" sz="1200" b="0" i="1" dirty="0">
                  <a:solidFill>
                    <a:schemeClr val="bg2"/>
                  </a:solidFill>
                  <a:latin typeface="微软雅黑" panose="020B0503020204020204" pitchFamily="34" charset="-122"/>
                  <a:ea typeface="微软雅黑" panose="020B0503020204020204" pitchFamily="34" charset="-122"/>
                  <a:cs typeface="+mn-ea"/>
                </a:rPr>
                <a:t>A</a:t>
              </a:r>
              <a:r>
                <a:rPr lang="en-US" sz="1200" b="0" i="1" baseline="-25000" dirty="0">
                  <a:solidFill>
                    <a:schemeClr val="bg2"/>
                  </a:solidFill>
                  <a:latin typeface="微软雅黑" panose="020B0503020204020204" pitchFamily="34" charset="-122"/>
                  <a:ea typeface="微软雅黑" panose="020B0503020204020204" pitchFamily="34" charset="-122"/>
                  <a:cs typeface="+mn-ea"/>
                </a:rPr>
                <a:t>i</a:t>
              </a:r>
              <a:r>
                <a:rPr lang="en-US" sz="1200" b="0" i="1" dirty="0">
                  <a:solidFill>
                    <a:schemeClr val="bg2"/>
                  </a:solidFill>
                  <a:latin typeface="微软雅黑" panose="020B0503020204020204" pitchFamily="34" charset="-122"/>
                  <a:ea typeface="微软雅黑" panose="020B0503020204020204" pitchFamily="34" charset="-122"/>
                  <a:cs typeface="+mn-ea"/>
                </a:rPr>
                <a:t>——</a:t>
              </a:r>
              <a:r>
                <a:rPr lang="zh-CN" sz="1200" b="0" i="1" dirty="0">
                  <a:solidFill>
                    <a:schemeClr val="bg2"/>
                  </a:solidFill>
                  <a:latin typeface="微软雅黑" panose="020B0503020204020204" pitchFamily="34" charset="-122"/>
                  <a:ea typeface="微软雅黑" panose="020B0503020204020204" pitchFamily="34" charset="-122"/>
                  <a:cs typeface="+mn-ea"/>
                </a:rPr>
                <a:t>检查的掘进工作面得分。</a:t>
              </a:r>
              <a:endParaRPr lang="zh-CN" altLang="en-US" sz="1200" b="0" i="1" dirty="0">
                <a:solidFill>
                  <a:schemeClr val="bg2"/>
                </a:solidFill>
                <a:latin typeface="微软雅黑" panose="020B0503020204020204" pitchFamily="34" charset="-122"/>
                <a:ea typeface="微软雅黑" panose="020B0503020204020204" pitchFamily="34" charset="-122"/>
                <a:cs typeface="+mn-ea"/>
              </a:endParaRPr>
            </a:p>
          </p:txBody>
        </p:sp>
      </p:grpSp>
      <p:grpSp>
        <p:nvGrpSpPr>
          <p:cNvPr id="61" name="组合 60"/>
          <p:cNvGrpSpPr/>
          <p:nvPr/>
        </p:nvGrpSpPr>
        <p:grpSpPr>
          <a:xfrm>
            <a:off x="2590190" y="3143902"/>
            <a:ext cx="5987415" cy="645160"/>
            <a:chOff x="4120" y="6178"/>
            <a:chExt cx="9429" cy="1016"/>
          </a:xfrm>
        </p:grpSpPr>
        <p:cxnSp>
          <p:nvCxnSpPr>
            <p:cNvPr id="62" name="直接连接符 61"/>
            <p:cNvCxnSpPr/>
            <p:nvPr/>
          </p:nvCxnSpPr>
          <p:spPr>
            <a:xfrm>
              <a:off x="5468" y="6691"/>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63" name="文本框 62"/>
            <p:cNvSpPr txBox="1"/>
            <p:nvPr/>
          </p:nvSpPr>
          <p:spPr>
            <a:xfrm>
              <a:off x="6209" y="6178"/>
              <a:ext cx="7340" cy="1016"/>
            </a:xfrm>
            <a:prstGeom prst="rect">
              <a:avLst/>
            </a:prstGeom>
            <a:noFill/>
            <a:ln>
              <a:solidFill>
                <a:schemeClr val="accent1"/>
              </a:solidFill>
            </a:ln>
          </p:spPr>
          <p:txBody>
            <a:bodyPr wrap="square" rtlCol="0">
              <a:spAutoFit/>
            </a:bodyPr>
            <a:lstStyle/>
            <a:p>
              <a:r>
                <a:rPr lang="zh-CN" altLang="zh-CN" dirty="0">
                  <a:latin typeface="微软雅黑" panose="020B0503020204020204" pitchFamily="34" charset="-122"/>
                  <a:ea typeface="微软雅黑" panose="020B0503020204020204" pitchFamily="34" charset="-122"/>
                </a:rPr>
                <a:t>所检查各掘进工作面的平均考核得分作为掘进部分标准化得分</a:t>
              </a:r>
            </a:p>
          </p:txBody>
        </p:sp>
        <p:cxnSp>
          <p:nvCxnSpPr>
            <p:cNvPr id="64" name="直接连接符 63"/>
            <p:cNvCxnSpPr/>
            <p:nvPr/>
          </p:nvCxnSpPr>
          <p:spPr>
            <a:xfrm>
              <a:off x="4120" y="6688"/>
              <a:ext cx="1348"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5" name="组合 64"/>
          <p:cNvGrpSpPr/>
          <p:nvPr/>
        </p:nvGrpSpPr>
        <p:grpSpPr>
          <a:xfrm>
            <a:off x="2598445" y="3651267"/>
            <a:ext cx="5987415" cy="645160"/>
            <a:chOff x="4120" y="6178"/>
            <a:chExt cx="9429" cy="1016"/>
          </a:xfrm>
        </p:grpSpPr>
        <p:cxnSp>
          <p:nvCxnSpPr>
            <p:cNvPr id="66" name="直接连接符 65"/>
            <p:cNvCxnSpPr/>
            <p:nvPr/>
          </p:nvCxnSpPr>
          <p:spPr>
            <a:xfrm>
              <a:off x="5468" y="6691"/>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67" name="文本框 66"/>
            <p:cNvSpPr txBox="1"/>
            <p:nvPr/>
          </p:nvSpPr>
          <p:spPr>
            <a:xfrm>
              <a:off x="6209" y="6178"/>
              <a:ext cx="7340" cy="1016"/>
            </a:xfrm>
            <a:prstGeom prst="rect">
              <a:avLst/>
            </a:prstGeom>
            <a:noFill/>
            <a:ln>
              <a:solidFill>
                <a:schemeClr val="accent1"/>
              </a:solidFill>
            </a:ln>
          </p:spPr>
          <p:txBody>
            <a:bodyPr wrap="square" rtlCol="0">
              <a:spAutoFit/>
            </a:bodyPr>
            <a:lstStyle/>
            <a:p>
              <a:r>
                <a:rPr lang="zh-CN" altLang="zh-CN" dirty="0">
                  <a:latin typeface="微软雅黑" panose="020B0503020204020204" pitchFamily="34" charset="-122"/>
                  <a:ea typeface="微软雅黑" panose="020B0503020204020204" pitchFamily="34" charset="-122"/>
                </a:rPr>
                <a:t>符合要求的得分，不符合要求的不得分也不扣分。附加项得分计入本部分总得分。</a:t>
              </a:r>
            </a:p>
          </p:txBody>
        </p:sp>
        <p:cxnSp>
          <p:nvCxnSpPr>
            <p:cNvPr id="68" name="直接连接符 67"/>
            <p:cNvCxnSpPr/>
            <p:nvPr/>
          </p:nvCxnSpPr>
          <p:spPr>
            <a:xfrm>
              <a:off x="4120" y="6688"/>
              <a:ext cx="1348" cy="0"/>
            </a:xfrm>
            <a:prstGeom prst="line">
              <a:avLst/>
            </a:prstGeom>
          </p:spPr>
          <p:style>
            <a:lnRef idx="1">
              <a:schemeClr val="accent1"/>
            </a:lnRef>
            <a:fillRef idx="0">
              <a:schemeClr val="accent1"/>
            </a:fillRef>
            <a:effectRef idx="0">
              <a:schemeClr val="accent1"/>
            </a:effectRef>
            <a:fontRef idx="minor">
              <a:schemeClr val="tx1"/>
            </a:fontRef>
          </p:style>
        </p:cxn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2"/>
                                        </p:tgtEl>
                                        <p:attrNameLst>
                                          <p:attrName>style.visibility</p:attrName>
                                        </p:attrNameLst>
                                      </p:cBhvr>
                                      <p:to>
                                        <p:strVal val="hidden"/>
                                      </p:to>
                                    </p:set>
                                  </p:childTnLst>
                                </p:cTn>
                              </p:par>
                              <p:par>
                                <p:cTn id="12" presetID="1" presetClass="exit" presetSubtype="0" fill="hold" grpId="0" nodeType="withEffect">
                                  <p:stCondLst>
                                    <p:cond delay="0"/>
                                  </p:stCondLst>
                                  <p:childTnLst>
                                    <p:set>
                                      <p:cBhvr>
                                        <p:cTn id="13" dur="1" fill="hold">
                                          <p:stCondLst>
                                            <p:cond delay="0"/>
                                          </p:stCondLst>
                                        </p:cTn>
                                        <p:tgtEl>
                                          <p:spTgt spid="23"/>
                                        </p:tgtEl>
                                        <p:attrNameLst>
                                          <p:attrName>style.visibility</p:attrName>
                                        </p:attrNameLst>
                                      </p:cBhvr>
                                      <p:to>
                                        <p:strVal val="hidden"/>
                                      </p:to>
                                    </p:set>
                                  </p:childTnLst>
                                </p:cTn>
                              </p:par>
                              <p:par>
                                <p:cTn id="14" presetID="1"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childTnLst>
                                </p:cTn>
                              </p:par>
                              <p:par>
                                <p:cTn id="16" presetID="1" presetClass="exit" presetSubtype="0" fill="hold" grpId="0" nodeType="withEffect">
                                  <p:stCondLst>
                                    <p:cond delay="0"/>
                                  </p:stCondLst>
                                  <p:childTnLst>
                                    <p:set>
                                      <p:cBhvr>
                                        <p:cTn id="17" dur="1" fill="hold">
                                          <p:stCondLst>
                                            <p:cond delay="0"/>
                                          </p:stCondLst>
                                        </p:cTn>
                                        <p:tgtEl>
                                          <p:spTgt spid="24"/>
                                        </p:tgtEl>
                                        <p:attrNameLst>
                                          <p:attrName>style.visibility</p:attrName>
                                        </p:attrNameLst>
                                      </p:cBhvr>
                                      <p:to>
                                        <p:strVal val="hidden"/>
                                      </p:to>
                                    </p:set>
                                  </p:childTnLst>
                                </p:cTn>
                              </p:par>
                              <p:par>
                                <p:cTn id="18" presetID="1"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6"/>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4"/>
                                        </p:tgtEl>
                                        <p:attrNameLst>
                                          <p:attrName>style.visibility</p:attrName>
                                        </p:attrNameLst>
                                      </p:cBhvr>
                                      <p:to>
                                        <p:strVal val="visible"/>
                                      </p:to>
                                    </p:set>
                                  </p:childTnLst>
                                </p:cTn>
                              </p:par>
                              <p:par>
                                <p:cTn id="24" presetID="22" presetClass="entr" presetSubtype="8" fill="hold" nodeType="withEffect">
                                  <p:stCondLst>
                                    <p:cond delay="500"/>
                                  </p:stCondLst>
                                  <p:childTnLst>
                                    <p:set>
                                      <p:cBhvr>
                                        <p:cTn id="25" dur="1" fill="hold">
                                          <p:stCondLst>
                                            <p:cond delay="0"/>
                                          </p:stCondLst>
                                        </p:cTn>
                                        <p:tgtEl>
                                          <p:spTgt spid="21"/>
                                        </p:tgtEl>
                                        <p:attrNameLst>
                                          <p:attrName>style.visibility</p:attrName>
                                        </p:attrNameLst>
                                      </p:cBhvr>
                                      <p:to>
                                        <p:strVal val="visible"/>
                                      </p:to>
                                    </p:set>
                                    <p:animEffect transition="in" filter="wipe(left)">
                                      <p:cBhvr>
                                        <p:cTn id="26" dur="500"/>
                                        <p:tgtEl>
                                          <p:spTgt spid="21"/>
                                        </p:tgtEl>
                                      </p:cBhvr>
                                    </p:animEffect>
                                  </p:childTnLst>
                                </p:cTn>
                              </p:par>
                              <p:par>
                                <p:cTn id="27" presetID="1" presetClass="entr" presetSubtype="0" fill="hold" nodeType="withEffect">
                                  <p:stCondLst>
                                    <p:cond delay="110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4"/>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6"/>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21"/>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41"/>
                                        </p:tgtEl>
                                        <p:attrNameLst>
                                          <p:attrName>style.visibility</p:attrName>
                                        </p:attrNameLst>
                                      </p:cBhvr>
                                      <p:to>
                                        <p:strVal val="hidden"/>
                                      </p:to>
                                    </p:set>
                                  </p:childTnLst>
                                </p:cTn>
                              </p:par>
                              <p:par>
                                <p:cTn id="39" presetID="1" presetClass="entr" presetSubtype="0" fill="hold" grpId="1"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xit" presetSubtype="0" fill="hold" grpId="1" nodeType="withEffect">
                                  <p:stCondLst>
                                    <p:cond delay="0"/>
                                  </p:stCondLst>
                                  <p:childTnLst>
                                    <p:set>
                                      <p:cBhvr>
                                        <p:cTn id="42" dur="1" fill="hold">
                                          <p:stCondLst>
                                            <p:cond delay="0"/>
                                          </p:stCondLst>
                                        </p:cTn>
                                        <p:tgtEl>
                                          <p:spTgt spid="6"/>
                                        </p:tgtEl>
                                        <p:attrNameLst>
                                          <p:attrName>style.visibility</p:attrName>
                                        </p:attrNameLst>
                                      </p:cBhvr>
                                      <p:to>
                                        <p:strVal val="hidden"/>
                                      </p:to>
                                    </p:set>
                                  </p:childTnLst>
                                </p:cTn>
                              </p:par>
                              <p:par>
                                <p:cTn id="43" presetID="1" presetClass="exit"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par>
                                <p:cTn id="47" presetID="1" presetClass="entr" presetSubtype="0" fill="hold" nodeType="withEffect">
                                  <p:stCondLst>
                                    <p:cond delay="600"/>
                                  </p:stCondLst>
                                  <p:childTnLst>
                                    <p:set>
                                      <p:cBhvr>
                                        <p:cTn id="48" dur="1" fill="hold">
                                          <p:stCondLst>
                                            <p:cond delay="0"/>
                                          </p:stCondLst>
                                        </p:cTn>
                                        <p:tgtEl>
                                          <p:spTgt spid="61"/>
                                        </p:tgtEl>
                                        <p:attrNameLst>
                                          <p:attrName>style.visibility</p:attrName>
                                        </p:attrNameLst>
                                      </p:cBhvr>
                                      <p:to>
                                        <p:strVal val="visible"/>
                                      </p:to>
                                    </p:set>
                                  </p:childTnLst>
                                </p:cTn>
                              </p:par>
                              <p:par>
                                <p:cTn id="49" presetID="1" presetClass="entr" presetSubtype="0" fill="hold" nodeType="withEffect">
                                  <p:stCondLst>
                                    <p:cond delay="1100"/>
                                  </p:stCondLst>
                                  <p:childTnLst>
                                    <p:set>
                                      <p:cBhvr>
                                        <p:cTn id="50" dur="1" fill="hold">
                                          <p:stCondLst>
                                            <p:cond delay="0"/>
                                          </p:stCondLst>
                                        </p:cTn>
                                        <p:tgtEl>
                                          <p:spTgt spid="5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57"/>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61"/>
                                        </p:tgtEl>
                                        <p:attrNameLst>
                                          <p:attrName>style.visibility</p:attrName>
                                        </p:attrNameLst>
                                      </p:cBhvr>
                                      <p:to>
                                        <p:strVal val="hidden"/>
                                      </p:to>
                                    </p:set>
                                  </p:childTnLst>
                                </p:cTn>
                              </p:par>
                              <p:par>
                                <p:cTn id="57" presetID="1" presetClass="entr" presetSubtype="0" fill="hold" grpId="1" nodeType="with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par>
                                <p:cTn id="59" presetID="1" presetClass="exit" presetSubtype="0" fill="hold" grpId="1" nodeType="withEffect">
                                  <p:stCondLst>
                                    <p:cond delay="0"/>
                                  </p:stCondLst>
                                  <p:childTnLst>
                                    <p:set>
                                      <p:cBhvr>
                                        <p:cTn id="60" dur="1" fill="hold">
                                          <p:stCondLst>
                                            <p:cond delay="0"/>
                                          </p:stCondLst>
                                        </p:cTn>
                                        <p:tgtEl>
                                          <p:spTgt spid="36"/>
                                        </p:tgtEl>
                                        <p:attrNameLst>
                                          <p:attrName>style.visibility</p:attrName>
                                        </p:attrNameLst>
                                      </p:cBhvr>
                                      <p:to>
                                        <p:strVal val="hidden"/>
                                      </p:to>
                                    </p:set>
                                  </p:childTnLst>
                                </p:cTn>
                              </p:par>
                              <p:par>
                                <p:cTn id="61" presetID="1" presetClass="exit" presetSubtype="0" fill="hold" grpId="0" nodeType="withEffect">
                                  <p:stCondLst>
                                    <p:cond delay="0"/>
                                  </p:stCondLst>
                                  <p:childTnLst>
                                    <p:set>
                                      <p:cBhvr>
                                        <p:cTn id="62" dur="1" fill="hold">
                                          <p:stCondLst>
                                            <p:cond delay="0"/>
                                          </p:stCondLst>
                                        </p:cTn>
                                        <p:tgtEl>
                                          <p:spTgt spid="31"/>
                                        </p:tgtEl>
                                        <p:attrNameLst>
                                          <p:attrName>style.visibility</p:attrName>
                                        </p:attrNameLst>
                                      </p:cBhvr>
                                      <p:to>
                                        <p:strVal val="hidden"/>
                                      </p:to>
                                    </p:set>
                                  </p:childTnLst>
                                </p:cTn>
                              </p:par>
                              <p:par>
                                <p:cTn id="63" presetID="1" presetClass="entr" presetSubtype="0" fill="hold" grpId="0" nodeType="withEffect">
                                  <p:stCondLst>
                                    <p:cond delay="0"/>
                                  </p:stCondLst>
                                  <p:childTnLst>
                                    <p:set>
                                      <p:cBhvr>
                                        <p:cTn id="64" dur="1" fill="hold">
                                          <p:stCondLst>
                                            <p:cond delay="0"/>
                                          </p:stCondLst>
                                        </p:cTn>
                                        <p:tgtEl>
                                          <p:spTgt spid="5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23" grpId="0" bldLvl="0" animBg="1"/>
      <p:bldP spid="24" grpId="0" bldLvl="0" animBg="1"/>
      <p:bldP spid="24" grpId="1" bldLvl="0" animBg="1"/>
      <p:bldP spid="25" grpId="0" bldLvl="0" animBg="1"/>
      <p:bldP spid="25" grpId="1" bldLvl="0" animBg="1"/>
      <p:bldP spid="31" grpId="0" bldLvl="0" animBg="1"/>
      <p:bldP spid="6" grpId="0" bldLvl="0" animBg="1"/>
      <p:bldP spid="6" grpId="1" bldLvl="0" animBg="1"/>
      <p:bldP spid="36" grpId="0" bldLvl="0" animBg="1"/>
      <p:bldP spid="36" grpId="1" bldLvl="0" animBg="1"/>
      <p:bldP spid="50" grpId="0" bldLvl="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423545" y="3004185"/>
            <a:ext cx="2192655" cy="460375"/>
          </a:xfrm>
          <a:prstGeom prst="rect">
            <a:avLst/>
          </a:prstGeom>
          <a:ln>
            <a:solidFill>
              <a:schemeClr val="accent1"/>
            </a:solidFill>
          </a:ln>
        </p:spPr>
        <p:txBody>
          <a:bodyPr wrap="square">
            <a:spAutoFit/>
          </a:bodyPr>
          <a:lstStyle/>
          <a:p>
            <a:pPr algn="l"/>
            <a:r>
              <a:rPr lang="en-US" altLang="zh-CN" sz="2400" b="1" dirty="0">
                <a:solidFill>
                  <a:schemeClr val="tx1"/>
                </a:solidFill>
                <a:latin typeface="+mn-ea"/>
                <a:cs typeface="宋体" panose="02010600030101010101" pitchFamily="2" charset="-122"/>
              </a:rPr>
              <a:t>1.</a:t>
            </a:r>
            <a:r>
              <a:rPr altLang="zh-CN" sz="2000" b="1" dirty="0">
                <a:solidFill>
                  <a:schemeClr val="tx1"/>
                </a:solidFill>
                <a:latin typeface="+mn-ea"/>
                <a:cs typeface="宋体" panose="02010600030101010101" pitchFamily="2" charset="-122"/>
              </a:rPr>
              <a:t>机械化程度</a:t>
            </a:r>
            <a:r>
              <a:rPr lang="en-US" altLang="zh-CN" sz="2400" b="1" dirty="0">
                <a:solidFill>
                  <a:schemeClr val="tx1"/>
                </a:solidFill>
                <a:latin typeface="+mn-ea"/>
              </a:rPr>
              <a:t>2</a:t>
            </a:r>
            <a:r>
              <a:rPr lang="zh-CN" altLang="en-US" sz="2000" b="1" dirty="0">
                <a:solidFill>
                  <a:schemeClr val="tx1"/>
                </a:solidFill>
                <a:latin typeface="+mn-ea"/>
                <a:cs typeface="宋体" panose="02010600030101010101" pitchFamily="2" charset="-122"/>
              </a:rPr>
              <a:t>分</a:t>
            </a:r>
            <a:r>
              <a:rPr lang="en-US" altLang="zh-CN" sz="2000" b="1" dirty="0">
                <a:latin typeface="+mn-ea"/>
                <a:cs typeface="宋体" panose="02010600030101010101" pitchFamily="2" charset="-122"/>
              </a:rPr>
              <a:t> </a:t>
            </a:r>
            <a:r>
              <a:rPr lang="en-US" altLang="zh-CN" sz="2400" b="1" dirty="0">
                <a:latin typeface="+mn-ea"/>
                <a:cs typeface="宋体" panose="02010600030101010101" pitchFamily="2" charset="-122"/>
              </a:rPr>
              <a:t>   </a:t>
            </a:r>
            <a:endParaRPr lang="zh-CN" altLang="en-US" sz="2400" b="1" dirty="0">
              <a:latin typeface="+mn-ea"/>
            </a:endParaRPr>
          </a:p>
        </p:txBody>
      </p:sp>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7"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9" name="Rectangle 6"/>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grpSp>
        <p:nvGrpSpPr>
          <p:cNvPr id="2" name="组合 1"/>
          <p:cNvGrpSpPr/>
          <p:nvPr/>
        </p:nvGrpSpPr>
        <p:grpSpPr>
          <a:xfrm>
            <a:off x="413142" y="251645"/>
            <a:ext cx="2435150" cy="564314"/>
            <a:chOff x="413142" y="251645"/>
            <a:chExt cx="2435150" cy="564314"/>
          </a:xfrm>
        </p:grpSpPr>
        <p:sp>
          <p:nvSpPr>
            <p:cNvPr id="16"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18" name="文本框 17"/>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检查标准</a:t>
              </a:r>
            </a:p>
          </p:txBody>
        </p:sp>
      </p:grpSp>
      <p:sp>
        <p:nvSpPr>
          <p:cNvPr id="4" name="矩形 3"/>
          <p:cNvSpPr/>
          <p:nvPr/>
        </p:nvSpPr>
        <p:spPr>
          <a:xfrm>
            <a:off x="424180" y="3006090"/>
            <a:ext cx="2191385" cy="460375"/>
          </a:xfrm>
          <a:prstGeom prst="rect">
            <a:avLst/>
          </a:prstGeom>
          <a:ln>
            <a:solidFill>
              <a:schemeClr val="accent1"/>
            </a:solidFill>
          </a:ln>
        </p:spPr>
        <p:txBody>
          <a:bodyPr wrap="square">
            <a:spAutoFit/>
          </a:bodyPr>
          <a:lstStyle/>
          <a:p>
            <a:pPr algn="l"/>
            <a:r>
              <a:rPr lang="en-US" altLang="zh-CN" sz="2400" b="1" dirty="0">
                <a:solidFill>
                  <a:srgbClr val="C00000"/>
                </a:solidFill>
                <a:latin typeface="+mn-ea"/>
                <a:cs typeface="宋体" panose="02010600030101010101" pitchFamily="2" charset="-122"/>
              </a:rPr>
              <a:t>1.</a:t>
            </a:r>
            <a:r>
              <a:rPr altLang="zh-CN" sz="2000" b="1" dirty="0">
                <a:solidFill>
                  <a:srgbClr val="C00000"/>
                </a:solidFill>
                <a:latin typeface="+mn-ea"/>
                <a:cs typeface="宋体" panose="02010600030101010101" pitchFamily="2" charset="-122"/>
              </a:rPr>
              <a:t>机械化程度</a:t>
            </a:r>
            <a:r>
              <a:rPr lang="en-US" altLang="zh-CN" sz="2400" b="1" dirty="0">
                <a:solidFill>
                  <a:srgbClr val="C00000"/>
                </a:solidFill>
                <a:latin typeface="+mn-ea"/>
              </a:rPr>
              <a:t>2</a:t>
            </a:r>
            <a:r>
              <a:rPr lang="zh-CN" altLang="en-US" sz="2000" b="1" dirty="0">
                <a:solidFill>
                  <a:srgbClr val="C00000"/>
                </a:solidFill>
                <a:latin typeface="+mn-ea"/>
                <a:cs typeface="宋体" panose="02010600030101010101" pitchFamily="2" charset="-122"/>
              </a:rPr>
              <a:t>分</a:t>
            </a:r>
            <a:r>
              <a:rPr lang="en-US" altLang="zh-CN" sz="2400" b="1" dirty="0">
                <a:solidFill>
                  <a:srgbClr val="C00000"/>
                </a:solidFill>
                <a:latin typeface="+mn-ea"/>
              </a:rPr>
              <a:t>    </a:t>
            </a:r>
          </a:p>
        </p:txBody>
      </p:sp>
      <p:sp>
        <p:nvSpPr>
          <p:cNvPr id="32" name="矩形 31"/>
          <p:cNvSpPr/>
          <p:nvPr/>
        </p:nvSpPr>
        <p:spPr>
          <a:xfrm>
            <a:off x="423545" y="3735705"/>
            <a:ext cx="2192655"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rPr>
              <a:t>2.</a:t>
            </a:r>
            <a:r>
              <a:rPr lang="zh-CN" altLang="en-US" sz="2400" b="1" dirty="0">
                <a:solidFill>
                  <a:schemeClr val="tx1"/>
                </a:solidFill>
                <a:latin typeface="+mn-ea"/>
              </a:rPr>
              <a:t>劳动组织</a:t>
            </a:r>
            <a:r>
              <a:rPr lang="en-US" altLang="zh-CN" sz="2400" b="1" dirty="0">
                <a:solidFill>
                  <a:schemeClr val="tx1"/>
                </a:solidFill>
                <a:latin typeface="+mn-ea"/>
              </a:rPr>
              <a:t>3</a:t>
            </a:r>
            <a:r>
              <a:rPr lang="zh-CN" altLang="en-US" sz="2400" b="1" dirty="0">
                <a:solidFill>
                  <a:schemeClr val="tx1"/>
                </a:solidFill>
                <a:latin typeface="+mn-ea"/>
              </a:rPr>
              <a:t>分</a:t>
            </a:r>
          </a:p>
        </p:txBody>
      </p:sp>
      <p:sp>
        <p:nvSpPr>
          <p:cNvPr id="13" name="矩形 12"/>
          <p:cNvSpPr/>
          <p:nvPr/>
        </p:nvSpPr>
        <p:spPr>
          <a:xfrm>
            <a:off x="3067234" y="2486847"/>
            <a:ext cx="5544105" cy="1476375"/>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1.煤巷、半煤岩巷综合机械化程度不低于50%；</a:t>
            </a:r>
          </a:p>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2.条件适宜的岩巷宜采用综合机械化掘进；</a:t>
            </a:r>
          </a:p>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3.采用机械装、运煤（矸）；</a:t>
            </a:r>
          </a:p>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4.材料、设备采用机械运输，人工运料距离不超过300m。</a:t>
            </a:r>
            <a:endParaRPr lang="en-US" altLang="zh-CN"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9" name="文本框 38"/>
          <p:cNvSpPr txBox="1"/>
          <p:nvPr/>
        </p:nvSpPr>
        <p:spPr>
          <a:xfrm>
            <a:off x="413142" y="1250089"/>
            <a:ext cx="2702919"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1"/>
                </a:solidFill>
                <a:latin typeface="黑体" panose="02010609060101010101" pitchFamily="49" charset="-122"/>
                <a:ea typeface="黑体" panose="02010609060101010101" pitchFamily="49" charset="-122"/>
              </a:rPr>
              <a:t>1.</a:t>
            </a:r>
            <a:r>
              <a:rPr lang="zh-CN" altLang="en-US" sz="2400" b="1" dirty="0">
                <a:solidFill>
                  <a:schemeClr val="bg1"/>
                </a:solidFill>
                <a:latin typeface="黑体" panose="02010609060101010101" pitchFamily="49" charset="-122"/>
                <a:ea typeface="黑体" panose="02010609060101010101" pitchFamily="49" charset="-122"/>
              </a:rPr>
              <a:t>生产组织   </a:t>
            </a:r>
            <a:r>
              <a:rPr lang="en-US" altLang="zh-CN" sz="2400" b="1" dirty="0">
                <a:solidFill>
                  <a:schemeClr val="bg1"/>
                </a:solidFill>
                <a:latin typeface="黑体" panose="02010609060101010101" pitchFamily="49" charset="-122"/>
                <a:ea typeface="黑体" panose="02010609060101010101" pitchFamily="49" charset="-122"/>
              </a:rPr>
              <a:t>5</a:t>
            </a:r>
            <a:r>
              <a:rPr lang="zh-CN" altLang="en-US" sz="2400" b="1" dirty="0">
                <a:solidFill>
                  <a:schemeClr val="bg1"/>
                </a:solidFill>
                <a:latin typeface="黑体" panose="02010609060101010101" pitchFamily="49" charset="-122"/>
                <a:ea typeface="黑体" panose="02010609060101010101" pitchFamily="49" charset="-122"/>
              </a:rPr>
              <a:t>分</a:t>
            </a:r>
          </a:p>
        </p:txBody>
      </p:sp>
      <p:sp>
        <p:nvSpPr>
          <p:cNvPr id="101" name="文本框 100"/>
          <p:cNvSpPr txBox="1"/>
          <p:nvPr/>
        </p:nvSpPr>
        <p:spPr>
          <a:xfrm>
            <a:off x="3067050" y="4273550"/>
            <a:ext cx="5544185" cy="860425"/>
          </a:xfrm>
          <a:prstGeom prst="rect">
            <a:avLst/>
          </a:prstGeom>
          <a:solidFill>
            <a:schemeClr val="accent1">
              <a:lumMod val="75000"/>
            </a:schemeClr>
          </a:solidFill>
          <a:ln w="9525">
            <a:noFill/>
          </a:ln>
        </p:spPr>
        <p:txBody>
          <a:bodyPr wrap="square">
            <a:spAutoFit/>
          </a:bodyPr>
          <a:lstStyle/>
          <a:p>
            <a:pPr indent="0" algn="just" fontAlgn="auto">
              <a:lnSpc>
                <a:spcPts val="2000"/>
              </a:lnSpc>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sym typeface="+mn-ea"/>
              </a:rPr>
              <a:t>按照《煤矿井巷工程施工规范》（GB 50511—2010）中第8.1.1、8.2.2、8.2.3执行：</a:t>
            </a:r>
            <a:endParaRPr sz="1400" dirty="0">
              <a:solidFill>
                <a:prstClr val="white"/>
              </a:solidFill>
              <a:latin typeface="微软雅黑" panose="020B0503020204020204" pitchFamily="34" charset="-122"/>
              <a:ea typeface="微软雅黑" panose="020B0503020204020204" pitchFamily="34" charset="-122"/>
            </a:endParaRPr>
          </a:p>
          <a:p>
            <a:pPr indent="0" algn="just" fontAlgn="auto">
              <a:lnSpc>
                <a:spcPts val="2000"/>
              </a:lnSpc>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sym typeface="+mn-ea"/>
              </a:rPr>
              <a:t>条件适宜的巷道采用耙斗装岩机装岩、电机车运输、带式输送机、掘进机等。</a:t>
            </a:r>
            <a:endParaRPr lang="zh-CN" altLang="en-US" sz="1200" b="0" dirty="0">
              <a:solidFill>
                <a:prstClr val="white"/>
              </a:solidFill>
              <a:latin typeface="华文中宋" panose="02010600040101010101" pitchFamily="2" charset="-122"/>
              <a:ea typeface="华文中宋" panose="02010600040101010101" pitchFamily="2" charset="-122"/>
            </a:endParaRPr>
          </a:p>
        </p:txBody>
      </p:sp>
      <p:sp>
        <p:nvSpPr>
          <p:cNvPr id="12" name="矩形 11"/>
          <p:cNvSpPr/>
          <p:nvPr/>
        </p:nvSpPr>
        <p:spPr>
          <a:xfrm>
            <a:off x="424180" y="3735705"/>
            <a:ext cx="219202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rPr>
              <a:t>2.</a:t>
            </a:r>
            <a:r>
              <a:rPr lang="zh-CN" altLang="en-US" sz="2400" b="1" dirty="0">
                <a:solidFill>
                  <a:srgbClr val="C00000"/>
                </a:solidFill>
                <a:latin typeface="+mn-ea"/>
              </a:rPr>
              <a:t>劳动组织</a:t>
            </a:r>
            <a:r>
              <a:rPr lang="en-US" altLang="zh-CN" sz="2400" b="1" dirty="0">
                <a:solidFill>
                  <a:srgbClr val="C00000"/>
                </a:solidFill>
                <a:latin typeface="+mn-ea"/>
              </a:rPr>
              <a:t>3</a:t>
            </a:r>
            <a:r>
              <a:rPr lang="zh-CN" altLang="en-US" sz="2400" b="1" dirty="0">
                <a:solidFill>
                  <a:srgbClr val="C00000"/>
                </a:solidFill>
                <a:latin typeface="+mn-ea"/>
              </a:rPr>
              <a:t>分</a:t>
            </a:r>
          </a:p>
        </p:txBody>
      </p:sp>
      <p:sp>
        <p:nvSpPr>
          <p:cNvPr id="14" name="矩形 13"/>
          <p:cNvSpPr/>
          <p:nvPr/>
        </p:nvSpPr>
        <p:spPr>
          <a:xfrm>
            <a:off x="3067234" y="3380927"/>
            <a:ext cx="5544105" cy="92202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1.掘进作业应按循环作业图表施工；</a:t>
            </a:r>
          </a:p>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2.完成考核周期内进尺计划；</a:t>
            </a:r>
          </a:p>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3.掘进队伍工种配备满足作业要求。</a:t>
            </a:r>
            <a:endParaRPr lang="en-US" altLang="zh-CN"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5" name="文本框 14"/>
          <p:cNvSpPr txBox="1"/>
          <p:nvPr/>
        </p:nvSpPr>
        <p:spPr>
          <a:xfrm>
            <a:off x="3064574" y="4533900"/>
            <a:ext cx="5544185" cy="1630045"/>
          </a:xfrm>
          <a:prstGeom prst="rect">
            <a:avLst/>
          </a:prstGeom>
          <a:solidFill>
            <a:schemeClr val="accent1">
              <a:lumMod val="75000"/>
            </a:schemeClr>
          </a:solidFill>
          <a:ln w="9525">
            <a:noFill/>
          </a:ln>
        </p:spPr>
        <p:txBody>
          <a:bodyPr wrap="square">
            <a:spAutoFit/>
          </a:bodyPr>
          <a:lstStyle/>
          <a:p>
            <a:pPr algn="just" fontAlgn="auto">
              <a:lnSpc>
                <a:spcPts val="2000"/>
              </a:lnSpc>
              <a:buClrTx/>
              <a:buSzTx/>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sym typeface="+mn-ea"/>
              </a:rPr>
              <a:t>作业现场主要工序无剩余工作量。</a:t>
            </a:r>
          </a:p>
          <a:p>
            <a:pPr algn="just" fontAlgn="auto">
              <a:lnSpc>
                <a:spcPts val="2000"/>
              </a:lnSpc>
              <a:buClrTx/>
              <a:buSzTx/>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sym typeface="+mn-ea"/>
              </a:rPr>
              <a:t>月正规循环率不低于90%，月正规循环率（％）＝［月正规循环次数／（月工作日×作业规程规定的日循环次数）］×100％ 。</a:t>
            </a:r>
          </a:p>
          <a:p>
            <a:pPr indent="0" algn="just" fontAlgn="auto">
              <a:lnSpc>
                <a:spcPts val="2000"/>
              </a:lnSpc>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sym typeface="+mn-ea"/>
              </a:rPr>
              <a:t>煤矿特种作业人员：</a:t>
            </a:r>
          </a:p>
          <a:p>
            <a:pPr indent="0" algn="just" fontAlgn="auto">
              <a:lnSpc>
                <a:spcPts val="2000"/>
              </a:lnSpc>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sym typeface="+mn-ea"/>
              </a:rPr>
              <a:t>持有特种作业操作证，按照《国家安全生产监督管理总局令》第92号中，第二十一条、二十四条执行。</a:t>
            </a:r>
            <a:endParaRPr lang="zh-CN" altLang="en-US" sz="1200" b="0" dirty="0">
              <a:solidFill>
                <a:prstClr val="white"/>
              </a:solidFill>
              <a:latin typeface="华文中宋" panose="02010600040101010101" pitchFamily="2" charset="-122"/>
              <a:ea typeface="华文中宋" panose="020106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1"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par>
                                <p:cTn id="8" presetID="1" presetClass="entr" presetSubtype="0" fill="hold" grpId="0" nodeType="withEffect">
                                  <p:stCondLst>
                                    <p:cond delay="500"/>
                                  </p:stCondLst>
                                  <p:childTnLst>
                                    <p:set>
                                      <p:cBhvr>
                                        <p:cTn id="9" dur="1" fill="hold">
                                          <p:stCondLst>
                                            <p:cond delay="0"/>
                                          </p:stCondLst>
                                        </p:cTn>
                                        <p:tgtEl>
                                          <p:spTgt spid="10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2" nodeType="clickEffect">
                                  <p:stCondLst>
                                    <p:cond delay="0"/>
                                  </p:stCondLst>
                                  <p:childTnLst>
                                    <p:set>
                                      <p:cBhvr>
                                        <p:cTn id="13" dur="1" fill="hold">
                                          <p:stCondLst>
                                            <p:cond delay="0"/>
                                          </p:stCondLst>
                                        </p:cTn>
                                        <p:tgtEl>
                                          <p:spTgt spid="13"/>
                                        </p:tgtEl>
                                        <p:attrNameLst>
                                          <p:attrName>style.visibility</p:attrName>
                                        </p:attrNameLst>
                                      </p:cBhvr>
                                      <p:to>
                                        <p:strVal val="hidden"/>
                                      </p:to>
                                    </p:set>
                                  </p:childTnLst>
                                </p:cTn>
                              </p:par>
                              <p:par>
                                <p:cTn id="14" presetID="1" presetClass="exit" presetSubtype="0" fill="hold" grpId="1" nodeType="withEffect">
                                  <p:stCondLst>
                                    <p:cond delay="0"/>
                                  </p:stCondLst>
                                  <p:childTnLst>
                                    <p:set>
                                      <p:cBhvr>
                                        <p:cTn id="15" dur="1" fill="hold">
                                          <p:stCondLst>
                                            <p:cond delay="0"/>
                                          </p:stCondLst>
                                        </p:cTn>
                                        <p:tgtEl>
                                          <p:spTgt spid="101"/>
                                        </p:tgtEl>
                                        <p:attrNameLst>
                                          <p:attrName>style.visibility</p:attrName>
                                        </p:attrNameLst>
                                      </p:cBhvr>
                                      <p:to>
                                        <p:strVal val="hidden"/>
                                      </p:to>
                                    </p:set>
                                  </p:childTnLst>
                                </p:cTn>
                              </p:par>
                              <p:par>
                                <p:cTn id="16" presetID="1" presetClass="exit"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hidden"/>
                                      </p:to>
                                    </p:set>
                                  </p:childTnLst>
                                </p:cTn>
                              </p:par>
                              <p:par>
                                <p:cTn id="18" presetID="1"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par>
                                <p:cTn id="20" presetID="1" presetClass="exit" presetSubtype="0" fill="hold" grpId="0" nodeType="withEffect">
                                  <p:stCondLst>
                                    <p:cond delay="0"/>
                                  </p:stCondLst>
                                  <p:childTnLst>
                                    <p:set>
                                      <p:cBhvr>
                                        <p:cTn id="21" dur="1" fill="hold">
                                          <p:stCondLst>
                                            <p:cond delay="0"/>
                                          </p:stCondLst>
                                        </p:cTn>
                                        <p:tgtEl>
                                          <p:spTgt spid="32"/>
                                        </p:tgtEl>
                                        <p:attrNameLst>
                                          <p:attrName>style.visibility</p:attrName>
                                        </p:attrNameLst>
                                      </p:cBhvr>
                                      <p:to>
                                        <p:strVal val="hidden"/>
                                      </p:to>
                                    </p:set>
                                  </p:childTnLst>
                                </p:cTn>
                              </p:par>
                              <p:par>
                                <p:cTn id="22" presetID="1"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childTnLst>
                                </p:cTn>
                              </p:par>
                              <p:par>
                                <p:cTn id="24" presetID="22" presetClass="entr" presetSubtype="8"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par>
                                <p:cTn id="27" presetID="1" presetClass="entr" presetSubtype="0" fill="hold" grpId="0" nodeType="withEffect">
                                  <p:stCondLst>
                                    <p:cond delay="50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4" grpId="0" bldLvl="0" animBg="1"/>
      <p:bldP spid="32" grpId="0" bldLvl="0" animBg="1"/>
      <p:bldP spid="13" grpId="1" bldLvl="0" animBg="1"/>
      <p:bldP spid="13" grpId="2" bldLvl="0" animBg="1"/>
      <p:bldP spid="101" grpId="0" bldLvl="0" animBg="1"/>
      <p:bldP spid="101" grpId="1" bldLvl="0" animBg="1"/>
      <p:bldP spid="12" grpId="0" bldLvl="0" animBg="1"/>
      <p:bldP spid="14" grpId="0" bldLvl="0" animBg="1"/>
      <p:bldP spid="15" grpId="0" bldLvl="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7"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9" name="Rectangle 6"/>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grpSp>
        <p:nvGrpSpPr>
          <p:cNvPr id="2" name="组合 1"/>
          <p:cNvGrpSpPr/>
          <p:nvPr/>
        </p:nvGrpSpPr>
        <p:grpSpPr>
          <a:xfrm>
            <a:off x="413142" y="251645"/>
            <a:ext cx="2435150" cy="564314"/>
            <a:chOff x="413142" y="251645"/>
            <a:chExt cx="2435150" cy="564314"/>
          </a:xfrm>
        </p:grpSpPr>
        <p:sp>
          <p:nvSpPr>
            <p:cNvPr id="16"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18" name="文本框 17"/>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检查标准</a:t>
              </a:r>
            </a:p>
          </p:txBody>
        </p:sp>
      </p:grpSp>
      <p:sp>
        <p:nvSpPr>
          <p:cNvPr id="4" name="矩形 3"/>
          <p:cNvSpPr/>
          <p:nvPr/>
        </p:nvSpPr>
        <p:spPr>
          <a:xfrm>
            <a:off x="720725" y="3004185"/>
            <a:ext cx="228981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cs typeface="宋体" panose="02010600030101010101" pitchFamily="2" charset="-122"/>
              </a:rPr>
              <a:t>1.</a:t>
            </a:r>
            <a:r>
              <a:rPr altLang="zh-CN" sz="2400" b="1" dirty="0">
                <a:solidFill>
                  <a:srgbClr val="C00000"/>
                </a:solidFill>
                <a:latin typeface="+mn-ea"/>
                <a:cs typeface="宋体" panose="02010600030101010101" pitchFamily="2" charset="-122"/>
              </a:rPr>
              <a:t>掘进机械</a:t>
            </a:r>
            <a:r>
              <a:rPr lang="en-US" altLang="zh-CN" sz="2400" b="1" dirty="0">
                <a:solidFill>
                  <a:srgbClr val="C00000"/>
                </a:solidFill>
                <a:latin typeface="+mn-ea"/>
                <a:cs typeface="宋体" panose="02010600030101010101" pitchFamily="2" charset="-122"/>
              </a:rPr>
              <a:t>8</a:t>
            </a:r>
            <a:r>
              <a:rPr lang="zh-CN" altLang="en-US" sz="2400" b="1" dirty="0">
                <a:solidFill>
                  <a:srgbClr val="C00000"/>
                </a:solidFill>
                <a:latin typeface="+mn-ea"/>
                <a:cs typeface="宋体" panose="02010600030101010101" pitchFamily="2" charset="-122"/>
              </a:rPr>
              <a:t>分</a:t>
            </a:r>
            <a:r>
              <a:rPr lang="en-US" altLang="zh-CN" sz="2400" b="1" dirty="0">
                <a:latin typeface="+mn-ea"/>
                <a:cs typeface="宋体" panose="02010600030101010101" pitchFamily="2" charset="-122"/>
              </a:rPr>
              <a:t>   </a:t>
            </a:r>
            <a:endParaRPr lang="zh-CN" altLang="en-US" sz="2400" b="1" dirty="0">
              <a:latin typeface="+mn-ea"/>
            </a:endParaRPr>
          </a:p>
        </p:txBody>
      </p:sp>
      <p:sp>
        <p:nvSpPr>
          <p:cNvPr id="32" name="矩形 31"/>
          <p:cNvSpPr/>
          <p:nvPr/>
        </p:nvSpPr>
        <p:spPr>
          <a:xfrm>
            <a:off x="720725" y="3735705"/>
            <a:ext cx="2289810"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rPr>
              <a:t>2.</a:t>
            </a:r>
            <a:r>
              <a:rPr lang="zh-CN" altLang="en-US" sz="2400" b="1" dirty="0">
                <a:solidFill>
                  <a:schemeClr val="tx1"/>
                </a:solidFill>
                <a:latin typeface="+mn-ea"/>
              </a:rPr>
              <a:t>运输系统</a:t>
            </a:r>
            <a:r>
              <a:rPr lang="en-US" altLang="zh-CN" sz="2400" b="1" dirty="0">
                <a:solidFill>
                  <a:schemeClr val="tx1"/>
                </a:solidFill>
                <a:latin typeface="+mn-ea"/>
              </a:rPr>
              <a:t>7</a:t>
            </a:r>
            <a:r>
              <a:rPr lang="zh-CN" altLang="en-US" sz="2400" b="1" dirty="0">
                <a:solidFill>
                  <a:schemeClr val="tx1"/>
                </a:solidFill>
                <a:latin typeface="+mn-ea"/>
              </a:rPr>
              <a:t>分</a:t>
            </a:r>
          </a:p>
        </p:txBody>
      </p:sp>
      <p:sp>
        <p:nvSpPr>
          <p:cNvPr id="13" name="矩形 12"/>
          <p:cNvSpPr/>
          <p:nvPr/>
        </p:nvSpPr>
        <p:spPr>
          <a:xfrm>
            <a:off x="3116764" y="1919792"/>
            <a:ext cx="5544105" cy="64516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1.掘进施工机（工）具完好，</a:t>
            </a:r>
            <a:r>
              <a:rPr lang="zh-CN" altLang="zh-CN"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激光指向仪、工程质量验收使用的器具（仪表）</a:t>
            </a:r>
            <a:r>
              <a:rPr lang="zh-CN" altLang="zh-CN" dirty="0">
                <a:latin typeface="微软雅黑" panose="020B0503020204020204" pitchFamily="34" charset="-122"/>
                <a:ea typeface="微软雅黑" panose="020B0503020204020204" pitchFamily="34" charset="-122"/>
                <a:cs typeface="微软雅黑" panose="020B0503020204020204" pitchFamily="34" charset="-122"/>
              </a:rPr>
              <a:t>完好精准；</a:t>
            </a:r>
          </a:p>
        </p:txBody>
      </p:sp>
      <p:sp>
        <p:nvSpPr>
          <p:cNvPr id="39" name="文本框 38"/>
          <p:cNvSpPr txBox="1"/>
          <p:nvPr/>
        </p:nvSpPr>
        <p:spPr>
          <a:xfrm>
            <a:off x="413142" y="1250089"/>
            <a:ext cx="2702919"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1"/>
                </a:solidFill>
                <a:latin typeface="黑体" panose="02010609060101010101" pitchFamily="49" charset="-122"/>
                <a:ea typeface="黑体" panose="02010609060101010101" pitchFamily="49" charset="-122"/>
              </a:rPr>
              <a:t>2.</a:t>
            </a:r>
            <a:r>
              <a:rPr lang="zh-CN" altLang="en-US" sz="2400" b="1" dirty="0">
                <a:solidFill>
                  <a:schemeClr val="bg1"/>
                </a:solidFill>
                <a:latin typeface="黑体" panose="02010609060101010101" pitchFamily="49" charset="-122"/>
                <a:ea typeface="黑体" panose="02010609060101010101" pitchFamily="49" charset="-122"/>
              </a:rPr>
              <a:t>设备管理  </a:t>
            </a:r>
            <a:r>
              <a:rPr lang="en-US" altLang="zh-CN" sz="2400" b="1" dirty="0">
                <a:solidFill>
                  <a:schemeClr val="bg1"/>
                </a:solidFill>
                <a:latin typeface="黑体" panose="02010609060101010101" pitchFamily="49" charset="-122"/>
                <a:ea typeface="黑体" panose="02010609060101010101" pitchFamily="49" charset="-122"/>
              </a:rPr>
              <a:t>15</a:t>
            </a:r>
            <a:r>
              <a:rPr lang="zh-CN" altLang="en-US" sz="2400" b="1" dirty="0">
                <a:solidFill>
                  <a:schemeClr val="bg1"/>
                </a:solidFill>
                <a:latin typeface="黑体" panose="02010609060101010101" pitchFamily="49" charset="-122"/>
                <a:ea typeface="黑体" panose="02010609060101010101" pitchFamily="49" charset="-122"/>
              </a:rPr>
              <a:t>分</a:t>
            </a:r>
          </a:p>
        </p:txBody>
      </p:sp>
      <p:sp>
        <p:nvSpPr>
          <p:cNvPr id="11" name="文本框 10"/>
          <p:cNvSpPr txBox="1"/>
          <p:nvPr/>
        </p:nvSpPr>
        <p:spPr>
          <a:xfrm>
            <a:off x="3116580" y="2857500"/>
            <a:ext cx="5544185" cy="1630045"/>
          </a:xfrm>
          <a:prstGeom prst="rect">
            <a:avLst/>
          </a:prstGeom>
          <a:solidFill>
            <a:schemeClr val="accent1">
              <a:lumMod val="75000"/>
            </a:schemeClr>
          </a:solidFill>
          <a:ln w="9525">
            <a:noFill/>
          </a:ln>
        </p:spPr>
        <p:txBody>
          <a:bodyPr wrap="square">
            <a:spAutoFit/>
          </a:bodyPr>
          <a:lstStyle/>
          <a:p>
            <a:pPr indent="0" algn="just" fontAlgn="auto">
              <a:lnSpc>
                <a:spcPts val="2000"/>
              </a:lnSpc>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sym typeface="+mn-ea"/>
              </a:rPr>
              <a:t>掘进施工机（工）具：</a:t>
            </a:r>
          </a:p>
          <a:p>
            <a:pPr indent="0" algn="just" fontAlgn="auto">
              <a:lnSpc>
                <a:spcPts val="2000"/>
              </a:lnSpc>
              <a:buClrTx/>
              <a:buSzTx/>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sym typeface="+mn-ea"/>
              </a:rPr>
              <a:t>是指锚杆钻机、煤电钻、风煤钻、凿岩台车、风镐等，要求部件齐全，保护有效。</a:t>
            </a:r>
          </a:p>
          <a:p>
            <a:pPr indent="0" algn="just" fontAlgn="auto">
              <a:lnSpc>
                <a:spcPts val="2000"/>
              </a:lnSpc>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sym typeface="+mn-ea"/>
              </a:rPr>
              <a:t>工程质量验收使用器具：</a:t>
            </a:r>
          </a:p>
          <a:p>
            <a:pPr indent="0" algn="just" fontAlgn="auto">
              <a:lnSpc>
                <a:spcPts val="2000"/>
              </a:lnSpc>
              <a:buFont typeface="Arial" panose="020B0604020202020204" pitchFamily="34" charset="0"/>
              <a:buChar char="•"/>
            </a:pPr>
            <a:r>
              <a:rPr lang="zh-CN" altLang="en-US" sz="1200" dirty="0">
                <a:solidFill>
                  <a:prstClr val="white"/>
                </a:solidFill>
                <a:latin typeface="华文中宋" panose="02010600040101010101" pitchFamily="2" charset="-122"/>
                <a:ea typeface="华文中宋" panose="02010600040101010101" pitchFamily="2" charset="-122"/>
                <a:sym typeface="+mn-ea"/>
              </a:rPr>
              <a:t>按照《煤矿巷道锚杆支护技术规范》（GB∕T 35056-2018）有锚杆拉力计、直读式压力表、力矩扳手、钢卷尺、半圆仪等，要求刻度清晰、准确。</a:t>
            </a:r>
            <a:endParaRPr lang="zh-CN" altLang="en-US" sz="1200" b="0" dirty="0">
              <a:solidFill>
                <a:prstClr val="white"/>
              </a:solidFill>
              <a:latin typeface="华文中宋" panose="02010600040101010101" pitchFamily="2" charset="-122"/>
              <a:ea typeface="华文中宋" panose="02010600040101010101" pitchFamily="2" charset="-122"/>
            </a:endParaRPr>
          </a:p>
        </p:txBody>
      </p:sp>
      <p:sp>
        <p:nvSpPr>
          <p:cNvPr id="12" name="矩形 11"/>
          <p:cNvSpPr/>
          <p:nvPr/>
        </p:nvSpPr>
        <p:spPr>
          <a:xfrm>
            <a:off x="3115497" y="2857687"/>
            <a:ext cx="5544105" cy="2030095"/>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2.掘进机械设备完好，截割部运行时人员不在截割臂下停留和穿越，机身与煤（岩）壁之间不站人；综掘机铲板前方和截割臂附近无人时方可启动,停止工作和交接班时按要求停放综掘机，将切割头落地，并切断电源；移动电缆有吊挂、拖曳、收放、防拔脱装置，并且完好；掘进机、掘锚一体机、连续采煤机、梭车、锚杆钻车装设甲烷断电仪或者便携式甲烷检测报警仪；</a:t>
            </a:r>
          </a:p>
        </p:txBody>
      </p:sp>
      <p:sp>
        <p:nvSpPr>
          <p:cNvPr id="14" name="矩形 13"/>
          <p:cNvSpPr/>
          <p:nvPr/>
        </p:nvSpPr>
        <p:spPr>
          <a:xfrm>
            <a:off x="3108509" y="5144957"/>
            <a:ext cx="5544105" cy="119888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3.使用掘进机、掘锚一体机、连续采煤机掘进时，开机、退机、调机时发出报警信号，设备非操作侧设有急停按钮（连续采煤机除外），有前照明和尾灯；内外喷雾使用正常；</a:t>
            </a:r>
          </a:p>
        </p:txBody>
      </p:sp>
      <p:sp>
        <p:nvSpPr>
          <p:cNvPr id="15" name="矩形 14"/>
          <p:cNvSpPr/>
          <p:nvPr/>
        </p:nvSpPr>
        <p:spPr>
          <a:xfrm>
            <a:off x="3117399" y="2072827"/>
            <a:ext cx="5544105" cy="64516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4.安装机载照明的掘进机后配套设备（如锚杆钻车等）启动前开启照明；</a:t>
            </a:r>
          </a:p>
        </p:txBody>
      </p:sp>
      <p:sp>
        <p:nvSpPr>
          <p:cNvPr id="19" name="矩形 18"/>
          <p:cNvSpPr/>
          <p:nvPr/>
        </p:nvSpPr>
        <p:spPr>
          <a:xfrm>
            <a:off x="3115923" y="2951032"/>
            <a:ext cx="5544105" cy="2030095"/>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5.耙装机装设有封闭式金属挡绳栏和防耙斗出槽的护栏，固定钢丝绳滑轮的锚桩及其孔深和牢固程度符合作业规程规定，机身和尾轮应固定牢靠；上山施工倾角大于20°时，在司机前方设有护身柱或挡板，并在耙装机前增设固定装置；在斜巷中使用耙装机时有防止机身下滑的措施；耙装机距工作面的距离符合作业规程规定；耙装机作业时有照明；</a:t>
            </a:r>
          </a:p>
        </p:txBody>
      </p:sp>
      <p:sp>
        <p:nvSpPr>
          <p:cNvPr id="20" name="矩形 19"/>
          <p:cNvSpPr/>
          <p:nvPr/>
        </p:nvSpPr>
        <p:spPr>
          <a:xfrm>
            <a:off x="3116764" y="5355777"/>
            <a:ext cx="5544105" cy="36830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6.掘进机械设备有管理台账和检修维修记录；</a:t>
            </a:r>
          </a:p>
        </p:txBody>
      </p:sp>
      <p:grpSp>
        <p:nvGrpSpPr>
          <p:cNvPr id="10" name="组合 9"/>
          <p:cNvGrpSpPr/>
          <p:nvPr/>
        </p:nvGrpSpPr>
        <p:grpSpPr>
          <a:xfrm>
            <a:off x="3230245" y="5363845"/>
            <a:ext cx="5453380" cy="1036320"/>
            <a:chOff x="13915" y="8447"/>
            <a:chExt cx="8588" cy="1632"/>
          </a:xfrm>
        </p:grpSpPr>
        <p:sp>
          <p:nvSpPr>
            <p:cNvPr id="6" name="圆角矩形标注 5"/>
            <p:cNvSpPr/>
            <p:nvPr/>
          </p:nvSpPr>
          <p:spPr>
            <a:xfrm>
              <a:off x="13915" y="8447"/>
              <a:ext cx="8588" cy="1632"/>
            </a:xfrm>
            <a:prstGeom prst="wedgeRoundRectCallout">
              <a:avLst>
                <a:gd name="adj1" fmla="val 11178"/>
                <a:gd name="adj2" fmla="val -10379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4062" y="8562"/>
              <a:ext cx="8246" cy="1452"/>
            </a:xfrm>
            <a:prstGeom prst="rect">
              <a:avLst/>
            </a:prstGeom>
            <a:noFill/>
          </p:spPr>
          <p:txBody>
            <a:bodyPr wrap="square" rtlCol="0">
              <a:spAutoFit/>
            </a:bodyPr>
            <a:lstStyle/>
            <a:p>
              <a:pPr algn="just"/>
              <a:r>
                <a:rPr lang="zh-CN" altLang="zh-CN" dirty="0">
                  <a:solidFill>
                    <a:schemeClr val="accent1">
                      <a:lumMod val="50000"/>
                    </a:schemeClr>
                  </a:solidFill>
                  <a:effectLst/>
                  <a:latin typeface="微软雅黑" panose="020B0503020204020204" pitchFamily="34" charset="-122"/>
                  <a:ea typeface="微软雅黑" panose="020B0503020204020204" pitchFamily="34" charset="-122"/>
                </a:rPr>
                <a:t>删除</a:t>
              </a:r>
              <a:r>
                <a:rPr lang="zh-CN" altLang="en-US">
                  <a:solidFill>
                    <a:schemeClr val="accent1">
                      <a:lumMod val="50000"/>
                    </a:schemeClr>
                  </a:solidFill>
                  <a:latin typeface="微软雅黑" panose="020B0503020204020204" pitchFamily="34" charset="-122"/>
                  <a:ea typeface="微软雅黑" panose="020B0503020204020204" pitchFamily="34" charset="-122"/>
                </a:rPr>
                <a:t>：</a:t>
              </a:r>
              <a:r>
                <a:rPr lang="zh-CN" altLang="zh-CN" dirty="0">
                  <a:solidFill>
                    <a:schemeClr val="accent1">
                      <a:lumMod val="50000"/>
                    </a:schemeClr>
                  </a:solidFill>
                  <a:effectLst/>
                  <a:latin typeface="微软雅黑" panose="020B0503020204020204" pitchFamily="34" charset="-122"/>
                  <a:ea typeface="微软雅黑" panose="020B0503020204020204" pitchFamily="34" charset="-122"/>
                  <a:sym typeface="+mn-ea"/>
                </a:rPr>
                <a:t>高瓦斯、煤与瓦斯突出和有煤尘爆炸危险性的矿井煤巷、半煤岩巷掘进工作面和石门揭煤工作面，不使用钢丝绳牵引的耙装机。</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30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par>
                                <p:cTn id="8" presetID="1" presetClass="entr" presetSubtype="0" fill="hold" grpId="0" nodeType="withEffect">
                                  <p:stCondLst>
                                    <p:cond delay="1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1" nodeType="clickEffect">
                                  <p:stCondLst>
                                    <p:cond delay="0"/>
                                  </p:stCondLst>
                                  <p:childTnLst>
                                    <p:set>
                                      <p:cBhvr>
                                        <p:cTn id="13" dur="1" fill="hold">
                                          <p:stCondLst>
                                            <p:cond delay="0"/>
                                          </p:stCondLst>
                                        </p:cTn>
                                        <p:tgtEl>
                                          <p:spTgt spid="11"/>
                                        </p:tgtEl>
                                        <p:attrNameLst>
                                          <p:attrName>style.visibility</p:attrName>
                                        </p:attrNameLst>
                                      </p:cBhvr>
                                      <p:to>
                                        <p:strVal val="hidden"/>
                                      </p:to>
                                    </p:set>
                                  </p:childTnLst>
                                </p:cTn>
                              </p:par>
                              <p:par>
                                <p:cTn id="14" presetID="22" presetClass="entr" presetSubtype="8"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left)">
                                      <p:cBhvr>
                                        <p:cTn id="16" dur="500"/>
                                        <p:tgtEl>
                                          <p:spTgt spid="12"/>
                                        </p:tgtEl>
                                      </p:cBhvr>
                                    </p:animEffect>
                                  </p:childTnLst>
                                </p:cTn>
                              </p:par>
                              <p:par>
                                <p:cTn id="17" presetID="22" presetClass="entr" presetSubtype="8" fill="hold" grpId="0" nodeType="withEffect">
                                  <p:stCondLst>
                                    <p:cond delay="50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1" nodeType="clickEffect">
                                  <p:stCondLst>
                                    <p:cond delay="0"/>
                                  </p:stCondLst>
                                  <p:childTnLst>
                                    <p:set>
                                      <p:cBhvr>
                                        <p:cTn id="23" dur="1" fill="hold">
                                          <p:stCondLst>
                                            <p:cond delay="0"/>
                                          </p:stCondLst>
                                        </p:cTn>
                                        <p:tgtEl>
                                          <p:spTgt spid="13"/>
                                        </p:tgtEl>
                                        <p:attrNameLst>
                                          <p:attrName>style.visibility</p:attrName>
                                        </p:attrNameLst>
                                      </p:cBhvr>
                                      <p:to>
                                        <p:strVal val="hidden"/>
                                      </p:to>
                                    </p:set>
                                  </p:childTnLst>
                                </p:cTn>
                              </p:par>
                              <p:par>
                                <p:cTn id="24" presetID="1" presetClass="exit" presetSubtype="0" fill="hold" grpId="2" nodeType="withEffect">
                                  <p:stCondLst>
                                    <p:cond delay="0"/>
                                  </p:stCondLst>
                                  <p:childTnLst>
                                    <p:set>
                                      <p:cBhvr>
                                        <p:cTn id="25" dur="1" fill="hold">
                                          <p:stCondLst>
                                            <p:cond delay="0"/>
                                          </p:stCondLst>
                                        </p:cTn>
                                        <p:tgtEl>
                                          <p:spTgt spid="11"/>
                                        </p:tgtEl>
                                        <p:attrNameLst>
                                          <p:attrName>style.visibility</p:attrName>
                                        </p:attrNameLst>
                                      </p:cBhvr>
                                      <p:to>
                                        <p:strVal val="hidden"/>
                                      </p:to>
                                    </p:set>
                                  </p:childTnLst>
                                </p:cTn>
                              </p:par>
                              <p:par>
                                <p:cTn id="26" presetID="1" presetClass="exit" presetSubtype="0" fill="hold" grpId="1" nodeType="withEffect">
                                  <p:stCondLst>
                                    <p:cond delay="0"/>
                                  </p:stCondLst>
                                  <p:childTnLst>
                                    <p:set>
                                      <p:cBhvr>
                                        <p:cTn id="27" dur="1" fill="hold">
                                          <p:stCondLst>
                                            <p:cond delay="0"/>
                                          </p:stCondLst>
                                        </p:cTn>
                                        <p:tgtEl>
                                          <p:spTgt spid="12"/>
                                        </p:tgtEl>
                                        <p:attrNameLst>
                                          <p:attrName>style.visibility</p:attrName>
                                        </p:attrNameLst>
                                      </p:cBhvr>
                                      <p:to>
                                        <p:strVal val="hidden"/>
                                      </p:to>
                                    </p:set>
                                  </p:childTnLst>
                                </p:cTn>
                              </p:par>
                              <p:par>
                                <p:cTn id="28" presetID="1" presetClass="exit" presetSubtype="0" fill="hold" grpId="1" nodeType="withEffect">
                                  <p:stCondLst>
                                    <p:cond delay="0"/>
                                  </p:stCondLst>
                                  <p:childTnLst>
                                    <p:set>
                                      <p:cBhvr>
                                        <p:cTn id="29" dur="1" fill="hold">
                                          <p:stCondLst>
                                            <p:cond delay="0"/>
                                          </p:stCondLst>
                                        </p:cTn>
                                        <p:tgtEl>
                                          <p:spTgt spid="14"/>
                                        </p:tgtEl>
                                        <p:attrNameLst>
                                          <p:attrName>style.visibility</p:attrName>
                                        </p:attrNameLst>
                                      </p:cBhvr>
                                      <p:to>
                                        <p:strVal val="hidden"/>
                                      </p:to>
                                    </p:set>
                                  </p:childTnLst>
                                </p:cTn>
                              </p:par>
                              <p:par>
                                <p:cTn id="30" presetID="22" presetClass="entr" presetSubtype="8" fill="hold" grpId="0" nodeType="withEffect">
                                  <p:stCondLst>
                                    <p:cond delay="400"/>
                                  </p:stCondLst>
                                  <p:childTnLst>
                                    <p:set>
                                      <p:cBhvr>
                                        <p:cTn id="31" dur="1" fill="hold">
                                          <p:stCondLst>
                                            <p:cond delay="0"/>
                                          </p:stCondLst>
                                        </p:cTn>
                                        <p:tgtEl>
                                          <p:spTgt spid="15"/>
                                        </p:tgtEl>
                                        <p:attrNameLst>
                                          <p:attrName>style.visibility</p:attrName>
                                        </p:attrNameLst>
                                      </p:cBhvr>
                                      <p:to>
                                        <p:strVal val="visible"/>
                                      </p:to>
                                    </p:set>
                                    <p:animEffect transition="in" filter="wipe(left)">
                                      <p:cBhvr>
                                        <p:cTn id="32" dur="500"/>
                                        <p:tgtEl>
                                          <p:spTgt spid="15"/>
                                        </p:tgtEl>
                                      </p:cBhvr>
                                    </p:animEffect>
                                  </p:childTnLst>
                                </p:cTn>
                              </p:par>
                              <p:par>
                                <p:cTn id="33" presetID="22" presetClass="entr" presetSubtype="8" fill="hold" grpId="0" nodeType="withEffect">
                                  <p:stCondLst>
                                    <p:cond delay="100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5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10"/>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xit" presetSubtype="0" fill="hold" nodeType="clickEffect">
                                  <p:stCondLst>
                                    <p:cond delay="0"/>
                                  </p:stCondLst>
                                  <p:childTnLst>
                                    <p:set>
                                      <p:cBhvr>
                                        <p:cTn id="43" dur="1" fill="hold">
                                          <p:stCondLst>
                                            <p:cond delay="0"/>
                                          </p:stCondLst>
                                        </p:cTn>
                                        <p:tgtEl>
                                          <p:spTgt spid="10"/>
                                        </p:tgtEl>
                                        <p:attrNameLst>
                                          <p:attrName>style.visibility</p:attrName>
                                        </p:attrNameLst>
                                      </p:cBhvr>
                                      <p:to>
                                        <p:strVal val="hidden"/>
                                      </p:to>
                                    </p:set>
                                  </p:childTnLst>
                                </p:cTn>
                              </p:par>
                              <p:par>
                                <p:cTn id="44" presetID="22" presetClass="entr" presetSubtype="8"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ipe(left)">
                                      <p:cBhvr>
                                        <p:cTn id="4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13" grpId="1" bldLvl="0" animBg="1"/>
      <p:bldP spid="11" grpId="0" bldLvl="0" animBg="1"/>
      <p:bldP spid="11" grpId="1" bldLvl="0" animBg="1"/>
      <p:bldP spid="11" grpId="2" bldLvl="0" animBg="1"/>
      <p:bldP spid="12" grpId="0" bldLvl="0" animBg="1"/>
      <p:bldP spid="12" grpId="1" bldLvl="0" animBg="1"/>
      <p:bldP spid="14" grpId="0" bldLvl="0" animBg="1"/>
      <p:bldP spid="14" grpId="1" bldLvl="0" animBg="1"/>
      <p:bldP spid="15" grpId="0" bldLvl="0" animBg="1"/>
      <p:bldP spid="19" grpId="0" bldLvl="0" animBg="1"/>
      <p:bldP spid="20" grpId="0" bldLvl="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7"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9" name="Rectangle 6"/>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grpSp>
        <p:nvGrpSpPr>
          <p:cNvPr id="2" name="组合 1"/>
          <p:cNvGrpSpPr/>
          <p:nvPr/>
        </p:nvGrpSpPr>
        <p:grpSpPr>
          <a:xfrm>
            <a:off x="413142" y="251645"/>
            <a:ext cx="2435150" cy="564314"/>
            <a:chOff x="413142" y="251645"/>
            <a:chExt cx="2435150" cy="564314"/>
          </a:xfrm>
        </p:grpSpPr>
        <p:sp>
          <p:nvSpPr>
            <p:cNvPr id="16"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18" name="文本框 17"/>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检查标准</a:t>
              </a:r>
            </a:p>
          </p:txBody>
        </p:sp>
      </p:grpSp>
      <p:sp>
        <p:nvSpPr>
          <p:cNvPr id="4" name="矩形 3"/>
          <p:cNvSpPr/>
          <p:nvPr/>
        </p:nvSpPr>
        <p:spPr>
          <a:xfrm>
            <a:off x="720725" y="3004185"/>
            <a:ext cx="2194560"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cs typeface="宋体" panose="02010600030101010101" pitchFamily="2" charset="-122"/>
              </a:rPr>
              <a:t>1.</a:t>
            </a:r>
            <a:r>
              <a:rPr altLang="zh-CN" sz="2400" b="1" dirty="0">
                <a:solidFill>
                  <a:schemeClr val="tx1"/>
                </a:solidFill>
                <a:latin typeface="+mn-ea"/>
                <a:cs typeface="宋体" panose="02010600030101010101" pitchFamily="2" charset="-122"/>
              </a:rPr>
              <a:t>掘进机械</a:t>
            </a:r>
            <a:r>
              <a:rPr lang="en-US" altLang="zh-CN" sz="2400" b="1" dirty="0">
                <a:solidFill>
                  <a:schemeClr val="tx1"/>
                </a:solidFill>
                <a:latin typeface="+mn-ea"/>
              </a:rPr>
              <a:t>8</a:t>
            </a:r>
            <a:r>
              <a:rPr lang="zh-CN" altLang="en-US" sz="2400" b="1" dirty="0">
                <a:solidFill>
                  <a:schemeClr val="tx1"/>
                </a:solidFill>
                <a:latin typeface="+mn-ea"/>
                <a:cs typeface="宋体" panose="02010600030101010101" pitchFamily="2" charset="-122"/>
              </a:rPr>
              <a:t>分</a:t>
            </a:r>
            <a:r>
              <a:rPr lang="en-US" altLang="zh-CN" sz="2400" b="1" dirty="0">
                <a:latin typeface="+mn-ea"/>
                <a:cs typeface="宋体" panose="02010600030101010101" pitchFamily="2" charset="-122"/>
              </a:rPr>
              <a:t>    </a:t>
            </a:r>
            <a:endParaRPr lang="zh-CN" altLang="en-US" sz="2400" b="1" dirty="0">
              <a:latin typeface="+mn-ea"/>
            </a:endParaRPr>
          </a:p>
        </p:txBody>
      </p:sp>
      <p:sp>
        <p:nvSpPr>
          <p:cNvPr id="32" name="矩形 31"/>
          <p:cNvSpPr/>
          <p:nvPr/>
        </p:nvSpPr>
        <p:spPr>
          <a:xfrm>
            <a:off x="720725" y="3735705"/>
            <a:ext cx="219456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rPr>
              <a:t>2.</a:t>
            </a:r>
            <a:r>
              <a:rPr lang="zh-CN" altLang="en-US" sz="2400" b="1" dirty="0">
                <a:solidFill>
                  <a:srgbClr val="C00000"/>
                </a:solidFill>
                <a:latin typeface="+mn-ea"/>
              </a:rPr>
              <a:t>运输系统</a:t>
            </a:r>
            <a:r>
              <a:rPr lang="en-US" altLang="zh-CN" sz="2400" b="1" dirty="0">
                <a:solidFill>
                  <a:srgbClr val="C00000"/>
                </a:solidFill>
                <a:latin typeface="+mn-ea"/>
              </a:rPr>
              <a:t>7</a:t>
            </a:r>
            <a:r>
              <a:rPr lang="zh-CN" altLang="en-US" sz="2400" b="1" dirty="0">
                <a:solidFill>
                  <a:srgbClr val="C00000"/>
                </a:solidFill>
                <a:latin typeface="+mn-ea"/>
              </a:rPr>
              <a:t>分</a:t>
            </a:r>
          </a:p>
        </p:txBody>
      </p:sp>
      <p:sp>
        <p:nvSpPr>
          <p:cNvPr id="39" name="文本框 38"/>
          <p:cNvSpPr txBox="1"/>
          <p:nvPr/>
        </p:nvSpPr>
        <p:spPr>
          <a:xfrm>
            <a:off x="413142" y="1250089"/>
            <a:ext cx="2702919"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1"/>
                </a:solidFill>
                <a:latin typeface="黑体" panose="02010609060101010101" pitchFamily="49" charset="-122"/>
                <a:ea typeface="黑体" panose="02010609060101010101" pitchFamily="49" charset="-122"/>
              </a:rPr>
              <a:t>2.</a:t>
            </a:r>
            <a:r>
              <a:rPr lang="zh-CN" altLang="en-US" sz="2400" b="1" dirty="0">
                <a:solidFill>
                  <a:schemeClr val="bg1"/>
                </a:solidFill>
                <a:latin typeface="黑体" panose="02010609060101010101" pitchFamily="49" charset="-122"/>
                <a:ea typeface="黑体" panose="02010609060101010101" pitchFamily="49" charset="-122"/>
              </a:rPr>
              <a:t>设备管理  </a:t>
            </a:r>
            <a:r>
              <a:rPr lang="en-US" altLang="zh-CN" sz="2400" b="1" dirty="0">
                <a:solidFill>
                  <a:schemeClr val="bg1"/>
                </a:solidFill>
                <a:latin typeface="黑体" panose="02010609060101010101" pitchFamily="49" charset="-122"/>
                <a:ea typeface="黑体" panose="02010609060101010101" pitchFamily="49" charset="-122"/>
              </a:rPr>
              <a:t>15</a:t>
            </a:r>
            <a:r>
              <a:rPr lang="zh-CN" altLang="en-US" sz="2400" b="1" dirty="0">
                <a:solidFill>
                  <a:schemeClr val="bg1"/>
                </a:solidFill>
                <a:latin typeface="黑体" panose="02010609060101010101" pitchFamily="49" charset="-122"/>
                <a:ea typeface="黑体" panose="02010609060101010101" pitchFamily="49" charset="-122"/>
              </a:rPr>
              <a:t>分</a:t>
            </a:r>
          </a:p>
        </p:txBody>
      </p:sp>
      <p:sp>
        <p:nvSpPr>
          <p:cNvPr id="6" name="矩形 5"/>
          <p:cNvSpPr/>
          <p:nvPr/>
        </p:nvSpPr>
        <p:spPr>
          <a:xfrm>
            <a:off x="3116764" y="2072827"/>
            <a:ext cx="5544105" cy="36830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1.后运配套系统设备设施能力匹配；</a:t>
            </a:r>
            <a:endParaRPr lang="zh-CN" altLang="zh-CN"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矩形 7"/>
          <p:cNvSpPr/>
          <p:nvPr/>
        </p:nvSpPr>
        <p:spPr>
          <a:xfrm>
            <a:off x="3116764" y="3672392"/>
            <a:ext cx="5544105" cy="1476375"/>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3.刮板输送机、带式输送机减速器与电动机实现软启动或软连接，液力偶合器不使用可燃性传动介质（调速型液力偶合器不受此限），使用合格的易熔塞和防爆片；开关上架，电气设备不被淋水；机头、机尾固定牢固；</a:t>
            </a:r>
          </a:p>
        </p:txBody>
      </p:sp>
      <p:sp>
        <p:nvSpPr>
          <p:cNvPr id="11" name="矩形 10"/>
          <p:cNvSpPr/>
          <p:nvPr/>
        </p:nvSpPr>
        <p:spPr>
          <a:xfrm>
            <a:off x="3116764" y="2709097"/>
            <a:ext cx="5544105" cy="64516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2.运输设备完好，电气保护齐全可靠，</a:t>
            </a: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行人跨越处应设过桥；</a:t>
            </a:r>
          </a:p>
        </p:txBody>
      </p:sp>
      <p:sp>
        <p:nvSpPr>
          <p:cNvPr id="12" name="矩形 11"/>
          <p:cNvSpPr/>
          <p:nvPr/>
        </p:nvSpPr>
        <p:spPr>
          <a:xfrm>
            <a:off x="3116764" y="5307517"/>
            <a:ext cx="5544105" cy="92202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5.轨道运输设备安设符合要求，制动可靠，声光信号齐全；轨道铺设符合要求；钢丝绳及其使用符合《煤矿安全规程》要求；其他辅助运输设备符合规定；</a:t>
            </a:r>
            <a:endParaRPr lang="en-US" altLang="zh-CN"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4" name="矩形 13"/>
          <p:cNvSpPr/>
          <p:nvPr/>
        </p:nvSpPr>
        <p:spPr>
          <a:xfrm>
            <a:off x="3111049" y="1985832"/>
            <a:ext cx="5544105" cy="313817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4.带式输送机胶带阻燃和抗静电性能符合规定，有防打滑、防跑偏、防堆煤、防撕裂等保护装置，装设温度、烟雾监测装置和自动洒水装置；机头、机尾应有安全防护设施;机头处有消防设施；连续运输系统安设有连锁、闭锁控制装置，</a:t>
            </a: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机头、机尾及全线安设通信和信号装置，安设间距不超过200m；</a:t>
            </a:r>
            <a:r>
              <a:rPr lang="zh-CN" altLang="zh-CN" dirty="0">
                <a:latin typeface="微软雅黑" panose="020B0503020204020204" pitchFamily="34" charset="-122"/>
                <a:ea typeface="微软雅黑" panose="020B0503020204020204" pitchFamily="34" charset="-122"/>
                <a:cs typeface="微软雅黑" panose="020B0503020204020204" pitchFamily="34" charset="-122"/>
              </a:rPr>
              <a:t>采用集中综合智能控制方式；上运时装设防逆转装置和制动装置，下运时装设软制动装置且装设有防超速保护装置；大于16º的斜巷中使用带式输送机设置防护网，并采取防止物料下滑、滚落等安全措施；机头尾处设置有扫煤器；支架编号管理；托辊齐全、运转正常；</a:t>
            </a:r>
          </a:p>
        </p:txBody>
      </p:sp>
      <p:grpSp>
        <p:nvGrpSpPr>
          <p:cNvPr id="15" name="组合 14"/>
          <p:cNvGrpSpPr/>
          <p:nvPr/>
        </p:nvGrpSpPr>
        <p:grpSpPr>
          <a:xfrm>
            <a:off x="3383280" y="5307330"/>
            <a:ext cx="3039110" cy="493395"/>
            <a:chOff x="479" y="7443"/>
            <a:chExt cx="4112" cy="1121"/>
          </a:xfrm>
        </p:grpSpPr>
        <p:sp>
          <p:nvSpPr>
            <p:cNvPr id="10" name="圆角矩形标注 9"/>
            <p:cNvSpPr/>
            <p:nvPr/>
          </p:nvSpPr>
          <p:spPr>
            <a:xfrm>
              <a:off x="479" y="7443"/>
              <a:ext cx="4111" cy="1121"/>
            </a:xfrm>
            <a:prstGeom prst="wedgeRoundRectCallout">
              <a:avLst>
                <a:gd name="adj1" fmla="val 65991"/>
                <a:gd name="adj2" fmla="val -40469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624" y="7548"/>
              <a:ext cx="3967" cy="837"/>
            </a:xfrm>
            <a:prstGeom prst="rect">
              <a:avLst/>
            </a:prstGeom>
            <a:noFill/>
          </p:spPr>
          <p:txBody>
            <a:bodyPr wrap="square" rtlCol="0">
              <a:spAutoFit/>
            </a:bodyPr>
            <a:lstStyle/>
            <a:p>
              <a:r>
                <a:rPr lang="zh-CN" altLang="zh-CN" dirty="0">
                  <a:solidFill>
                    <a:schemeClr val="accent1">
                      <a:lumMod val="50000"/>
                    </a:schemeClr>
                  </a:solidFill>
                  <a:effectLst/>
                  <a:latin typeface="微软雅黑" panose="020B0503020204020204" pitchFamily="34" charset="-122"/>
                  <a:ea typeface="微软雅黑" panose="020B0503020204020204" pitchFamily="34" charset="-122"/>
                  <a:sym typeface="+mn-ea"/>
                </a:rPr>
                <a:t>沿线安设有通信和信号装置</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40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8" fill="hold" grpId="0" nodeType="withEffect">
                                  <p:stCondLst>
                                    <p:cond delay="170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500"/>
                                        <p:tgtEl>
                                          <p:spTgt spid="8"/>
                                        </p:tgtEl>
                                      </p:cBhvr>
                                    </p:animEffect>
                                  </p:childTnLst>
                                </p:cTn>
                              </p:par>
                              <p:par>
                                <p:cTn id="11" presetID="22" presetClass="entr" presetSubtype="8" fill="hold" grpId="0" nodeType="withEffect">
                                  <p:stCondLst>
                                    <p:cond delay="1100"/>
                                  </p:stCondLst>
                                  <p:childTnLst>
                                    <p:set>
                                      <p:cBhvr>
                                        <p:cTn id="12" dur="1" fill="hold">
                                          <p:stCondLst>
                                            <p:cond delay="0"/>
                                          </p:stCondLst>
                                        </p:cTn>
                                        <p:tgtEl>
                                          <p:spTgt spid="11"/>
                                        </p:tgtEl>
                                        <p:attrNameLst>
                                          <p:attrName>style.visibility</p:attrName>
                                        </p:attrNameLst>
                                      </p:cBhvr>
                                      <p:to>
                                        <p:strVal val="visible"/>
                                      </p:to>
                                    </p:set>
                                    <p:animEffect transition="in" filter="wipe(left)">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6"/>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8"/>
                                        </p:tgtEl>
                                        <p:attrNameLst>
                                          <p:attrName>style.visibility</p:attrName>
                                        </p:attrNameLst>
                                      </p:cBhvr>
                                      <p:to>
                                        <p:strVal val="hidden"/>
                                      </p:to>
                                    </p:set>
                                  </p:childTnLst>
                                </p:cTn>
                              </p:par>
                              <p:par>
                                <p:cTn id="20" presetID="1" presetClass="exit" presetSubtype="0" fill="hold" grpId="1" nodeType="withEffect">
                                  <p:stCondLst>
                                    <p:cond delay="0"/>
                                  </p:stCondLst>
                                  <p:childTnLst>
                                    <p:set>
                                      <p:cBhvr>
                                        <p:cTn id="21" dur="1" fill="hold">
                                          <p:stCondLst>
                                            <p:cond delay="0"/>
                                          </p:stCondLst>
                                        </p:cTn>
                                        <p:tgtEl>
                                          <p:spTgt spid="11"/>
                                        </p:tgtEl>
                                        <p:attrNameLst>
                                          <p:attrName>style.visibility</p:attrName>
                                        </p:attrNameLst>
                                      </p:cBhvr>
                                      <p:to>
                                        <p:strVal val="hidden"/>
                                      </p:to>
                                    </p:set>
                                  </p:childTnLst>
                                </p:cTn>
                              </p:par>
                              <p:par>
                                <p:cTn id="22" presetID="22" presetClass="entr" presetSubtype="8" fill="hold" grpId="0" nodeType="withEffect">
                                  <p:stCondLst>
                                    <p:cond delay="600"/>
                                  </p:stCondLst>
                                  <p:childTnLst>
                                    <p:set>
                                      <p:cBhvr>
                                        <p:cTn id="23" dur="1" fill="hold">
                                          <p:stCondLst>
                                            <p:cond delay="0"/>
                                          </p:stCondLst>
                                        </p:cTn>
                                        <p:tgtEl>
                                          <p:spTgt spid="14"/>
                                        </p:tgtEl>
                                        <p:attrNameLst>
                                          <p:attrName>style.visibility</p:attrName>
                                        </p:attrNameLst>
                                      </p:cBhvr>
                                      <p:to>
                                        <p:strVal val="visible"/>
                                      </p:to>
                                    </p:set>
                                    <p:animEffect transition="in" filter="wipe(left)">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15"/>
                                        </p:tgtEl>
                                        <p:attrNameLst>
                                          <p:attrName>style.visibility</p:attrName>
                                        </p:attrNameLst>
                                      </p:cBhvr>
                                      <p:to>
                                        <p:strVal val="hidden"/>
                                      </p:to>
                                    </p:set>
                                  </p:childTnLst>
                                </p:cTn>
                              </p:par>
                              <p:par>
                                <p:cTn id="33" presetID="22" presetClass="entr" presetSubtype="8"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left)">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6" grpId="1" bldLvl="0" animBg="1"/>
      <p:bldP spid="8" grpId="0" bldLvl="0" animBg="1"/>
      <p:bldP spid="8" grpId="1" bldLvl="0" animBg="1"/>
      <p:bldP spid="11" grpId="0" bldLvl="0" animBg="1"/>
      <p:bldP spid="11" grpId="1" bldLvl="0" animBg="1"/>
      <p:bldP spid="12" grpId="0" bldLvl="0" animBg="1"/>
      <p:bldP spid="14" grpId="0" bldLvl="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7"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9" name="Rectangle 6"/>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grpSp>
        <p:nvGrpSpPr>
          <p:cNvPr id="2" name="组合 1"/>
          <p:cNvGrpSpPr/>
          <p:nvPr/>
        </p:nvGrpSpPr>
        <p:grpSpPr>
          <a:xfrm>
            <a:off x="413142" y="251645"/>
            <a:ext cx="2435150" cy="564314"/>
            <a:chOff x="413142" y="251645"/>
            <a:chExt cx="2435150" cy="564314"/>
          </a:xfrm>
        </p:grpSpPr>
        <p:sp>
          <p:nvSpPr>
            <p:cNvPr id="16"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18" name="文本框 17"/>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检查标准</a:t>
              </a:r>
            </a:p>
          </p:txBody>
        </p:sp>
      </p:grpSp>
      <p:sp>
        <p:nvSpPr>
          <p:cNvPr id="4" name="矩形 3"/>
          <p:cNvSpPr/>
          <p:nvPr/>
        </p:nvSpPr>
        <p:spPr>
          <a:xfrm>
            <a:off x="586798" y="3067983"/>
            <a:ext cx="2178050" cy="460375"/>
          </a:xfrm>
          <a:prstGeom prst="rect">
            <a:avLst/>
          </a:prstGeom>
          <a:ln>
            <a:solidFill>
              <a:schemeClr val="accent1"/>
            </a:solidFill>
          </a:ln>
        </p:spPr>
        <p:txBody>
          <a:bodyPr wrap="square">
            <a:spAutoFit/>
          </a:bodyPr>
          <a:lstStyle/>
          <a:p>
            <a:pPr algn="l"/>
            <a:r>
              <a:rPr lang="en-US" altLang="zh-CN" sz="2400" b="1" dirty="0">
                <a:solidFill>
                  <a:srgbClr val="C00000"/>
                </a:solidFill>
                <a:latin typeface="+mn-ea"/>
                <a:cs typeface="宋体" panose="02010600030101010101" pitchFamily="2" charset="-122"/>
              </a:rPr>
              <a:t>1.</a:t>
            </a:r>
            <a:r>
              <a:rPr lang="zh-CN" altLang="en-US" sz="2400" b="1" dirty="0">
                <a:solidFill>
                  <a:srgbClr val="C00000"/>
                </a:solidFill>
                <a:latin typeface="+mn-ea"/>
                <a:cs typeface="宋体" panose="02010600030101010101" pitchFamily="2" charset="-122"/>
              </a:rPr>
              <a:t>监测控制2分</a:t>
            </a:r>
            <a:r>
              <a:rPr lang="zh-CN" altLang="en-US" sz="2400" b="1" dirty="0">
                <a:latin typeface="+mn-ea"/>
                <a:cs typeface="宋体" panose="02010600030101010101" pitchFamily="2" charset="-122"/>
              </a:rPr>
              <a:t> </a:t>
            </a:r>
            <a:r>
              <a:rPr lang="en-US" altLang="zh-CN" sz="2400" b="1" dirty="0">
                <a:latin typeface="+mn-ea"/>
                <a:cs typeface="宋体" panose="02010600030101010101" pitchFamily="2" charset="-122"/>
              </a:rPr>
              <a:t>  </a:t>
            </a:r>
            <a:endParaRPr lang="zh-CN" altLang="en-US" sz="2400" b="1" dirty="0">
              <a:latin typeface="+mn-ea"/>
            </a:endParaRPr>
          </a:p>
        </p:txBody>
      </p:sp>
      <p:sp>
        <p:nvSpPr>
          <p:cNvPr id="32" name="矩形 31"/>
          <p:cNvSpPr/>
          <p:nvPr/>
        </p:nvSpPr>
        <p:spPr>
          <a:xfrm>
            <a:off x="555625" y="3735705"/>
            <a:ext cx="2179320" cy="460375"/>
          </a:xfrm>
          <a:prstGeom prst="rect">
            <a:avLst/>
          </a:prstGeom>
          <a:ln>
            <a:solidFill>
              <a:schemeClr val="accent1"/>
            </a:solidFill>
          </a:ln>
        </p:spPr>
        <p:txBody>
          <a:bodyPr wrap="square">
            <a:spAutoFit/>
          </a:bodyPr>
          <a:lstStyle/>
          <a:p>
            <a:pPr algn="l"/>
            <a:r>
              <a:rPr lang="en-US" altLang="zh-CN" sz="2400" b="1" dirty="0">
                <a:solidFill>
                  <a:schemeClr val="tx1"/>
                </a:solidFill>
                <a:latin typeface="+mn-ea"/>
              </a:rPr>
              <a:t>2.</a:t>
            </a:r>
            <a:r>
              <a:rPr lang="zh-CN" altLang="en-US" sz="2000" b="1" dirty="0">
                <a:solidFill>
                  <a:schemeClr val="tx1"/>
                </a:solidFill>
                <a:latin typeface="+mn-ea"/>
              </a:rPr>
              <a:t>现场图牌板</a:t>
            </a:r>
            <a:r>
              <a:rPr lang="en-US" altLang="zh-CN" sz="2000" b="1" dirty="0">
                <a:solidFill>
                  <a:schemeClr val="tx1"/>
                </a:solidFill>
                <a:latin typeface="+mn-ea"/>
              </a:rPr>
              <a:t>3</a:t>
            </a:r>
            <a:r>
              <a:rPr lang="zh-CN" altLang="en-US" sz="2000" b="1" dirty="0">
                <a:solidFill>
                  <a:schemeClr val="tx1"/>
                </a:solidFill>
                <a:latin typeface="+mn-ea"/>
              </a:rPr>
              <a:t>分</a:t>
            </a:r>
          </a:p>
        </p:txBody>
      </p:sp>
      <p:sp>
        <p:nvSpPr>
          <p:cNvPr id="39" name="文本框 38"/>
          <p:cNvSpPr txBox="1"/>
          <p:nvPr/>
        </p:nvSpPr>
        <p:spPr>
          <a:xfrm>
            <a:off x="413142" y="1250089"/>
            <a:ext cx="2702919"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1"/>
                </a:solidFill>
                <a:latin typeface="黑体" panose="02010609060101010101" pitchFamily="49" charset="-122"/>
                <a:ea typeface="黑体" panose="02010609060101010101" pitchFamily="49" charset="-122"/>
              </a:rPr>
              <a:t>3.</a:t>
            </a:r>
            <a:r>
              <a:rPr lang="zh-CN" altLang="en-US" sz="2400" b="1" dirty="0">
                <a:solidFill>
                  <a:schemeClr val="bg1"/>
                </a:solidFill>
                <a:latin typeface="黑体" panose="02010609060101010101" pitchFamily="49" charset="-122"/>
                <a:ea typeface="黑体" panose="02010609060101010101" pitchFamily="49" charset="-122"/>
              </a:rPr>
              <a:t>技术保障  </a:t>
            </a:r>
            <a:r>
              <a:rPr lang="en-US" altLang="zh-CN" sz="2400" b="1" dirty="0">
                <a:solidFill>
                  <a:schemeClr val="bg1"/>
                </a:solidFill>
                <a:latin typeface="黑体" panose="02010609060101010101" pitchFamily="49" charset="-122"/>
                <a:ea typeface="黑体" panose="02010609060101010101" pitchFamily="49" charset="-122"/>
              </a:rPr>
              <a:t>10</a:t>
            </a:r>
            <a:r>
              <a:rPr lang="zh-CN" altLang="en-US" sz="2400" b="1" dirty="0">
                <a:solidFill>
                  <a:schemeClr val="bg1"/>
                </a:solidFill>
                <a:latin typeface="黑体" panose="02010609060101010101" pitchFamily="49" charset="-122"/>
                <a:ea typeface="黑体" panose="02010609060101010101" pitchFamily="49" charset="-122"/>
              </a:rPr>
              <a:t>分</a:t>
            </a:r>
          </a:p>
        </p:txBody>
      </p:sp>
      <p:sp>
        <p:nvSpPr>
          <p:cNvPr id="8" name="矩形 7"/>
          <p:cNvSpPr/>
          <p:nvPr/>
        </p:nvSpPr>
        <p:spPr>
          <a:xfrm>
            <a:off x="3116764" y="3205667"/>
            <a:ext cx="5544105" cy="64516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2.根据地质及水文地质预报制定安全技术措施，落实到位；</a:t>
            </a:r>
            <a:endParaRPr lang="zh-CN" altLang="zh-CN"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矩形 9"/>
          <p:cNvSpPr/>
          <p:nvPr/>
        </p:nvSpPr>
        <p:spPr>
          <a:xfrm>
            <a:off x="3116764" y="1938207"/>
            <a:ext cx="5544105" cy="92202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1.煤巷、半煤岩巷锚杆、锚索支护巷道进行顶板离层观测，并填写记录牌板；进行围岩观测并分析、预报，</a:t>
            </a: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根据预报调整支护设计并实施；</a:t>
            </a:r>
            <a:r>
              <a:rPr lang="zh-CN" altLang="zh-CN" dirty="0">
                <a:solidFill>
                  <a:schemeClr val="tx1"/>
                </a:solidFill>
              </a:rPr>
              <a:t> </a:t>
            </a:r>
          </a:p>
        </p:txBody>
      </p:sp>
      <p:sp>
        <p:nvSpPr>
          <p:cNvPr id="12" name="矩形 11"/>
          <p:cNvSpPr/>
          <p:nvPr/>
        </p:nvSpPr>
        <p:spPr>
          <a:xfrm>
            <a:off x="555625" y="4446270"/>
            <a:ext cx="2177415" cy="460375"/>
          </a:xfrm>
          <a:prstGeom prst="rect">
            <a:avLst/>
          </a:prstGeom>
          <a:ln>
            <a:solidFill>
              <a:schemeClr val="accent1"/>
            </a:solidFill>
          </a:ln>
        </p:spPr>
        <p:txBody>
          <a:bodyPr wrap="square">
            <a:spAutoFit/>
          </a:bodyPr>
          <a:lstStyle/>
          <a:p>
            <a:pPr algn="l"/>
            <a:r>
              <a:rPr lang="zh-CN" altLang="en-US" sz="2400" b="1" dirty="0">
                <a:solidFill>
                  <a:schemeClr val="tx1"/>
                </a:solidFill>
                <a:latin typeface="+mn-ea"/>
                <a:cs typeface="宋体" panose="02010600030101010101" pitchFamily="2" charset="-122"/>
              </a:rPr>
              <a:t>3.规程措施5分</a:t>
            </a:r>
            <a:r>
              <a:rPr lang="en-US" altLang="zh-CN" sz="2400" b="1" dirty="0">
                <a:latin typeface="+mn-ea"/>
                <a:cs typeface="宋体" panose="02010600030101010101" pitchFamily="2" charset="-122"/>
              </a:rPr>
              <a:t>    </a:t>
            </a:r>
            <a:endParaRPr lang="zh-CN" altLang="en-US" sz="2400" b="1" dirty="0">
              <a:latin typeface="+mn-ea"/>
            </a:endParaRPr>
          </a:p>
        </p:txBody>
      </p:sp>
      <p:sp>
        <p:nvSpPr>
          <p:cNvPr id="14" name="矩形 13"/>
          <p:cNvSpPr/>
          <p:nvPr/>
        </p:nvSpPr>
        <p:spPr>
          <a:xfrm>
            <a:off x="3116764" y="4196267"/>
            <a:ext cx="5544105" cy="36830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3.做到有疑必探，先探后掘</a:t>
            </a:r>
            <a:endParaRPr lang="zh-CN" altLang="zh-CN"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60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600" fill="hold">
                                          <p:stCondLst>
                                            <p:cond delay="0"/>
                                          </p:stCondLst>
                                        </p:cTn>
                                        <p:tgtEl>
                                          <p:spTgt spid="10"/>
                                        </p:tgtEl>
                                        <p:attrNameLst>
                                          <p:attrName>style.visibility</p:attrName>
                                        </p:attrNameLst>
                                      </p:cBhvr>
                                      <p:to>
                                        <p:strVal val="visible"/>
                                      </p:to>
                                    </p:set>
                                    <p:animEffect transition="in" filter="wipe(left)">
                                      <p:cBhvr>
                                        <p:cTn id="10" dur="600"/>
                                        <p:tgtEl>
                                          <p:spTgt spid="10"/>
                                        </p:tgtEl>
                                      </p:cBhvr>
                                    </p:animEffect>
                                  </p:childTnLst>
                                </p:cTn>
                              </p:par>
                              <p:par>
                                <p:cTn id="11" presetID="22" presetClass="entr" presetSubtype="8" fill="hold" grpId="0" nodeType="withEffect">
                                  <p:stCondLst>
                                    <p:cond delay="1300"/>
                                  </p:stCondLst>
                                  <p:childTnLst>
                                    <p:set>
                                      <p:cBhvr>
                                        <p:cTn id="12" dur="1" fill="hold">
                                          <p:stCondLst>
                                            <p:cond delay="0"/>
                                          </p:stCondLst>
                                        </p:cTn>
                                        <p:tgtEl>
                                          <p:spTgt spid="14"/>
                                        </p:tgtEl>
                                        <p:attrNameLst>
                                          <p:attrName>style.visibility</p:attrName>
                                        </p:attrNameLst>
                                      </p:cBhvr>
                                      <p:to>
                                        <p:strVal val="visible"/>
                                      </p:to>
                                    </p:set>
                                    <p:animEffect transition="in" filter="wipe(left)">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10" grpId="0" bldLvl="0" animBg="1"/>
      <p:bldP spid="14" grpId="0" bldLvl="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7"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9" name="Rectangle 6"/>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grpSp>
        <p:nvGrpSpPr>
          <p:cNvPr id="2" name="组合 1"/>
          <p:cNvGrpSpPr/>
          <p:nvPr/>
        </p:nvGrpSpPr>
        <p:grpSpPr>
          <a:xfrm>
            <a:off x="413142" y="251645"/>
            <a:ext cx="2435150" cy="564314"/>
            <a:chOff x="413142" y="251645"/>
            <a:chExt cx="2435150" cy="564314"/>
          </a:xfrm>
        </p:grpSpPr>
        <p:sp>
          <p:nvSpPr>
            <p:cNvPr id="16"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18" name="文本框 17"/>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检查标准</a:t>
              </a:r>
            </a:p>
          </p:txBody>
        </p:sp>
      </p:grpSp>
      <p:sp>
        <p:nvSpPr>
          <p:cNvPr id="39" name="文本框 38"/>
          <p:cNvSpPr txBox="1"/>
          <p:nvPr/>
        </p:nvSpPr>
        <p:spPr>
          <a:xfrm>
            <a:off x="413142" y="1250089"/>
            <a:ext cx="2702919"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1"/>
                </a:solidFill>
                <a:latin typeface="黑体" panose="02010609060101010101" pitchFamily="49" charset="-122"/>
                <a:ea typeface="黑体" panose="02010609060101010101" pitchFamily="49" charset="-122"/>
              </a:rPr>
              <a:t>3.</a:t>
            </a:r>
            <a:r>
              <a:rPr lang="zh-CN" altLang="en-US" sz="2400" b="1" dirty="0">
                <a:solidFill>
                  <a:schemeClr val="bg1"/>
                </a:solidFill>
                <a:latin typeface="黑体" panose="02010609060101010101" pitchFamily="49" charset="-122"/>
                <a:ea typeface="黑体" panose="02010609060101010101" pitchFamily="49" charset="-122"/>
              </a:rPr>
              <a:t>技术保障  </a:t>
            </a:r>
            <a:r>
              <a:rPr lang="en-US" altLang="zh-CN" sz="2400" b="1" dirty="0">
                <a:solidFill>
                  <a:schemeClr val="bg1"/>
                </a:solidFill>
                <a:latin typeface="黑体" panose="02010609060101010101" pitchFamily="49" charset="-122"/>
                <a:ea typeface="黑体" panose="02010609060101010101" pitchFamily="49" charset="-122"/>
              </a:rPr>
              <a:t>10</a:t>
            </a:r>
            <a:r>
              <a:rPr lang="zh-CN" altLang="en-US" sz="2400" b="1" dirty="0">
                <a:solidFill>
                  <a:schemeClr val="bg1"/>
                </a:solidFill>
                <a:latin typeface="黑体" panose="02010609060101010101" pitchFamily="49" charset="-122"/>
                <a:ea typeface="黑体" panose="02010609060101010101" pitchFamily="49" charset="-122"/>
              </a:rPr>
              <a:t>分</a:t>
            </a:r>
          </a:p>
        </p:txBody>
      </p:sp>
      <p:sp>
        <p:nvSpPr>
          <p:cNvPr id="20" name="矩形 19"/>
          <p:cNvSpPr/>
          <p:nvPr/>
        </p:nvSpPr>
        <p:spPr>
          <a:xfrm>
            <a:off x="3116764" y="3366957"/>
            <a:ext cx="5544105" cy="119888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作业场所安设巷道平面布置图、施工断面图、炮眼布置图、爆破说明书(断面截割轨迹图)、正规循环作业图表、避灾路线图、临时支护图，图牌板内容齐全、图文清晰、正确、保护完好，安设位置便于观看。</a:t>
            </a:r>
            <a:endParaRPr lang="en-US" altLang="zh-CN"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9" name="矩形 18"/>
          <p:cNvSpPr/>
          <p:nvPr/>
        </p:nvSpPr>
        <p:spPr>
          <a:xfrm>
            <a:off x="586798" y="3067983"/>
            <a:ext cx="2178050" cy="460375"/>
          </a:xfrm>
          <a:prstGeom prst="rect">
            <a:avLst/>
          </a:prstGeom>
          <a:ln>
            <a:solidFill>
              <a:schemeClr val="accent1"/>
            </a:solidFill>
          </a:ln>
        </p:spPr>
        <p:txBody>
          <a:bodyPr wrap="square">
            <a:spAutoFit/>
          </a:bodyPr>
          <a:lstStyle/>
          <a:p>
            <a:pPr algn="l"/>
            <a:r>
              <a:rPr lang="en-US" altLang="zh-CN" sz="2400" b="1" dirty="0">
                <a:latin typeface="+mn-ea"/>
                <a:cs typeface="宋体" panose="02010600030101010101" pitchFamily="2" charset="-122"/>
              </a:rPr>
              <a:t>1.</a:t>
            </a:r>
            <a:r>
              <a:rPr lang="zh-CN" altLang="en-US" sz="2400" b="1" dirty="0">
                <a:latin typeface="+mn-ea"/>
                <a:cs typeface="宋体" panose="02010600030101010101" pitchFamily="2" charset="-122"/>
              </a:rPr>
              <a:t>监测控制2分 </a:t>
            </a:r>
            <a:r>
              <a:rPr lang="en-US" altLang="zh-CN" sz="2400" b="1" dirty="0">
                <a:latin typeface="+mn-ea"/>
                <a:cs typeface="宋体" panose="02010600030101010101" pitchFamily="2" charset="-122"/>
              </a:rPr>
              <a:t>  </a:t>
            </a:r>
            <a:endParaRPr lang="zh-CN" altLang="en-US" sz="2400" b="1" dirty="0">
              <a:latin typeface="+mn-ea"/>
            </a:endParaRPr>
          </a:p>
        </p:txBody>
      </p:sp>
      <p:sp>
        <p:nvSpPr>
          <p:cNvPr id="21" name="矩形 20"/>
          <p:cNvSpPr/>
          <p:nvPr/>
        </p:nvSpPr>
        <p:spPr>
          <a:xfrm>
            <a:off x="555625" y="3735705"/>
            <a:ext cx="2179320" cy="460375"/>
          </a:xfrm>
          <a:prstGeom prst="rect">
            <a:avLst/>
          </a:prstGeom>
          <a:ln>
            <a:solidFill>
              <a:schemeClr val="accent1"/>
            </a:solidFill>
          </a:ln>
        </p:spPr>
        <p:txBody>
          <a:bodyPr wrap="square">
            <a:spAutoFit/>
          </a:bodyPr>
          <a:lstStyle/>
          <a:p>
            <a:pPr algn="l"/>
            <a:r>
              <a:rPr lang="en-US" altLang="zh-CN" sz="2400" b="1" dirty="0">
                <a:solidFill>
                  <a:srgbClr val="C00000"/>
                </a:solidFill>
                <a:latin typeface="+mn-ea"/>
              </a:rPr>
              <a:t>2.</a:t>
            </a:r>
            <a:r>
              <a:rPr lang="zh-CN" altLang="en-US" sz="2000" b="1" dirty="0">
                <a:solidFill>
                  <a:srgbClr val="C00000"/>
                </a:solidFill>
                <a:latin typeface="+mn-ea"/>
              </a:rPr>
              <a:t>现场图牌板</a:t>
            </a:r>
            <a:r>
              <a:rPr lang="en-US" altLang="zh-CN" sz="2000" b="1" dirty="0">
                <a:solidFill>
                  <a:srgbClr val="C00000"/>
                </a:solidFill>
                <a:latin typeface="+mn-ea"/>
              </a:rPr>
              <a:t>3</a:t>
            </a:r>
            <a:r>
              <a:rPr lang="zh-CN" altLang="en-US" sz="2000" b="1" dirty="0">
                <a:solidFill>
                  <a:srgbClr val="C00000"/>
                </a:solidFill>
                <a:latin typeface="+mn-ea"/>
              </a:rPr>
              <a:t>分</a:t>
            </a:r>
          </a:p>
        </p:txBody>
      </p:sp>
      <p:sp>
        <p:nvSpPr>
          <p:cNvPr id="22" name="矩形 21"/>
          <p:cNvSpPr/>
          <p:nvPr/>
        </p:nvSpPr>
        <p:spPr>
          <a:xfrm>
            <a:off x="555625" y="4446270"/>
            <a:ext cx="2177415" cy="460375"/>
          </a:xfrm>
          <a:prstGeom prst="rect">
            <a:avLst/>
          </a:prstGeom>
          <a:ln>
            <a:solidFill>
              <a:schemeClr val="accent1"/>
            </a:solidFill>
          </a:ln>
        </p:spPr>
        <p:txBody>
          <a:bodyPr wrap="square">
            <a:spAutoFit/>
          </a:bodyPr>
          <a:lstStyle/>
          <a:p>
            <a:pPr algn="l"/>
            <a:r>
              <a:rPr lang="zh-CN" altLang="en-US" sz="2400" b="1" dirty="0">
                <a:solidFill>
                  <a:schemeClr val="tx1"/>
                </a:solidFill>
                <a:latin typeface="+mn-ea"/>
                <a:cs typeface="宋体" panose="02010600030101010101" pitchFamily="2" charset="-122"/>
              </a:rPr>
              <a:t>3.规程措施5分</a:t>
            </a:r>
            <a:r>
              <a:rPr lang="en-US" altLang="zh-CN" sz="2400" b="1" dirty="0">
                <a:latin typeface="+mn-ea"/>
                <a:cs typeface="宋体" panose="02010600030101010101" pitchFamily="2" charset="-122"/>
              </a:rPr>
              <a:t>    </a:t>
            </a:r>
            <a:endParaRPr lang="zh-CN" altLang="en-US" sz="2400" b="1" dirty="0">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10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20" grpId="1" bldLvl="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7"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9" name="Rectangle 6"/>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grpSp>
        <p:nvGrpSpPr>
          <p:cNvPr id="2" name="组合 1"/>
          <p:cNvGrpSpPr/>
          <p:nvPr/>
        </p:nvGrpSpPr>
        <p:grpSpPr>
          <a:xfrm>
            <a:off x="413142" y="251645"/>
            <a:ext cx="2435150" cy="564314"/>
            <a:chOff x="413142" y="251645"/>
            <a:chExt cx="2435150" cy="564314"/>
          </a:xfrm>
        </p:grpSpPr>
        <p:sp>
          <p:nvSpPr>
            <p:cNvPr id="16"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18" name="文本框 17"/>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检查标准</a:t>
              </a:r>
            </a:p>
          </p:txBody>
        </p:sp>
      </p:grpSp>
      <p:sp>
        <p:nvSpPr>
          <p:cNvPr id="39" name="文本框 38"/>
          <p:cNvSpPr txBox="1"/>
          <p:nvPr/>
        </p:nvSpPr>
        <p:spPr>
          <a:xfrm>
            <a:off x="413142" y="1250089"/>
            <a:ext cx="2702919"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1"/>
                </a:solidFill>
                <a:latin typeface="黑体" panose="02010609060101010101" pitchFamily="49" charset="-122"/>
                <a:ea typeface="黑体" panose="02010609060101010101" pitchFamily="49" charset="-122"/>
              </a:rPr>
              <a:t>3.</a:t>
            </a:r>
            <a:r>
              <a:rPr lang="zh-CN" altLang="en-US" sz="2400" b="1" dirty="0">
                <a:solidFill>
                  <a:schemeClr val="bg1"/>
                </a:solidFill>
                <a:latin typeface="黑体" panose="02010609060101010101" pitchFamily="49" charset="-122"/>
                <a:ea typeface="黑体" panose="02010609060101010101" pitchFamily="49" charset="-122"/>
              </a:rPr>
              <a:t>技术保障  </a:t>
            </a:r>
            <a:r>
              <a:rPr lang="en-US" altLang="zh-CN" sz="2400" b="1" dirty="0">
                <a:solidFill>
                  <a:schemeClr val="bg1"/>
                </a:solidFill>
                <a:latin typeface="黑体" panose="02010609060101010101" pitchFamily="49" charset="-122"/>
                <a:ea typeface="黑体" panose="02010609060101010101" pitchFamily="49" charset="-122"/>
              </a:rPr>
              <a:t>10</a:t>
            </a:r>
            <a:r>
              <a:rPr lang="zh-CN" altLang="en-US" sz="2400" b="1" dirty="0">
                <a:solidFill>
                  <a:schemeClr val="bg1"/>
                </a:solidFill>
                <a:latin typeface="黑体" panose="02010609060101010101" pitchFamily="49" charset="-122"/>
                <a:ea typeface="黑体" panose="02010609060101010101" pitchFamily="49" charset="-122"/>
              </a:rPr>
              <a:t>分</a:t>
            </a:r>
          </a:p>
        </p:txBody>
      </p:sp>
      <p:sp>
        <p:nvSpPr>
          <p:cNvPr id="22" name="矩形 21"/>
          <p:cNvSpPr/>
          <p:nvPr/>
        </p:nvSpPr>
        <p:spPr>
          <a:xfrm>
            <a:off x="3116764" y="1938207"/>
            <a:ext cx="5544105" cy="1476375"/>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1.作业规程编制、审批符合要求，矿总工程师</a:t>
            </a: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至少每两个月</a:t>
            </a:r>
            <a:r>
              <a:rPr lang="zh-CN" altLang="zh-CN" dirty="0">
                <a:latin typeface="微软雅黑" panose="020B0503020204020204" pitchFamily="34" charset="-122"/>
                <a:ea typeface="微软雅黑" panose="020B0503020204020204" pitchFamily="34" charset="-122"/>
                <a:cs typeface="微软雅黑" panose="020B0503020204020204" pitchFamily="34" charset="-122"/>
              </a:rPr>
              <a:t>组织对作业规程及贯彻</a:t>
            </a: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实施</a:t>
            </a:r>
            <a:r>
              <a:rPr lang="zh-CN" altLang="zh-CN" dirty="0">
                <a:latin typeface="微软雅黑" panose="020B0503020204020204" pitchFamily="34" charset="-122"/>
                <a:ea typeface="微软雅黑" panose="020B0503020204020204" pitchFamily="34" charset="-122"/>
                <a:cs typeface="微软雅黑" panose="020B0503020204020204" pitchFamily="34" charset="-122"/>
              </a:rPr>
              <a:t>情况进行</a:t>
            </a: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复审，且有复审意见</a:t>
            </a:r>
            <a:r>
              <a:rPr lang="zh-CN" altLang="zh-CN" dirty="0">
                <a:latin typeface="微软雅黑" panose="020B0503020204020204" pitchFamily="34" charset="-122"/>
                <a:ea typeface="微软雅黑" panose="020B0503020204020204" pitchFamily="34" charset="-122"/>
                <a:cs typeface="微软雅黑" panose="020B0503020204020204" pitchFamily="34" charset="-122"/>
              </a:rPr>
              <a:t>；</a:t>
            </a: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当设计、工艺、支护参数、</a:t>
            </a:r>
            <a:r>
              <a:rPr lang="zh-CN" altLang="zh-CN" dirty="0">
                <a:latin typeface="微软雅黑" panose="020B0503020204020204" pitchFamily="34" charset="-122"/>
                <a:ea typeface="微软雅黑" panose="020B0503020204020204" pitchFamily="34" charset="-122"/>
                <a:cs typeface="微软雅黑" panose="020B0503020204020204" pitchFamily="34" charset="-122"/>
              </a:rPr>
              <a:t>地质及水文地质条件等发生较大变化时，及时修改完善作业规程或补充安全措施并组织实施；</a:t>
            </a:r>
          </a:p>
        </p:txBody>
      </p:sp>
      <p:sp>
        <p:nvSpPr>
          <p:cNvPr id="23" name="矩形 22"/>
          <p:cNvSpPr/>
          <p:nvPr/>
        </p:nvSpPr>
        <p:spPr>
          <a:xfrm>
            <a:off x="3116764" y="3594922"/>
            <a:ext cx="5544105" cy="92202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2.作业规程中明确巷道施工工艺、</a:t>
            </a: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掘进循环进尺、</a:t>
            </a:r>
            <a:r>
              <a:rPr lang="zh-CN" altLang="zh-CN" dirty="0">
                <a:latin typeface="微软雅黑" panose="020B0503020204020204" pitchFamily="34" charset="-122"/>
                <a:ea typeface="微软雅黑" panose="020B0503020204020204" pitchFamily="34" charset="-122"/>
                <a:cs typeface="微软雅黑" panose="020B0503020204020204" pitchFamily="34" charset="-122"/>
              </a:rPr>
              <a:t>临时支护及永久支护的形式和支护参数、距掘进工作面的距离等，并制定防止冒顶、片帮的安全措施；</a:t>
            </a:r>
          </a:p>
        </p:txBody>
      </p:sp>
      <p:sp>
        <p:nvSpPr>
          <p:cNvPr id="24" name="矩形 23"/>
          <p:cNvSpPr/>
          <p:nvPr/>
        </p:nvSpPr>
        <p:spPr>
          <a:xfrm>
            <a:off x="3116764" y="4705537"/>
            <a:ext cx="5544105" cy="64516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3.</a:t>
            </a: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巷道有经审批符合要求的设计，</a:t>
            </a:r>
            <a:r>
              <a:rPr lang="zh-CN" altLang="zh-CN" dirty="0">
                <a:latin typeface="微软雅黑" panose="020B0503020204020204" pitchFamily="34" charset="-122"/>
                <a:ea typeface="微软雅黑" panose="020B0503020204020204" pitchFamily="34" charset="-122"/>
                <a:cs typeface="微软雅黑" panose="020B0503020204020204" pitchFamily="34" charset="-122"/>
              </a:rPr>
              <a:t>巷道开掘、贯通前组织现场会审并制定专项安全措施；</a:t>
            </a:r>
          </a:p>
        </p:txBody>
      </p:sp>
      <p:sp>
        <p:nvSpPr>
          <p:cNvPr id="25" name="矩形 24"/>
          <p:cNvSpPr/>
          <p:nvPr/>
        </p:nvSpPr>
        <p:spPr>
          <a:xfrm>
            <a:off x="3116764" y="5576122"/>
            <a:ext cx="5544105" cy="64516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rPr>
              <a:t>4.过采空区、老巷、断层、破碎带和岩性突变地带应有针对性措施，</a:t>
            </a: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加强支护</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a:t>
            </a:r>
            <a:endParaRPr lang="zh-CN" altLang="zh-CN" dirty="0">
              <a:latin typeface="微软雅黑" panose="020B0503020204020204" pitchFamily="34" charset="-122"/>
              <a:ea typeface="微软雅黑" panose="020B0503020204020204" pitchFamily="34" charset="-122"/>
              <a:cs typeface="微软雅黑" panose="020B0503020204020204" pitchFamily="34" charset="-122"/>
            </a:endParaRPr>
          </a:p>
        </p:txBody>
      </p:sp>
      <p:grpSp>
        <p:nvGrpSpPr>
          <p:cNvPr id="31" name="组合 30"/>
          <p:cNvGrpSpPr/>
          <p:nvPr/>
        </p:nvGrpSpPr>
        <p:grpSpPr>
          <a:xfrm>
            <a:off x="697865" y="5350510"/>
            <a:ext cx="1895475" cy="478155"/>
            <a:chOff x="7317" y="1544"/>
            <a:chExt cx="6015" cy="1187"/>
          </a:xfrm>
        </p:grpSpPr>
        <p:sp>
          <p:nvSpPr>
            <p:cNvPr id="6" name="圆角矩形标注 5"/>
            <p:cNvSpPr/>
            <p:nvPr/>
          </p:nvSpPr>
          <p:spPr>
            <a:xfrm>
              <a:off x="7317" y="1544"/>
              <a:ext cx="6015" cy="1187"/>
            </a:xfrm>
            <a:prstGeom prst="wedgeRoundRectCallout">
              <a:avLst>
                <a:gd name="adj1" fmla="val 284505"/>
                <a:gd name="adj2" fmla="val -30776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7393" y="1646"/>
              <a:ext cx="5894" cy="914"/>
            </a:xfrm>
            <a:prstGeom prst="rect">
              <a:avLst/>
            </a:prstGeom>
            <a:noFill/>
          </p:spPr>
          <p:txBody>
            <a:bodyPr wrap="square" rtlCol="0">
              <a:spAutoFit/>
            </a:bodyPr>
            <a:lstStyle/>
            <a:p>
              <a:pPr algn="just"/>
              <a:r>
                <a:rPr lang="zh-CN" altLang="en-US">
                  <a:solidFill>
                    <a:schemeClr val="accent1">
                      <a:lumMod val="50000"/>
                    </a:schemeClr>
                  </a:solidFill>
                  <a:latin typeface="微软雅黑" panose="020B0503020204020204" pitchFamily="34" charset="-122"/>
                  <a:ea typeface="微软雅黑" panose="020B0503020204020204" pitchFamily="34" charset="-122"/>
                </a:rPr>
                <a:t>删除：永久支护</a:t>
              </a:r>
            </a:p>
          </p:txBody>
        </p:sp>
      </p:grpSp>
      <p:grpSp>
        <p:nvGrpSpPr>
          <p:cNvPr id="33" name="组合 32"/>
          <p:cNvGrpSpPr/>
          <p:nvPr/>
        </p:nvGrpSpPr>
        <p:grpSpPr>
          <a:xfrm>
            <a:off x="4773295" y="888365"/>
            <a:ext cx="3818890" cy="753110"/>
            <a:chOff x="7317" y="1544"/>
            <a:chExt cx="6014" cy="1186"/>
          </a:xfrm>
        </p:grpSpPr>
        <p:sp>
          <p:nvSpPr>
            <p:cNvPr id="34" name="圆角矩形标注 33"/>
            <p:cNvSpPr/>
            <p:nvPr/>
          </p:nvSpPr>
          <p:spPr>
            <a:xfrm>
              <a:off x="7317" y="1544"/>
              <a:ext cx="6015" cy="1187"/>
            </a:xfrm>
            <a:prstGeom prst="wedgeRoundRectCallout">
              <a:avLst>
                <a:gd name="adj1" fmla="val 38262"/>
                <a:gd name="adj2" fmla="val 9785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文本框 34"/>
            <p:cNvSpPr txBox="1"/>
            <p:nvPr/>
          </p:nvSpPr>
          <p:spPr>
            <a:xfrm>
              <a:off x="7393" y="1646"/>
              <a:ext cx="5894" cy="1016"/>
            </a:xfrm>
            <a:prstGeom prst="rect">
              <a:avLst/>
            </a:prstGeom>
            <a:noFill/>
          </p:spPr>
          <p:txBody>
            <a:bodyPr wrap="square" rtlCol="0">
              <a:spAutoFit/>
            </a:bodyPr>
            <a:lstStyle/>
            <a:p>
              <a:pPr algn="just"/>
              <a:r>
                <a:rPr lang="zh-CN" altLang="en-US">
                  <a:solidFill>
                    <a:schemeClr val="accent1">
                      <a:lumMod val="50000"/>
                    </a:schemeClr>
                  </a:solidFill>
                  <a:latin typeface="微软雅黑" panose="020B0503020204020204" pitchFamily="34" charset="-122"/>
                  <a:ea typeface="微软雅黑" panose="020B0503020204020204" pitchFamily="34" charset="-122"/>
                </a:rPr>
                <a:t>修改：矿总工程师定期组织对作业规程的贯彻、执行情况进行检查</a:t>
              </a:r>
            </a:p>
          </p:txBody>
        </p:sp>
      </p:grpSp>
      <p:sp>
        <p:nvSpPr>
          <p:cNvPr id="32" name="矩形 31"/>
          <p:cNvSpPr/>
          <p:nvPr/>
        </p:nvSpPr>
        <p:spPr>
          <a:xfrm>
            <a:off x="586798" y="3067983"/>
            <a:ext cx="2178050" cy="460375"/>
          </a:xfrm>
          <a:prstGeom prst="rect">
            <a:avLst/>
          </a:prstGeom>
          <a:ln>
            <a:solidFill>
              <a:schemeClr val="accent1"/>
            </a:solidFill>
          </a:ln>
        </p:spPr>
        <p:txBody>
          <a:bodyPr wrap="square">
            <a:spAutoFit/>
          </a:bodyPr>
          <a:lstStyle/>
          <a:p>
            <a:pPr algn="l"/>
            <a:r>
              <a:rPr lang="en-US" altLang="zh-CN" sz="2400" b="1" dirty="0">
                <a:latin typeface="+mn-ea"/>
                <a:cs typeface="宋体" panose="02010600030101010101" pitchFamily="2" charset="-122"/>
              </a:rPr>
              <a:t>1.</a:t>
            </a:r>
            <a:r>
              <a:rPr lang="zh-CN" altLang="en-US" sz="2400" b="1" dirty="0">
                <a:latin typeface="+mn-ea"/>
                <a:cs typeface="宋体" panose="02010600030101010101" pitchFamily="2" charset="-122"/>
              </a:rPr>
              <a:t>监测控制2分 </a:t>
            </a:r>
            <a:r>
              <a:rPr lang="en-US" altLang="zh-CN" sz="2400" b="1" dirty="0">
                <a:latin typeface="+mn-ea"/>
                <a:cs typeface="宋体" panose="02010600030101010101" pitchFamily="2" charset="-122"/>
              </a:rPr>
              <a:t>  </a:t>
            </a:r>
            <a:endParaRPr lang="zh-CN" altLang="en-US" sz="2400" b="1" dirty="0">
              <a:latin typeface="+mn-ea"/>
            </a:endParaRPr>
          </a:p>
        </p:txBody>
      </p:sp>
      <p:sp>
        <p:nvSpPr>
          <p:cNvPr id="36" name="矩形 35"/>
          <p:cNvSpPr/>
          <p:nvPr/>
        </p:nvSpPr>
        <p:spPr>
          <a:xfrm>
            <a:off x="555625" y="3735705"/>
            <a:ext cx="2179320" cy="460375"/>
          </a:xfrm>
          <a:prstGeom prst="rect">
            <a:avLst/>
          </a:prstGeom>
          <a:ln>
            <a:solidFill>
              <a:schemeClr val="accent1"/>
            </a:solidFill>
          </a:ln>
        </p:spPr>
        <p:txBody>
          <a:bodyPr wrap="square">
            <a:spAutoFit/>
          </a:bodyPr>
          <a:lstStyle/>
          <a:p>
            <a:pPr algn="l"/>
            <a:r>
              <a:rPr lang="en-US" altLang="zh-CN" sz="2400" b="1" dirty="0">
                <a:latin typeface="+mn-ea"/>
              </a:rPr>
              <a:t>2.</a:t>
            </a:r>
            <a:r>
              <a:rPr lang="zh-CN" altLang="en-US" sz="2000" b="1" dirty="0">
                <a:latin typeface="+mn-ea"/>
              </a:rPr>
              <a:t>现场图牌板</a:t>
            </a:r>
            <a:r>
              <a:rPr lang="en-US" altLang="zh-CN" sz="2000" b="1" dirty="0">
                <a:latin typeface="+mn-ea"/>
              </a:rPr>
              <a:t>3</a:t>
            </a:r>
            <a:r>
              <a:rPr lang="zh-CN" altLang="en-US" sz="2000" b="1" dirty="0">
                <a:latin typeface="+mn-ea"/>
              </a:rPr>
              <a:t>分</a:t>
            </a:r>
          </a:p>
        </p:txBody>
      </p:sp>
      <p:sp>
        <p:nvSpPr>
          <p:cNvPr id="37" name="矩形 36"/>
          <p:cNvSpPr/>
          <p:nvPr/>
        </p:nvSpPr>
        <p:spPr>
          <a:xfrm>
            <a:off x="555625" y="4446270"/>
            <a:ext cx="2177415" cy="460375"/>
          </a:xfrm>
          <a:prstGeom prst="rect">
            <a:avLst/>
          </a:prstGeom>
          <a:ln>
            <a:solidFill>
              <a:schemeClr val="accent1"/>
            </a:solidFill>
          </a:ln>
        </p:spPr>
        <p:txBody>
          <a:bodyPr wrap="square">
            <a:spAutoFit/>
          </a:bodyPr>
          <a:lstStyle/>
          <a:p>
            <a:pPr algn="l"/>
            <a:r>
              <a:rPr lang="zh-CN" altLang="en-US" sz="2400" b="1" dirty="0">
                <a:solidFill>
                  <a:srgbClr val="C00000"/>
                </a:solidFill>
                <a:latin typeface="+mn-ea"/>
                <a:cs typeface="宋体" panose="02010600030101010101" pitchFamily="2" charset="-122"/>
              </a:rPr>
              <a:t>3.规程措施5分</a:t>
            </a:r>
            <a:r>
              <a:rPr lang="en-US" altLang="zh-CN" sz="2400" b="1" dirty="0">
                <a:solidFill>
                  <a:srgbClr val="C00000"/>
                </a:solidFill>
                <a:latin typeface="+mn-ea"/>
                <a:cs typeface="宋体" panose="02010600030101010101" pitchFamily="2" charset="-122"/>
              </a:rPr>
              <a:t>    </a:t>
            </a:r>
            <a:endParaRPr lang="zh-CN" altLang="en-US" sz="2400" b="1" dirty="0">
              <a:solidFill>
                <a:srgbClr val="C00000"/>
              </a:solidFill>
              <a:latin typeface="+mn-ea"/>
            </a:endParaRPr>
          </a:p>
        </p:txBody>
      </p:sp>
      <p:grpSp>
        <p:nvGrpSpPr>
          <p:cNvPr id="12" name="组合 11"/>
          <p:cNvGrpSpPr/>
          <p:nvPr/>
        </p:nvGrpSpPr>
        <p:grpSpPr>
          <a:xfrm>
            <a:off x="1416249" y="1836979"/>
            <a:ext cx="1475805" cy="460375"/>
            <a:chOff x="1416249" y="1836979"/>
            <a:chExt cx="1475805" cy="460375"/>
          </a:xfrm>
        </p:grpSpPr>
        <p:sp>
          <p:nvSpPr>
            <p:cNvPr id="8" name="对话气泡: 圆角矩形 7"/>
            <p:cNvSpPr/>
            <p:nvPr/>
          </p:nvSpPr>
          <p:spPr>
            <a:xfrm>
              <a:off x="1416249" y="1836979"/>
              <a:ext cx="1397119" cy="460375"/>
            </a:xfrm>
            <a:prstGeom prst="wedgeRoundRectCallout">
              <a:avLst>
                <a:gd name="adj1" fmla="val 298878"/>
                <a:gd name="adj2" fmla="val 64810"/>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1494935" y="1885042"/>
              <a:ext cx="1397119" cy="369332"/>
            </a:xfrm>
            <a:prstGeom prst="rect">
              <a:avLst/>
            </a:prstGeom>
            <a:noFill/>
          </p:spPr>
          <p:txBody>
            <a:bodyPr wrap="square" rtlCol="0">
              <a:spAutoFit/>
            </a:bodyPr>
            <a:lstStyle/>
            <a:p>
              <a:r>
                <a:rPr lang="zh-CN" altLang="en-US" dirty="0">
                  <a:solidFill>
                    <a:schemeClr val="accent1">
                      <a:lumMod val="50000"/>
                    </a:schemeClr>
                  </a:solidFill>
                  <a:latin typeface="微软雅黑" panose="020B0503020204020204" pitchFamily="34" charset="-122"/>
                  <a:ea typeface="微软雅黑" panose="020B0503020204020204" pitchFamily="34" charset="-122"/>
                </a:rPr>
                <a:t>执行</a:t>
              </a:r>
              <a:r>
                <a:rPr lang="en-US" altLang="zh-CN" dirty="0">
                  <a:solidFill>
                    <a:schemeClr val="accent1">
                      <a:lumMod val="50000"/>
                    </a:schemeClr>
                  </a:solidFill>
                  <a:latin typeface="Times New Roman" panose="02020603050405020304" pitchFamily="18" charset="0"/>
                  <a:ea typeface="微软雅黑" panose="020B0503020204020204" pitchFamily="34" charset="-122"/>
                  <a:cs typeface="Times New Roman" panose="02020603050405020304" pitchFamily="18" charset="0"/>
                </a:rPr>
                <a:t>…</a:t>
              </a:r>
              <a:r>
                <a:rPr lang="zh-CN" altLang="en-US" dirty="0">
                  <a:solidFill>
                    <a:schemeClr val="accent1">
                      <a:lumMod val="50000"/>
                    </a:schemeClr>
                  </a:solidFill>
                  <a:latin typeface="Times New Roman" panose="02020603050405020304" pitchFamily="18" charset="0"/>
                  <a:ea typeface="微软雅黑" panose="020B0503020204020204" pitchFamily="34" charset="-122"/>
                  <a:cs typeface="Times New Roman" panose="02020603050405020304" pitchFamily="18" charset="0"/>
                </a:rPr>
                <a:t>检查</a:t>
              </a:r>
              <a:endParaRPr lang="zh-CN" altLang="en-US" dirty="0">
                <a:solidFill>
                  <a:schemeClr val="accent1">
                    <a:lumMod val="50000"/>
                  </a:schemeClr>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40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1000"/>
                                  </p:stCondLst>
                                  <p:childTnLst>
                                    <p:set>
                                      <p:cBhvr>
                                        <p:cTn id="9" dur="1" fill="hold">
                                          <p:stCondLst>
                                            <p:cond delay="0"/>
                                          </p:stCondLst>
                                        </p:cTn>
                                        <p:tgtEl>
                                          <p:spTgt spid="23"/>
                                        </p:tgtEl>
                                        <p:attrNameLst>
                                          <p:attrName>style.visibility</p:attrName>
                                        </p:attrNameLst>
                                      </p:cBhvr>
                                      <p:to>
                                        <p:strVal val="visible"/>
                                      </p:to>
                                    </p:set>
                                    <p:animEffect transition="in" filter="wipe(left)">
                                      <p:cBhvr>
                                        <p:cTn id="10" dur="500"/>
                                        <p:tgtEl>
                                          <p:spTgt spid="23"/>
                                        </p:tgtEl>
                                      </p:cBhvr>
                                    </p:animEffect>
                                  </p:childTnLst>
                                </p:cTn>
                              </p:par>
                              <p:par>
                                <p:cTn id="11" presetID="22" presetClass="entr" presetSubtype="8" fill="hold" grpId="0" nodeType="withEffect">
                                  <p:stCondLst>
                                    <p:cond delay="1500"/>
                                  </p:stCondLst>
                                  <p:childTnLst>
                                    <p:set>
                                      <p:cBhvr>
                                        <p:cTn id="12" dur="1" fill="hold">
                                          <p:stCondLst>
                                            <p:cond delay="0"/>
                                          </p:stCondLst>
                                        </p:cTn>
                                        <p:tgtEl>
                                          <p:spTgt spid="24"/>
                                        </p:tgtEl>
                                        <p:attrNameLst>
                                          <p:attrName>style.visibility</p:attrName>
                                        </p:attrNameLst>
                                      </p:cBhvr>
                                      <p:to>
                                        <p:strVal val="visible"/>
                                      </p:to>
                                    </p:set>
                                    <p:animEffect transition="in" filter="wipe(left)">
                                      <p:cBhvr>
                                        <p:cTn id="13" dur="500"/>
                                        <p:tgtEl>
                                          <p:spTgt spid="24"/>
                                        </p:tgtEl>
                                      </p:cBhvr>
                                    </p:animEffect>
                                  </p:childTnLst>
                                </p:cTn>
                              </p:par>
                              <p:par>
                                <p:cTn id="14" presetID="22" presetClass="entr" presetSubtype="8" fill="hold" grpId="0" nodeType="withEffect">
                                  <p:stCondLst>
                                    <p:cond delay="2100"/>
                                  </p:stCondLst>
                                  <p:childTnLst>
                                    <p:set>
                                      <p:cBhvr>
                                        <p:cTn id="15" dur="1" fill="hold">
                                          <p:stCondLst>
                                            <p:cond delay="0"/>
                                          </p:stCondLst>
                                        </p:cTn>
                                        <p:tgtEl>
                                          <p:spTgt spid="25"/>
                                        </p:tgtEl>
                                        <p:attrNameLst>
                                          <p:attrName>style.visibility</p:attrName>
                                        </p:attrNameLst>
                                      </p:cBhvr>
                                      <p:to>
                                        <p:strVal val="visible"/>
                                      </p:to>
                                    </p:set>
                                    <p:animEffect transition="in" filter="wipe(left)">
                                      <p:cBhvr>
                                        <p:cTn id="16" dur="500"/>
                                        <p:tgtEl>
                                          <p:spTgt spid="2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33"/>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2"/>
                                        </p:tgtEl>
                                        <p:attrNameLst>
                                          <p:attrName>style.visibility</p:attrName>
                                        </p:attrNameLst>
                                      </p:cBhvr>
                                      <p:to>
                                        <p:strVal val="hidden"/>
                                      </p:to>
                                    </p:set>
                                  </p:childTnLst>
                                </p:cTn>
                              </p:par>
                              <p:par>
                                <p:cTn id="31" presetID="1" presetClass="entr" presetSubtype="0" fill="hold" nodeType="withEffect">
                                  <p:stCondLst>
                                    <p:cond delay="60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bldLvl="0" animBg="1"/>
      <p:bldP spid="23" grpId="0" bldLvl="0" animBg="1"/>
      <p:bldP spid="24" grpId="0" bldLvl="0" animBg="1"/>
      <p:bldP spid="25" grpId="0" bldLvl="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矩形 28"/>
          <p:cNvSpPr/>
          <p:nvPr/>
        </p:nvSpPr>
        <p:spPr>
          <a:xfrm>
            <a:off x="500380" y="2393315"/>
            <a:ext cx="2331085"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cs typeface="宋体" panose="02010600030101010101" pitchFamily="2" charset="-122"/>
              </a:rPr>
              <a:t>1.</a:t>
            </a:r>
            <a:r>
              <a:rPr altLang="zh-CN" sz="2400" b="1" dirty="0">
                <a:solidFill>
                  <a:schemeClr val="tx1"/>
                </a:solidFill>
                <a:latin typeface="+mn-ea"/>
                <a:cs typeface="宋体" panose="02010600030101010101" pitchFamily="2" charset="-122"/>
              </a:rPr>
              <a:t>保障机制</a:t>
            </a:r>
            <a:r>
              <a:rPr lang="en-US" altLang="zh-CN" sz="2000" b="1" dirty="0">
                <a:solidFill>
                  <a:schemeClr val="tx1"/>
                </a:solidFill>
                <a:latin typeface="+mn-ea"/>
              </a:rPr>
              <a:t>5</a:t>
            </a:r>
            <a:r>
              <a:rPr lang="zh-CN" altLang="en-US" sz="2400" b="1" dirty="0">
                <a:solidFill>
                  <a:schemeClr val="tx1"/>
                </a:solidFill>
                <a:latin typeface="+mn-ea"/>
                <a:cs typeface="宋体" panose="02010600030101010101" pitchFamily="2" charset="-122"/>
              </a:rPr>
              <a:t>分</a:t>
            </a:r>
            <a:r>
              <a:rPr lang="en-US" altLang="zh-CN" sz="2400" b="1" dirty="0">
                <a:latin typeface="+mn-ea"/>
                <a:cs typeface="宋体" panose="02010600030101010101" pitchFamily="2" charset="-122"/>
              </a:rPr>
              <a:t>    </a:t>
            </a:r>
            <a:endParaRPr lang="zh-CN" altLang="en-US" sz="2400" b="1" dirty="0">
              <a:latin typeface="+mn-ea"/>
            </a:endParaRPr>
          </a:p>
        </p:txBody>
      </p:sp>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7"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9" name="Rectangle 6"/>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grpSp>
        <p:nvGrpSpPr>
          <p:cNvPr id="2" name="组合 1"/>
          <p:cNvGrpSpPr/>
          <p:nvPr/>
        </p:nvGrpSpPr>
        <p:grpSpPr>
          <a:xfrm>
            <a:off x="413142" y="251645"/>
            <a:ext cx="2435150" cy="564314"/>
            <a:chOff x="413142" y="251645"/>
            <a:chExt cx="2435150" cy="564314"/>
          </a:xfrm>
        </p:grpSpPr>
        <p:sp>
          <p:nvSpPr>
            <p:cNvPr id="16"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18" name="文本框 17"/>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检查标准</a:t>
              </a:r>
            </a:p>
          </p:txBody>
        </p:sp>
      </p:grpSp>
      <p:sp>
        <p:nvSpPr>
          <p:cNvPr id="32" name="矩形 31"/>
          <p:cNvSpPr/>
          <p:nvPr/>
        </p:nvSpPr>
        <p:spPr>
          <a:xfrm>
            <a:off x="500380" y="3154045"/>
            <a:ext cx="2348865"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rPr>
              <a:t>2.</a:t>
            </a:r>
            <a:r>
              <a:rPr lang="zh-CN" altLang="en-US" sz="2400" b="1" dirty="0">
                <a:solidFill>
                  <a:schemeClr val="tx1"/>
                </a:solidFill>
                <a:latin typeface="+mn-ea"/>
              </a:rPr>
              <a:t>安全管控</a:t>
            </a:r>
            <a:r>
              <a:rPr lang="en-US" altLang="zh-CN" sz="2000" b="1" dirty="0">
                <a:solidFill>
                  <a:schemeClr val="tx1"/>
                </a:solidFill>
                <a:latin typeface="+mn-ea"/>
              </a:rPr>
              <a:t>10</a:t>
            </a:r>
            <a:r>
              <a:rPr lang="zh-CN" altLang="en-US" sz="2000" b="1" dirty="0">
                <a:solidFill>
                  <a:schemeClr val="tx1"/>
                </a:solidFill>
                <a:latin typeface="+mn-ea"/>
              </a:rPr>
              <a:t>分</a:t>
            </a:r>
          </a:p>
        </p:txBody>
      </p:sp>
      <p:sp>
        <p:nvSpPr>
          <p:cNvPr id="39" name="文本框 38"/>
          <p:cNvSpPr txBox="1"/>
          <p:nvPr/>
        </p:nvSpPr>
        <p:spPr>
          <a:xfrm>
            <a:off x="413385" y="1250315"/>
            <a:ext cx="3586480"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4.</a:t>
            </a:r>
            <a:r>
              <a:rPr lang="zh-CN" altLang="en-US" sz="2400" b="1" dirty="0">
                <a:solidFill>
                  <a:schemeClr val="bg2"/>
                </a:solidFill>
                <a:latin typeface="黑体" panose="02010609060101010101" pitchFamily="49" charset="-122"/>
                <a:ea typeface="黑体" panose="02010609060101010101" pitchFamily="49" charset="-122"/>
              </a:rPr>
              <a:t>工程质量与安全  </a:t>
            </a:r>
            <a:r>
              <a:rPr lang="en-US" altLang="zh-CN" sz="2400" b="1" dirty="0">
                <a:solidFill>
                  <a:schemeClr val="bg2"/>
                </a:solidFill>
                <a:latin typeface="黑体" panose="02010609060101010101" pitchFamily="49" charset="-122"/>
                <a:ea typeface="黑体" panose="02010609060101010101" pitchFamily="49" charset="-122"/>
              </a:rPr>
              <a:t>50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0" name="矩形 9"/>
          <p:cNvSpPr/>
          <p:nvPr/>
        </p:nvSpPr>
        <p:spPr>
          <a:xfrm>
            <a:off x="3073584" y="2135057"/>
            <a:ext cx="5544105" cy="36830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1.建立工程质量考核</a:t>
            </a:r>
            <a:r>
              <a:rPr lang="zh-CN" altLang="zh-CN"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验收</a:t>
            </a: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制度，各种检查有现场记录；</a:t>
            </a:r>
          </a:p>
        </p:txBody>
      </p:sp>
      <p:sp>
        <p:nvSpPr>
          <p:cNvPr id="12" name="矩形 11"/>
          <p:cNvSpPr/>
          <p:nvPr/>
        </p:nvSpPr>
        <p:spPr>
          <a:xfrm>
            <a:off x="497840" y="3835400"/>
            <a:ext cx="2332990"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cs typeface="宋体" panose="02010600030101010101" pitchFamily="2" charset="-122"/>
              </a:rPr>
              <a:t>3.</a:t>
            </a:r>
            <a:r>
              <a:rPr altLang="zh-CN" sz="2400" b="1" dirty="0">
                <a:solidFill>
                  <a:schemeClr val="tx1"/>
                </a:solidFill>
                <a:latin typeface="+mn-ea"/>
                <a:cs typeface="宋体" panose="02010600030101010101" pitchFamily="2" charset="-122"/>
              </a:rPr>
              <a:t>规格质量</a:t>
            </a:r>
            <a:r>
              <a:rPr lang="en-US" altLang="zh-CN" sz="2000" b="1" dirty="0">
                <a:solidFill>
                  <a:schemeClr val="tx1"/>
                </a:solidFill>
                <a:latin typeface="+mn-ea"/>
              </a:rPr>
              <a:t>12</a:t>
            </a:r>
            <a:r>
              <a:rPr lang="zh-CN" altLang="en-US" sz="2000" b="1" dirty="0">
                <a:solidFill>
                  <a:schemeClr val="tx1"/>
                </a:solidFill>
                <a:latin typeface="+mn-ea"/>
                <a:cs typeface="宋体" panose="02010600030101010101" pitchFamily="2" charset="-122"/>
              </a:rPr>
              <a:t>分</a:t>
            </a:r>
            <a:r>
              <a:rPr lang="en-US" altLang="zh-CN" sz="2400" b="1" dirty="0">
                <a:latin typeface="+mn-ea"/>
                <a:cs typeface="宋体" panose="02010600030101010101" pitchFamily="2" charset="-122"/>
              </a:rPr>
              <a:t>    </a:t>
            </a:r>
            <a:endParaRPr lang="zh-CN" altLang="en-US" sz="2400" b="1" dirty="0">
              <a:latin typeface="+mn-ea"/>
            </a:endParaRPr>
          </a:p>
        </p:txBody>
      </p:sp>
      <p:sp>
        <p:nvSpPr>
          <p:cNvPr id="6" name="矩形 5"/>
          <p:cNvSpPr/>
          <p:nvPr/>
        </p:nvSpPr>
        <p:spPr>
          <a:xfrm>
            <a:off x="497840" y="4546600"/>
            <a:ext cx="2332990"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cs typeface="宋体" panose="02010600030101010101" pitchFamily="2" charset="-122"/>
              </a:rPr>
              <a:t>4.</a:t>
            </a:r>
            <a:r>
              <a:rPr altLang="zh-CN" sz="2400" b="1" dirty="0">
                <a:solidFill>
                  <a:schemeClr val="tx1"/>
                </a:solidFill>
                <a:latin typeface="+mn-ea"/>
                <a:cs typeface="宋体" panose="02010600030101010101" pitchFamily="2" charset="-122"/>
              </a:rPr>
              <a:t>内在质量</a:t>
            </a:r>
            <a:r>
              <a:rPr lang="en-US" altLang="zh-CN" sz="2000" b="1" dirty="0">
                <a:solidFill>
                  <a:schemeClr val="tx1"/>
                </a:solidFill>
                <a:latin typeface="+mn-ea"/>
              </a:rPr>
              <a:t>13</a:t>
            </a:r>
            <a:r>
              <a:rPr lang="zh-CN" altLang="en-US" sz="2000" b="1" dirty="0">
                <a:solidFill>
                  <a:schemeClr val="tx1"/>
                </a:solidFill>
                <a:latin typeface="+mn-ea"/>
                <a:cs typeface="宋体" panose="02010600030101010101" pitchFamily="2" charset="-122"/>
              </a:rPr>
              <a:t>分</a:t>
            </a:r>
            <a:r>
              <a:rPr lang="en-US" altLang="zh-CN" sz="2400" b="1" dirty="0">
                <a:latin typeface="+mn-ea"/>
                <a:cs typeface="宋体" panose="02010600030101010101" pitchFamily="2" charset="-122"/>
              </a:rPr>
              <a:t>    </a:t>
            </a:r>
            <a:endParaRPr lang="zh-CN" altLang="en-US" sz="2400" b="1" dirty="0">
              <a:latin typeface="+mn-ea"/>
            </a:endParaRPr>
          </a:p>
        </p:txBody>
      </p:sp>
      <p:sp>
        <p:nvSpPr>
          <p:cNvPr id="11" name="矩形 10"/>
          <p:cNvSpPr/>
          <p:nvPr/>
        </p:nvSpPr>
        <p:spPr>
          <a:xfrm>
            <a:off x="497840" y="5249545"/>
            <a:ext cx="2332990"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cs typeface="宋体" panose="02010600030101010101" pitchFamily="2" charset="-122"/>
              </a:rPr>
              <a:t>5.</a:t>
            </a:r>
            <a:r>
              <a:rPr altLang="zh-CN" sz="2400" b="1" dirty="0">
                <a:solidFill>
                  <a:schemeClr val="tx1"/>
                </a:solidFill>
                <a:latin typeface="+mn-ea"/>
                <a:cs typeface="宋体" panose="02010600030101010101" pitchFamily="2" charset="-122"/>
              </a:rPr>
              <a:t>材料质量</a:t>
            </a:r>
            <a:r>
              <a:rPr lang="en-US" altLang="zh-CN" sz="2000" b="1" dirty="0">
                <a:solidFill>
                  <a:schemeClr val="tx1"/>
                </a:solidFill>
                <a:latin typeface="+mn-ea"/>
              </a:rPr>
              <a:t>10</a:t>
            </a:r>
            <a:r>
              <a:rPr lang="zh-CN" altLang="en-US" sz="2000" b="1" dirty="0">
                <a:solidFill>
                  <a:schemeClr val="tx1"/>
                </a:solidFill>
                <a:latin typeface="+mn-ea"/>
                <a:cs typeface="宋体" panose="02010600030101010101" pitchFamily="2" charset="-122"/>
              </a:rPr>
              <a:t>分</a:t>
            </a:r>
            <a:r>
              <a:rPr lang="en-US" altLang="zh-CN" sz="2000" b="1" dirty="0">
                <a:latin typeface="+mn-ea"/>
                <a:cs typeface="宋体" panose="02010600030101010101" pitchFamily="2" charset="-122"/>
              </a:rPr>
              <a:t> </a:t>
            </a:r>
            <a:r>
              <a:rPr lang="en-US" altLang="zh-CN" sz="2400" b="1" dirty="0">
                <a:latin typeface="+mn-ea"/>
                <a:cs typeface="宋体" panose="02010600030101010101" pitchFamily="2" charset="-122"/>
              </a:rPr>
              <a:t>   </a:t>
            </a:r>
            <a:endParaRPr lang="zh-CN" altLang="en-US" sz="2400" b="1" dirty="0">
              <a:latin typeface="+mn-ea"/>
            </a:endParaRPr>
          </a:p>
        </p:txBody>
      </p:sp>
      <p:sp>
        <p:nvSpPr>
          <p:cNvPr id="13" name="矩形 12"/>
          <p:cNvSpPr/>
          <p:nvPr/>
        </p:nvSpPr>
        <p:spPr>
          <a:xfrm>
            <a:off x="3073584" y="2677982"/>
            <a:ext cx="5544105" cy="36830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2.有班组检查验收记录</a:t>
            </a:r>
          </a:p>
        </p:txBody>
      </p:sp>
      <p:sp>
        <p:nvSpPr>
          <p:cNvPr id="30" name="矩形 29"/>
          <p:cNvSpPr/>
          <p:nvPr/>
        </p:nvSpPr>
        <p:spPr>
          <a:xfrm>
            <a:off x="509270" y="3154045"/>
            <a:ext cx="2331085"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rPr>
              <a:t>2.</a:t>
            </a:r>
            <a:r>
              <a:rPr lang="zh-CN" altLang="en-US" sz="2400" b="1" dirty="0">
                <a:solidFill>
                  <a:srgbClr val="C00000"/>
                </a:solidFill>
                <a:latin typeface="+mn-ea"/>
              </a:rPr>
              <a:t>安全管控</a:t>
            </a:r>
            <a:r>
              <a:rPr lang="en-US" altLang="zh-CN" sz="2000" b="1" dirty="0">
                <a:solidFill>
                  <a:srgbClr val="C00000"/>
                </a:solidFill>
                <a:latin typeface="+mn-ea"/>
              </a:rPr>
              <a:t>10</a:t>
            </a:r>
            <a:r>
              <a:rPr lang="zh-CN" altLang="en-US" sz="2000" b="1" dirty="0">
                <a:solidFill>
                  <a:srgbClr val="C00000"/>
                </a:solidFill>
                <a:latin typeface="+mn-ea"/>
              </a:rPr>
              <a:t>分</a:t>
            </a:r>
          </a:p>
        </p:txBody>
      </p:sp>
      <p:sp>
        <p:nvSpPr>
          <p:cNvPr id="15" name="矩形 14"/>
          <p:cNvSpPr/>
          <p:nvPr/>
        </p:nvSpPr>
        <p:spPr>
          <a:xfrm>
            <a:off x="501015" y="2393315"/>
            <a:ext cx="232156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cs typeface="宋体" panose="02010600030101010101" pitchFamily="2" charset="-122"/>
              </a:rPr>
              <a:t>1.</a:t>
            </a:r>
            <a:r>
              <a:rPr altLang="zh-CN" sz="2400" b="1" dirty="0">
                <a:solidFill>
                  <a:srgbClr val="C00000"/>
                </a:solidFill>
                <a:latin typeface="+mn-ea"/>
                <a:cs typeface="宋体" panose="02010600030101010101" pitchFamily="2" charset="-122"/>
              </a:rPr>
              <a:t>保障机制</a:t>
            </a:r>
            <a:r>
              <a:rPr lang="en-US" altLang="zh-CN" sz="2000" b="1" dirty="0">
                <a:solidFill>
                  <a:srgbClr val="C00000"/>
                </a:solidFill>
                <a:latin typeface="+mn-ea"/>
              </a:rPr>
              <a:t>5</a:t>
            </a:r>
            <a:r>
              <a:rPr lang="zh-CN" altLang="en-US" sz="2400" b="1" dirty="0">
                <a:solidFill>
                  <a:srgbClr val="C00000"/>
                </a:solidFill>
                <a:latin typeface="+mn-ea"/>
                <a:cs typeface="宋体" panose="02010600030101010101" pitchFamily="2" charset="-122"/>
              </a:rPr>
              <a:t>分</a:t>
            </a:r>
            <a:r>
              <a:rPr lang="en-US" altLang="zh-CN" sz="2400" b="1" dirty="0">
                <a:latin typeface="+mn-ea"/>
                <a:cs typeface="宋体" panose="02010600030101010101" pitchFamily="2" charset="-122"/>
              </a:rPr>
              <a:t>    </a:t>
            </a:r>
            <a:endParaRPr lang="zh-CN" altLang="en-US" sz="2400" b="1" dirty="0">
              <a:latin typeface="+mn-ea"/>
            </a:endParaRPr>
          </a:p>
        </p:txBody>
      </p:sp>
      <p:sp>
        <p:nvSpPr>
          <p:cNvPr id="31" name="矩形 30"/>
          <p:cNvSpPr/>
          <p:nvPr/>
        </p:nvSpPr>
        <p:spPr>
          <a:xfrm>
            <a:off x="3073584" y="2077272"/>
            <a:ext cx="5544105" cy="36830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1.永久支护距掘进工作面距离符合作业规程规定；</a:t>
            </a:r>
          </a:p>
        </p:txBody>
      </p:sp>
      <p:sp>
        <p:nvSpPr>
          <p:cNvPr id="33" name="矩形 32"/>
          <p:cNvSpPr/>
          <p:nvPr/>
        </p:nvSpPr>
        <p:spPr>
          <a:xfrm>
            <a:off x="3069274" y="2562412"/>
            <a:ext cx="5544105" cy="64516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2.执行敲帮问顶制度，无空顶作业，空帮距离符合作业规程规定；</a:t>
            </a:r>
          </a:p>
        </p:txBody>
      </p:sp>
      <p:sp>
        <p:nvSpPr>
          <p:cNvPr id="34" name="矩形 33"/>
          <p:cNvSpPr/>
          <p:nvPr/>
        </p:nvSpPr>
        <p:spPr>
          <a:xfrm>
            <a:off x="3073584" y="6033322"/>
            <a:ext cx="5544105" cy="36830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7.掘进机装备机载支护装置；</a:t>
            </a:r>
          </a:p>
        </p:txBody>
      </p:sp>
      <p:sp>
        <p:nvSpPr>
          <p:cNvPr id="35" name="矩形 34"/>
          <p:cNvSpPr/>
          <p:nvPr/>
        </p:nvSpPr>
        <p:spPr>
          <a:xfrm>
            <a:off x="3073584" y="3393627"/>
            <a:ext cx="5544105" cy="36830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3.临时支护形式、数量、安装质量符合作业规程要求；</a:t>
            </a:r>
          </a:p>
        </p:txBody>
      </p:sp>
      <p:sp>
        <p:nvSpPr>
          <p:cNvPr id="36" name="矩形 35"/>
          <p:cNvSpPr/>
          <p:nvPr/>
        </p:nvSpPr>
        <p:spPr>
          <a:xfrm>
            <a:off x="3073584" y="3918137"/>
            <a:ext cx="5544105" cy="92202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4.架棚支护棚间装设有牢固的撑杆或拉杆，可缩性金属支架应用金属拉杆，距掘进工作面10m内架棚支护爆破前进行加固；</a:t>
            </a:r>
          </a:p>
        </p:txBody>
      </p:sp>
      <p:sp>
        <p:nvSpPr>
          <p:cNvPr id="37" name="矩形 36"/>
          <p:cNvSpPr/>
          <p:nvPr/>
        </p:nvSpPr>
        <p:spPr>
          <a:xfrm>
            <a:off x="3073584" y="4963982"/>
            <a:ext cx="5544105" cy="36830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5.无失修巷道，各种安全设施齐全可靠；</a:t>
            </a:r>
          </a:p>
        </p:txBody>
      </p:sp>
      <p:sp>
        <p:nvSpPr>
          <p:cNvPr id="38" name="矩形 37"/>
          <p:cNvSpPr/>
          <p:nvPr/>
        </p:nvSpPr>
        <p:spPr>
          <a:xfrm>
            <a:off x="3073584" y="5496747"/>
            <a:ext cx="5544105" cy="36830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6.压风、供水系统压力等符合施工要求；</a:t>
            </a:r>
          </a:p>
        </p:txBody>
      </p:sp>
      <p:sp>
        <p:nvSpPr>
          <p:cNvPr id="40" name="矩形 39"/>
          <p:cNvSpPr/>
          <p:nvPr/>
        </p:nvSpPr>
        <p:spPr>
          <a:xfrm>
            <a:off x="497840" y="3835400"/>
            <a:ext cx="233299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cs typeface="宋体" panose="02010600030101010101" pitchFamily="2" charset="-122"/>
              </a:rPr>
              <a:t>3.</a:t>
            </a:r>
            <a:r>
              <a:rPr altLang="zh-CN" sz="2400" b="1" dirty="0">
                <a:solidFill>
                  <a:srgbClr val="C00000"/>
                </a:solidFill>
                <a:latin typeface="+mn-ea"/>
                <a:cs typeface="宋体" panose="02010600030101010101" pitchFamily="2" charset="-122"/>
              </a:rPr>
              <a:t>规格质量</a:t>
            </a:r>
            <a:r>
              <a:rPr lang="en-US" altLang="zh-CN" sz="2000" b="1" dirty="0">
                <a:solidFill>
                  <a:srgbClr val="C00000"/>
                </a:solidFill>
                <a:latin typeface="+mn-ea"/>
                <a:cs typeface="宋体" panose="02010600030101010101" pitchFamily="2" charset="-122"/>
              </a:rPr>
              <a:t>12</a:t>
            </a:r>
            <a:r>
              <a:rPr lang="zh-CN" altLang="en-US" sz="2000" b="1" dirty="0">
                <a:solidFill>
                  <a:srgbClr val="C00000"/>
                </a:solidFill>
                <a:latin typeface="+mn-ea"/>
                <a:cs typeface="宋体" panose="02010600030101010101" pitchFamily="2" charset="-122"/>
              </a:rPr>
              <a:t>分</a:t>
            </a:r>
            <a:r>
              <a:rPr lang="en-US" altLang="zh-CN" sz="2000" b="1" dirty="0">
                <a:latin typeface="+mn-ea"/>
                <a:cs typeface="宋体" panose="02010600030101010101" pitchFamily="2" charset="-122"/>
              </a:rPr>
              <a:t> </a:t>
            </a:r>
            <a:r>
              <a:rPr lang="en-US" altLang="zh-CN" sz="2400" b="1" dirty="0">
                <a:latin typeface="+mn-ea"/>
                <a:cs typeface="宋体" panose="02010600030101010101" pitchFamily="2" charset="-122"/>
              </a:rPr>
              <a:t>  </a:t>
            </a:r>
            <a:endParaRPr lang="zh-CN" altLang="en-US" sz="2400" b="1" dirty="0">
              <a:latin typeface="+mn-ea"/>
            </a:endParaRPr>
          </a:p>
        </p:txBody>
      </p:sp>
      <p:sp>
        <p:nvSpPr>
          <p:cNvPr id="41" name="矩形 40"/>
          <p:cNvSpPr/>
          <p:nvPr/>
        </p:nvSpPr>
        <p:spPr>
          <a:xfrm>
            <a:off x="3073579" y="1928682"/>
            <a:ext cx="5544105" cy="1753235"/>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1.巷道净宽偏差符合以下要求：锚网（索）、锚喷、钢架喷射混凝土巷道有中线的0～100mm，无中线的-50～200mm；刚性支架、预制混凝土块、钢筋混凝土弧板、钢筋混凝土巷道有中线的0～50mm，无中线的-30～80mm；可缩性支架巷道有中线的0～100mm，无中线的-50～100mm</a:t>
            </a:r>
          </a:p>
        </p:txBody>
      </p:sp>
      <p:sp>
        <p:nvSpPr>
          <p:cNvPr id="42" name="矩形 41"/>
          <p:cNvSpPr/>
          <p:nvPr/>
        </p:nvSpPr>
        <p:spPr>
          <a:xfrm>
            <a:off x="3066201" y="4074982"/>
            <a:ext cx="5544105" cy="2030095"/>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2.巷道净高偏差符合以下要求：锚网背（索）、锚喷巷道有腰线的0～100mm，无腰线的-50～200mm；刚性支架巷道有腰线的-30～50mm，无腰线的-30～50mm；钢架喷射混凝土、可缩性支架巷道-30～100mm；裸体巷道有腰线的0～150mm，无腰线的-30～200mm；预制混凝土、钢筋混凝土弧板、钢筋混凝土有腰线的0～50mm，无腰线的-30～80mm；</a:t>
            </a:r>
          </a:p>
        </p:txBody>
      </p:sp>
      <p:sp>
        <p:nvSpPr>
          <p:cNvPr id="43" name="矩形 42"/>
          <p:cNvSpPr/>
          <p:nvPr/>
        </p:nvSpPr>
        <p:spPr>
          <a:xfrm>
            <a:off x="3083419" y="2584637"/>
            <a:ext cx="5544105" cy="36830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有坡度要求的巷道，</a:t>
            </a: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坡度偏差不得超过±1‰；</a:t>
            </a:r>
          </a:p>
        </p:txBody>
      </p:sp>
      <p:sp>
        <p:nvSpPr>
          <p:cNvPr id="44" name="矩形 43"/>
          <p:cNvSpPr/>
          <p:nvPr/>
        </p:nvSpPr>
        <p:spPr>
          <a:xfrm>
            <a:off x="3069922" y="3373942"/>
            <a:ext cx="5544105" cy="92202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4.巷道水沟偏差应符合以下要求：中线至内沿距离-50～50mm，腰线至上沿距离-20～20mm，深度、宽度-30～30mm，壁厚-10mm</a:t>
            </a:r>
          </a:p>
        </p:txBody>
      </p:sp>
      <p:grpSp>
        <p:nvGrpSpPr>
          <p:cNvPr id="14" name="组合 13"/>
          <p:cNvGrpSpPr/>
          <p:nvPr/>
        </p:nvGrpSpPr>
        <p:grpSpPr>
          <a:xfrm>
            <a:off x="382270" y="5939790"/>
            <a:ext cx="2378710" cy="425450"/>
            <a:chOff x="512" y="9729"/>
            <a:chExt cx="3746" cy="670"/>
          </a:xfrm>
        </p:grpSpPr>
        <p:sp>
          <p:nvSpPr>
            <p:cNvPr id="4" name="圆角矩形标注 3"/>
            <p:cNvSpPr/>
            <p:nvPr/>
          </p:nvSpPr>
          <p:spPr>
            <a:xfrm>
              <a:off x="512" y="9729"/>
              <a:ext cx="3746" cy="670"/>
            </a:xfrm>
            <a:prstGeom prst="wedgeRoundRectCallout">
              <a:avLst>
                <a:gd name="adj1" fmla="val 126988"/>
                <a:gd name="adj2" fmla="val -22835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602" y="9819"/>
              <a:ext cx="3563" cy="580"/>
            </a:xfrm>
            <a:prstGeom prst="rect">
              <a:avLst/>
            </a:prstGeom>
            <a:noFill/>
          </p:spPr>
          <p:txBody>
            <a:bodyPr wrap="square" rtlCol="0">
              <a:spAutoFit/>
            </a:bodyPr>
            <a:lstStyle/>
            <a:p>
              <a:r>
                <a:rPr lang="zh-CN" altLang="en-US">
                  <a:solidFill>
                    <a:schemeClr val="accent1">
                      <a:lumMod val="50000"/>
                    </a:schemeClr>
                  </a:solidFill>
                  <a:latin typeface="微软雅黑" panose="020B0503020204020204" pitchFamily="34" charset="-122"/>
                  <a:ea typeface="微软雅黑" panose="020B0503020204020204" pitchFamily="34" charset="-122"/>
                </a:rPr>
                <a:t>删除：</a:t>
              </a:r>
              <a:r>
                <a:rPr lang="zh-CN" altLang="en-US" dirty="0">
                  <a:solidFill>
                    <a:schemeClr val="accent1">
                      <a:lumMod val="50000"/>
                    </a:schemeClr>
                  </a:solidFill>
                  <a:latin typeface="微软雅黑" panose="020B0503020204020204" pitchFamily="34" charset="-122"/>
                  <a:ea typeface="微软雅黑" panose="020B0503020204020204" pitchFamily="34" charset="-122"/>
                  <a:sym typeface="+mn-ea"/>
                </a:rPr>
                <a:t>运输设备完好</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13"/>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15">
                                            <p:txEl>
                                              <p:pRg st="0" end="0"/>
                                            </p:txEl>
                                          </p:spTgt>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xit" presetSubtype="0" fill="hold" grpId="0" nodeType="withEffect">
                                  <p:stCondLst>
                                    <p:cond delay="0"/>
                                  </p:stCondLst>
                                  <p:childTnLst>
                                    <p:set>
                                      <p:cBhvr>
                                        <p:cTn id="22" dur="1" fill="hold">
                                          <p:stCondLst>
                                            <p:cond delay="0"/>
                                          </p:stCondLst>
                                        </p:cTn>
                                        <p:tgtEl>
                                          <p:spTgt spid="32"/>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par>
                                <p:cTn id="25" presetID="22" presetClass="entr" presetSubtype="8" fill="hold" grpId="0" nodeType="with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left)">
                                      <p:cBhvr>
                                        <p:cTn id="27" dur="500"/>
                                        <p:tgtEl>
                                          <p:spTgt spid="31"/>
                                        </p:tgtEl>
                                      </p:cBhvr>
                                    </p:animEffect>
                                  </p:childTnLst>
                                </p:cTn>
                              </p:par>
                              <p:par>
                                <p:cTn id="28" presetID="22" presetClass="entr" presetSubtype="8" fill="hold" grpId="0" nodeType="withEffect">
                                  <p:stCondLst>
                                    <p:cond delay="500"/>
                                  </p:stCondLst>
                                  <p:childTnLst>
                                    <p:set>
                                      <p:cBhvr>
                                        <p:cTn id="29" dur="1" fill="hold">
                                          <p:stCondLst>
                                            <p:cond delay="0"/>
                                          </p:stCondLst>
                                        </p:cTn>
                                        <p:tgtEl>
                                          <p:spTgt spid="33"/>
                                        </p:tgtEl>
                                        <p:attrNameLst>
                                          <p:attrName>style.visibility</p:attrName>
                                        </p:attrNameLst>
                                      </p:cBhvr>
                                      <p:to>
                                        <p:strVal val="visible"/>
                                      </p:to>
                                    </p:set>
                                    <p:animEffect transition="in" filter="wipe(left)">
                                      <p:cBhvr>
                                        <p:cTn id="30" dur="500"/>
                                        <p:tgtEl>
                                          <p:spTgt spid="33"/>
                                        </p:tgtEl>
                                      </p:cBhvr>
                                    </p:animEffect>
                                  </p:childTnLst>
                                </p:cTn>
                              </p:par>
                              <p:par>
                                <p:cTn id="31" presetID="22" presetClass="entr" presetSubtype="8" fill="hold" grpId="0" nodeType="withEffect">
                                  <p:stCondLst>
                                    <p:cond delay="900"/>
                                  </p:stCondLst>
                                  <p:childTnLst>
                                    <p:set>
                                      <p:cBhvr>
                                        <p:cTn id="32" dur="1" fill="hold">
                                          <p:stCondLst>
                                            <p:cond delay="0"/>
                                          </p:stCondLst>
                                        </p:cTn>
                                        <p:tgtEl>
                                          <p:spTgt spid="35"/>
                                        </p:tgtEl>
                                        <p:attrNameLst>
                                          <p:attrName>style.visibility</p:attrName>
                                        </p:attrNameLst>
                                      </p:cBhvr>
                                      <p:to>
                                        <p:strVal val="visible"/>
                                      </p:to>
                                    </p:set>
                                    <p:animEffect transition="in" filter="wipe(left)">
                                      <p:cBhvr>
                                        <p:cTn id="33" dur="500"/>
                                        <p:tgtEl>
                                          <p:spTgt spid="35"/>
                                        </p:tgtEl>
                                      </p:cBhvr>
                                    </p:animEffect>
                                  </p:childTnLst>
                                </p:cTn>
                              </p:par>
                              <p:par>
                                <p:cTn id="34" presetID="22" presetClass="entr" presetSubtype="8" fill="hold" grpId="0" nodeType="withEffect">
                                  <p:stCondLst>
                                    <p:cond delay="1400"/>
                                  </p:stCondLst>
                                  <p:childTnLst>
                                    <p:set>
                                      <p:cBhvr>
                                        <p:cTn id="35" dur="1" fill="hold">
                                          <p:stCondLst>
                                            <p:cond delay="0"/>
                                          </p:stCondLst>
                                        </p:cTn>
                                        <p:tgtEl>
                                          <p:spTgt spid="36"/>
                                        </p:tgtEl>
                                        <p:attrNameLst>
                                          <p:attrName>style.visibility</p:attrName>
                                        </p:attrNameLst>
                                      </p:cBhvr>
                                      <p:to>
                                        <p:strVal val="visible"/>
                                      </p:to>
                                    </p:set>
                                    <p:animEffect transition="in" filter="wipe(left)">
                                      <p:cBhvr>
                                        <p:cTn id="36" dur="500"/>
                                        <p:tgtEl>
                                          <p:spTgt spid="36"/>
                                        </p:tgtEl>
                                      </p:cBhvr>
                                    </p:animEffect>
                                  </p:childTnLst>
                                </p:cTn>
                              </p:par>
                              <p:par>
                                <p:cTn id="37" presetID="22" presetClass="entr" presetSubtype="8" fill="hold" grpId="0" nodeType="withEffect">
                                  <p:stCondLst>
                                    <p:cond delay="1800"/>
                                  </p:stCondLst>
                                  <p:childTnLst>
                                    <p:set>
                                      <p:cBhvr>
                                        <p:cTn id="38" dur="1" fill="hold">
                                          <p:stCondLst>
                                            <p:cond delay="0"/>
                                          </p:stCondLst>
                                        </p:cTn>
                                        <p:tgtEl>
                                          <p:spTgt spid="37"/>
                                        </p:tgtEl>
                                        <p:attrNameLst>
                                          <p:attrName>style.visibility</p:attrName>
                                        </p:attrNameLst>
                                      </p:cBhvr>
                                      <p:to>
                                        <p:strVal val="visible"/>
                                      </p:to>
                                    </p:set>
                                    <p:animEffect transition="in" filter="wipe(left)">
                                      <p:cBhvr>
                                        <p:cTn id="39" dur="500"/>
                                        <p:tgtEl>
                                          <p:spTgt spid="37"/>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14"/>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xit" presetSubtype="0" fill="hold" nodeType="clickEffect">
                                  <p:stCondLst>
                                    <p:cond delay="0"/>
                                  </p:stCondLst>
                                  <p:childTnLst>
                                    <p:set>
                                      <p:cBhvr>
                                        <p:cTn id="47" dur="1" fill="hold">
                                          <p:stCondLst>
                                            <p:cond delay="0"/>
                                          </p:stCondLst>
                                        </p:cTn>
                                        <p:tgtEl>
                                          <p:spTgt spid="14"/>
                                        </p:tgtEl>
                                        <p:attrNameLst>
                                          <p:attrName>style.visibility</p:attrName>
                                        </p:attrNameLst>
                                      </p:cBhvr>
                                      <p:to>
                                        <p:strVal val="hidden"/>
                                      </p:to>
                                    </p:set>
                                  </p:childTnLst>
                                </p:cTn>
                              </p:par>
                              <p:par>
                                <p:cTn id="48" presetID="22" presetClass="entr" presetSubtype="8" fill="hold" grpId="0" nodeType="with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wipe(left)">
                                      <p:cBhvr>
                                        <p:cTn id="50" dur="500"/>
                                        <p:tgtEl>
                                          <p:spTgt spid="38"/>
                                        </p:tgtEl>
                                      </p:cBhvr>
                                    </p:animEffect>
                                  </p:childTnLst>
                                </p:cTn>
                              </p:par>
                              <p:par>
                                <p:cTn id="51" presetID="22" presetClass="entr" presetSubtype="8" fill="hold" grpId="0" nodeType="withEffect">
                                  <p:stCondLst>
                                    <p:cond delay="500"/>
                                  </p:stCondLst>
                                  <p:childTnLst>
                                    <p:set>
                                      <p:cBhvr>
                                        <p:cTn id="52" dur="1" fill="hold">
                                          <p:stCondLst>
                                            <p:cond delay="0"/>
                                          </p:stCondLst>
                                        </p:cTn>
                                        <p:tgtEl>
                                          <p:spTgt spid="34"/>
                                        </p:tgtEl>
                                        <p:attrNameLst>
                                          <p:attrName>style.visibility</p:attrName>
                                        </p:attrNameLst>
                                      </p:cBhvr>
                                      <p:to>
                                        <p:strVal val="visible"/>
                                      </p:to>
                                    </p:set>
                                    <p:animEffect transition="in" filter="wipe(left)">
                                      <p:cBhvr>
                                        <p:cTn id="53" dur="500"/>
                                        <p:tgtEl>
                                          <p:spTgt spid="34"/>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grpId="1" nodeType="clickEffect">
                                  <p:stCondLst>
                                    <p:cond delay="0"/>
                                  </p:stCondLst>
                                  <p:childTnLst>
                                    <p:set>
                                      <p:cBhvr>
                                        <p:cTn id="57" dur="1" fill="hold">
                                          <p:stCondLst>
                                            <p:cond delay="0"/>
                                          </p:stCondLst>
                                        </p:cTn>
                                        <p:tgtEl>
                                          <p:spTgt spid="31"/>
                                        </p:tgtEl>
                                        <p:attrNameLst>
                                          <p:attrName>style.visibility</p:attrName>
                                        </p:attrNameLst>
                                      </p:cBhvr>
                                      <p:to>
                                        <p:strVal val="hidden"/>
                                      </p:to>
                                    </p:set>
                                  </p:childTnLst>
                                </p:cTn>
                              </p:par>
                              <p:par>
                                <p:cTn id="58" presetID="1" presetClass="exit" presetSubtype="0" fill="hold" grpId="1" nodeType="withEffect">
                                  <p:stCondLst>
                                    <p:cond delay="0"/>
                                  </p:stCondLst>
                                  <p:childTnLst>
                                    <p:set>
                                      <p:cBhvr>
                                        <p:cTn id="59" dur="1" fill="hold">
                                          <p:stCondLst>
                                            <p:cond delay="0"/>
                                          </p:stCondLst>
                                        </p:cTn>
                                        <p:tgtEl>
                                          <p:spTgt spid="33"/>
                                        </p:tgtEl>
                                        <p:attrNameLst>
                                          <p:attrName>style.visibility</p:attrName>
                                        </p:attrNameLst>
                                      </p:cBhvr>
                                      <p:to>
                                        <p:strVal val="hidden"/>
                                      </p:to>
                                    </p:set>
                                  </p:childTnLst>
                                </p:cTn>
                              </p:par>
                              <p:par>
                                <p:cTn id="60" presetID="1" presetClass="exit" presetSubtype="0" fill="hold" grpId="1" nodeType="withEffect">
                                  <p:stCondLst>
                                    <p:cond delay="0"/>
                                  </p:stCondLst>
                                  <p:childTnLst>
                                    <p:set>
                                      <p:cBhvr>
                                        <p:cTn id="61" dur="1" fill="hold">
                                          <p:stCondLst>
                                            <p:cond delay="0"/>
                                          </p:stCondLst>
                                        </p:cTn>
                                        <p:tgtEl>
                                          <p:spTgt spid="34"/>
                                        </p:tgtEl>
                                        <p:attrNameLst>
                                          <p:attrName>style.visibility</p:attrName>
                                        </p:attrNameLst>
                                      </p:cBhvr>
                                      <p:to>
                                        <p:strVal val="hidden"/>
                                      </p:to>
                                    </p:set>
                                  </p:childTnLst>
                                </p:cTn>
                              </p:par>
                              <p:par>
                                <p:cTn id="62" presetID="1" presetClass="exit" presetSubtype="0" fill="hold" grpId="1" nodeType="withEffect">
                                  <p:stCondLst>
                                    <p:cond delay="0"/>
                                  </p:stCondLst>
                                  <p:childTnLst>
                                    <p:set>
                                      <p:cBhvr>
                                        <p:cTn id="63" dur="1" fill="hold">
                                          <p:stCondLst>
                                            <p:cond delay="0"/>
                                          </p:stCondLst>
                                        </p:cTn>
                                        <p:tgtEl>
                                          <p:spTgt spid="35"/>
                                        </p:tgtEl>
                                        <p:attrNameLst>
                                          <p:attrName>style.visibility</p:attrName>
                                        </p:attrNameLst>
                                      </p:cBhvr>
                                      <p:to>
                                        <p:strVal val="hidden"/>
                                      </p:to>
                                    </p:set>
                                  </p:childTnLst>
                                </p:cTn>
                              </p:par>
                              <p:par>
                                <p:cTn id="64" presetID="1" presetClass="exit" presetSubtype="0" fill="hold" grpId="1" nodeType="withEffect">
                                  <p:stCondLst>
                                    <p:cond delay="0"/>
                                  </p:stCondLst>
                                  <p:childTnLst>
                                    <p:set>
                                      <p:cBhvr>
                                        <p:cTn id="65" dur="1" fill="hold">
                                          <p:stCondLst>
                                            <p:cond delay="0"/>
                                          </p:stCondLst>
                                        </p:cTn>
                                        <p:tgtEl>
                                          <p:spTgt spid="36"/>
                                        </p:tgtEl>
                                        <p:attrNameLst>
                                          <p:attrName>style.visibility</p:attrName>
                                        </p:attrNameLst>
                                      </p:cBhvr>
                                      <p:to>
                                        <p:strVal val="hidden"/>
                                      </p:to>
                                    </p:set>
                                  </p:childTnLst>
                                </p:cTn>
                              </p:par>
                              <p:par>
                                <p:cTn id="66" presetID="1" presetClass="exit" presetSubtype="0" fill="hold" grpId="1" nodeType="withEffect">
                                  <p:stCondLst>
                                    <p:cond delay="0"/>
                                  </p:stCondLst>
                                  <p:childTnLst>
                                    <p:set>
                                      <p:cBhvr>
                                        <p:cTn id="67" dur="1" fill="hold">
                                          <p:stCondLst>
                                            <p:cond delay="0"/>
                                          </p:stCondLst>
                                        </p:cTn>
                                        <p:tgtEl>
                                          <p:spTgt spid="37"/>
                                        </p:tgtEl>
                                        <p:attrNameLst>
                                          <p:attrName>style.visibility</p:attrName>
                                        </p:attrNameLst>
                                      </p:cBhvr>
                                      <p:to>
                                        <p:strVal val="hidden"/>
                                      </p:to>
                                    </p:set>
                                  </p:childTnLst>
                                </p:cTn>
                              </p:par>
                              <p:par>
                                <p:cTn id="68" presetID="1" presetClass="exit" presetSubtype="0" fill="hold" grpId="1" nodeType="withEffect">
                                  <p:stCondLst>
                                    <p:cond delay="0"/>
                                  </p:stCondLst>
                                  <p:childTnLst>
                                    <p:set>
                                      <p:cBhvr>
                                        <p:cTn id="69" dur="1" fill="hold">
                                          <p:stCondLst>
                                            <p:cond delay="0"/>
                                          </p:stCondLst>
                                        </p:cTn>
                                        <p:tgtEl>
                                          <p:spTgt spid="38"/>
                                        </p:tgtEl>
                                        <p:attrNameLst>
                                          <p:attrName>style.visibility</p:attrName>
                                        </p:attrNameLst>
                                      </p:cBhvr>
                                      <p:to>
                                        <p:strVal val="hidden"/>
                                      </p:to>
                                    </p:set>
                                  </p:childTnLst>
                                </p:cTn>
                              </p:par>
                              <p:par>
                                <p:cTn id="70" presetID="1" presetClass="exit" presetSubtype="0" fill="hold" grpId="1" nodeType="withEffect">
                                  <p:stCondLst>
                                    <p:cond delay="0"/>
                                  </p:stCondLst>
                                  <p:childTnLst>
                                    <p:set>
                                      <p:cBhvr>
                                        <p:cTn id="71" dur="1" fill="hold">
                                          <p:stCondLst>
                                            <p:cond delay="0"/>
                                          </p:stCondLst>
                                        </p:cTn>
                                        <p:tgtEl>
                                          <p:spTgt spid="30"/>
                                        </p:tgtEl>
                                        <p:attrNameLst>
                                          <p:attrName>style.visibility</p:attrName>
                                        </p:attrNameLst>
                                      </p:cBhvr>
                                      <p:to>
                                        <p:strVal val="hidden"/>
                                      </p:to>
                                    </p:set>
                                  </p:childTnLst>
                                </p:cTn>
                              </p:par>
                              <p:par>
                                <p:cTn id="72" presetID="1" presetClass="entr" presetSubtype="0" fill="hold" grpId="1" nodeType="withEffect">
                                  <p:stCondLst>
                                    <p:cond delay="0"/>
                                  </p:stCondLst>
                                  <p:childTnLst>
                                    <p:set>
                                      <p:cBhvr>
                                        <p:cTn id="73" dur="1" fill="hold">
                                          <p:stCondLst>
                                            <p:cond delay="0"/>
                                          </p:stCondLst>
                                        </p:cTn>
                                        <p:tgtEl>
                                          <p:spTgt spid="32"/>
                                        </p:tgtEl>
                                        <p:attrNameLst>
                                          <p:attrName>style.visibility</p:attrName>
                                        </p:attrNameLst>
                                      </p:cBhvr>
                                      <p:to>
                                        <p:strVal val="visible"/>
                                      </p:to>
                                    </p:set>
                                  </p:childTnLst>
                                </p:cTn>
                              </p:par>
                              <p:par>
                                <p:cTn id="74" presetID="1" presetClass="exit" presetSubtype="0" fill="hold" grpId="0" nodeType="withEffect">
                                  <p:stCondLst>
                                    <p:cond delay="0"/>
                                  </p:stCondLst>
                                  <p:childTnLst>
                                    <p:set>
                                      <p:cBhvr>
                                        <p:cTn id="75" dur="1" fill="hold">
                                          <p:stCondLst>
                                            <p:cond delay="0"/>
                                          </p:stCondLst>
                                        </p:cTn>
                                        <p:tgtEl>
                                          <p:spTgt spid="12"/>
                                        </p:tgtEl>
                                        <p:attrNameLst>
                                          <p:attrName>style.visibility</p:attrName>
                                        </p:attrNameLst>
                                      </p:cBhvr>
                                      <p:to>
                                        <p:strVal val="hidden"/>
                                      </p:to>
                                    </p:set>
                                  </p:childTnLst>
                                </p:cTn>
                              </p:par>
                              <p:par>
                                <p:cTn id="76" presetID="1" presetClass="entr" presetSubtype="0" fill="hold" grpId="0" nodeType="withEffect">
                                  <p:stCondLst>
                                    <p:cond delay="0"/>
                                  </p:stCondLst>
                                  <p:childTnLst>
                                    <p:set>
                                      <p:cBhvr>
                                        <p:cTn id="77" dur="1" fill="hold">
                                          <p:stCondLst>
                                            <p:cond delay="0"/>
                                          </p:stCondLst>
                                        </p:cTn>
                                        <p:tgtEl>
                                          <p:spTgt spid="40"/>
                                        </p:tgtEl>
                                        <p:attrNameLst>
                                          <p:attrName>style.visibility</p:attrName>
                                        </p:attrNameLst>
                                      </p:cBhvr>
                                      <p:to>
                                        <p:strVal val="visible"/>
                                      </p:to>
                                    </p:set>
                                  </p:childTnLst>
                                </p:cTn>
                              </p:par>
                              <p:par>
                                <p:cTn id="78" presetID="22" presetClass="entr" presetSubtype="8" fill="hold" grpId="0" nodeType="withEffect">
                                  <p:stCondLst>
                                    <p:cond delay="0"/>
                                  </p:stCondLst>
                                  <p:childTnLst>
                                    <p:set>
                                      <p:cBhvr>
                                        <p:cTn id="79" dur="1" fill="hold">
                                          <p:stCondLst>
                                            <p:cond delay="0"/>
                                          </p:stCondLst>
                                        </p:cTn>
                                        <p:tgtEl>
                                          <p:spTgt spid="41"/>
                                        </p:tgtEl>
                                        <p:attrNameLst>
                                          <p:attrName>style.visibility</p:attrName>
                                        </p:attrNameLst>
                                      </p:cBhvr>
                                      <p:to>
                                        <p:strVal val="visible"/>
                                      </p:to>
                                    </p:set>
                                    <p:animEffect transition="in" filter="wipe(left)">
                                      <p:cBhvr>
                                        <p:cTn id="80" dur="500"/>
                                        <p:tgtEl>
                                          <p:spTgt spid="41"/>
                                        </p:tgtEl>
                                      </p:cBhvr>
                                    </p:animEffect>
                                  </p:childTnLst>
                                </p:cTn>
                              </p:par>
                              <p:par>
                                <p:cTn id="81" presetID="22" presetClass="entr" presetSubtype="8" fill="hold" grpId="0" nodeType="withEffect">
                                  <p:stCondLst>
                                    <p:cond delay="400"/>
                                  </p:stCondLst>
                                  <p:childTnLst>
                                    <p:set>
                                      <p:cBhvr>
                                        <p:cTn id="82" dur="1" fill="hold">
                                          <p:stCondLst>
                                            <p:cond delay="0"/>
                                          </p:stCondLst>
                                        </p:cTn>
                                        <p:tgtEl>
                                          <p:spTgt spid="42"/>
                                        </p:tgtEl>
                                        <p:attrNameLst>
                                          <p:attrName>style.visibility</p:attrName>
                                        </p:attrNameLst>
                                      </p:cBhvr>
                                      <p:to>
                                        <p:strVal val="visible"/>
                                      </p:to>
                                    </p:set>
                                    <p:animEffect transition="in" filter="wipe(left)">
                                      <p:cBhvr>
                                        <p:cTn id="83" dur="500"/>
                                        <p:tgtEl>
                                          <p:spTgt spid="42"/>
                                        </p:tgtEl>
                                      </p:cBhvr>
                                    </p:animEffect>
                                  </p:childTnLst>
                                </p:cTn>
                              </p:par>
                            </p:childTnLst>
                          </p:cTn>
                        </p:par>
                      </p:childTnLst>
                    </p:cTn>
                  </p:par>
                  <p:par>
                    <p:cTn id="84" fill="hold">
                      <p:stCondLst>
                        <p:cond delay="indefinite"/>
                      </p:stCondLst>
                      <p:childTnLst>
                        <p:par>
                          <p:cTn id="85" fill="hold">
                            <p:stCondLst>
                              <p:cond delay="0"/>
                            </p:stCondLst>
                            <p:childTnLst>
                              <p:par>
                                <p:cTn id="86" presetID="1" presetClass="exit" presetSubtype="0" fill="hold" grpId="1" nodeType="clickEffect">
                                  <p:stCondLst>
                                    <p:cond delay="0"/>
                                  </p:stCondLst>
                                  <p:childTnLst>
                                    <p:set>
                                      <p:cBhvr>
                                        <p:cTn id="87" dur="1" fill="hold">
                                          <p:stCondLst>
                                            <p:cond delay="0"/>
                                          </p:stCondLst>
                                        </p:cTn>
                                        <p:tgtEl>
                                          <p:spTgt spid="41"/>
                                        </p:tgtEl>
                                        <p:attrNameLst>
                                          <p:attrName>style.visibility</p:attrName>
                                        </p:attrNameLst>
                                      </p:cBhvr>
                                      <p:to>
                                        <p:strVal val="hidden"/>
                                      </p:to>
                                    </p:set>
                                  </p:childTnLst>
                                </p:cTn>
                              </p:par>
                              <p:par>
                                <p:cTn id="88" presetID="1" presetClass="exit" presetSubtype="0" fill="hold" grpId="1" nodeType="withEffect">
                                  <p:stCondLst>
                                    <p:cond delay="0"/>
                                  </p:stCondLst>
                                  <p:childTnLst>
                                    <p:set>
                                      <p:cBhvr>
                                        <p:cTn id="89" dur="1" fill="hold">
                                          <p:stCondLst>
                                            <p:cond delay="0"/>
                                          </p:stCondLst>
                                        </p:cTn>
                                        <p:tgtEl>
                                          <p:spTgt spid="42"/>
                                        </p:tgtEl>
                                        <p:attrNameLst>
                                          <p:attrName>style.visibility</p:attrName>
                                        </p:attrNameLst>
                                      </p:cBhvr>
                                      <p:to>
                                        <p:strVal val="hidden"/>
                                      </p:to>
                                    </p:set>
                                  </p:childTnLst>
                                </p:cTn>
                              </p:par>
                              <p:par>
                                <p:cTn id="90" presetID="22" presetClass="entr" presetSubtype="8" fill="hold" grpId="0" nodeType="with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wipe(left)">
                                      <p:cBhvr>
                                        <p:cTn id="92" dur="500"/>
                                        <p:tgtEl>
                                          <p:spTgt spid="43"/>
                                        </p:tgtEl>
                                      </p:cBhvr>
                                    </p:animEffect>
                                  </p:childTnLst>
                                </p:cTn>
                              </p:par>
                              <p:par>
                                <p:cTn id="93" presetID="22" presetClass="entr" presetSubtype="8" fill="hold" grpId="0" nodeType="withEffect">
                                  <p:stCondLst>
                                    <p:cond delay="400"/>
                                  </p:stCondLst>
                                  <p:childTnLst>
                                    <p:set>
                                      <p:cBhvr>
                                        <p:cTn id="94" dur="1" fill="hold">
                                          <p:stCondLst>
                                            <p:cond delay="0"/>
                                          </p:stCondLst>
                                        </p:cTn>
                                        <p:tgtEl>
                                          <p:spTgt spid="44"/>
                                        </p:tgtEl>
                                        <p:attrNameLst>
                                          <p:attrName>style.visibility</p:attrName>
                                        </p:attrNameLst>
                                      </p:cBhvr>
                                      <p:to>
                                        <p:strVal val="visible"/>
                                      </p:to>
                                    </p:set>
                                    <p:animEffect transition="in" filter="wipe(left)">
                                      <p:cBhvr>
                                        <p:cTn id="95"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bldLvl="0" animBg="1"/>
      <p:bldP spid="32" grpId="0" bldLvl="0" animBg="1"/>
      <p:bldP spid="32" grpId="1" bldLvl="0" animBg="1"/>
      <p:bldP spid="10" grpId="0" bldLvl="0" animBg="1"/>
      <p:bldP spid="10" grpId="1" bldLvl="0" animBg="1"/>
      <p:bldP spid="12" grpId="0" bldLvl="0" animBg="1"/>
      <p:bldP spid="13" grpId="0" bldLvl="0" animBg="1"/>
      <p:bldP spid="13" grpId="1" bldLvl="0" animBg="1"/>
      <p:bldP spid="30" grpId="0" bldLvl="0" animBg="1"/>
      <p:bldP spid="30" grpId="1" bldLvl="0" animBg="1"/>
      <p:bldP spid="31" grpId="0" bldLvl="0" animBg="1"/>
      <p:bldP spid="31" grpId="1" bldLvl="0" animBg="1"/>
      <p:bldP spid="33" grpId="0" bldLvl="0" animBg="1"/>
      <p:bldP spid="33" grpId="1" bldLvl="0" animBg="1"/>
      <p:bldP spid="34" grpId="0" bldLvl="0" animBg="1"/>
      <p:bldP spid="34" grpId="1" bldLvl="0" animBg="1"/>
      <p:bldP spid="35" grpId="0" bldLvl="0" animBg="1"/>
      <p:bldP spid="35" grpId="1" bldLvl="0" animBg="1"/>
      <p:bldP spid="36" grpId="0" bldLvl="0" animBg="1"/>
      <p:bldP spid="36" grpId="1" bldLvl="0" animBg="1"/>
      <p:bldP spid="37" grpId="0" bldLvl="0" animBg="1"/>
      <p:bldP spid="37" grpId="1" bldLvl="0" animBg="1"/>
      <p:bldP spid="38" grpId="0" bldLvl="0" animBg="1"/>
      <p:bldP spid="38" grpId="1" bldLvl="0" animBg="1"/>
      <p:bldP spid="40" grpId="0" bldLvl="0" animBg="1"/>
      <p:bldP spid="41" grpId="0" bldLvl="0" animBg="1"/>
      <p:bldP spid="41" grpId="1" bldLvl="0" animBg="1"/>
      <p:bldP spid="42" grpId="0" bldLvl="0" animBg="1"/>
      <p:bldP spid="42" grpId="1" bldLvl="0" animBg="1"/>
      <p:bldP spid="43" grpId="0" bldLvl="0" animBg="1"/>
      <p:bldP spid="44"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579652" y="230065"/>
            <a:ext cx="5570757" cy="523220"/>
          </a:xfrm>
          <a:prstGeom prst="rect">
            <a:avLst/>
          </a:prstGeom>
        </p:spPr>
        <p:txBody>
          <a:bodyPr wrap="none">
            <a:spAutoFit/>
          </a:bodyPr>
          <a:lstStyle/>
          <a:p>
            <a:pPr algn="ctr">
              <a:spcAft>
                <a:spcPts val="0"/>
              </a:spcAft>
            </a:pPr>
            <a:r>
              <a:rPr lang="zh-CN" altLang="zh-CN" sz="2800" b="1" kern="100" dirty="0">
                <a:solidFill>
                  <a:srgbClr val="143362"/>
                </a:solidFill>
                <a:latin typeface="华文中宋" panose="02010600040101010101" pitchFamily="2" charset="-122"/>
                <a:ea typeface="华文中宋" panose="02010600040101010101" pitchFamily="2" charset="-122"/>
                <a:cs typeface="Times New Roman" panose="02020603050405020304" pitchFamily="18" charset="0"/>
              </a:rPr>
              <a:t>煤矿安全生产标准化管理体系</a:t>
            </a:r>
            <a:r>
              <a:rPr lang="zh-CN" altLang="en-US" sz="2800" b="1" kern="100" dirty="0">
                <a:solidFill>
                  <a:srgbClr val="143362"/>
                </a:solidFill>
                <a:latin typeface="华文中宋" panose="02010600040101010101" pitchFamily="2" charset="-122"/>
                <a:ea typeface="华文中宋" panose="02010600040101010101" pitchFamily="2" charset="-122"/>
                <a:cs typeface="Times New Roman" panose="02020603050405020304" pitchFamily="18" charset="0"/>
              </a:rPr>
              <a:t>宣贯</a:t>
            </a:r>
            <a:endParaRPr lang="zh-CN" altLang="zh-CN" sz="1100" kern="100" dirty="0">
              <a:solidFill>
                <a:srgbClr val="143362"/>
              </a:solidFill>
              <a:effectLst/>
              <a:latin typeface="华文中宋" panose="02010600040101010101" pitchFamily="2" charset="-122"/>
              <a:ea typeface="华文中宋" panose="02010600040101010101" pitchFamily="2" charset="-122"/>
              <a:cs typeface="Times New Roman" panose="02020603050405020304" pitchFamily="18" charset="0"/>
            </a:endParaRPr>
          </a:p>
        </p:txBody>
      </p:sp>
      <p:sp>
        <p:nvSpPr>
          <p:cNvPr id="12" name="矩形 11"/>
          <p:cNvSpPr/>
          <p:nvPr/>
        </p:nvSpPr>
        <p:spPr>
          <a:xfrm>
            <a:off x="1" y="2033428"/>
            <a:ext cx="9144000" cy="1243482"/>
          </a:xfrm>
          <a:prstGeom prst="rect">
            <a:avLst/>
          </a:prstGeom>
        </p:spPr>
        <p:txBody>
          <a:bodyPr wrap="square">
            <a:spAutoFit/>
          </a:bodyPr>
          <a:lstStyle/>
          <a:p>
            <a:pPr algn="ctr">
              <a:spcAft>
                <a:spcPts val="0"/>
              </a:spcAft>
            </a:pPr>
            <a:r>
              <a:rPr lang="zh-CN" altLang="zh-CN" sz="3600" b="1" kern="100" dirty="0">
                <a:solidFill>
                  <a:srgbClr val="BD0800"/>
                </a:solidFill>
                <a:latin typeface="华文中宋" panose="02010600040101010101" pitchFamily="2" charset="-122"/>
                <a:ea typeface="华文中宋" panose="02010600040101010101" pitchFamily="2" charset="-122"/>
                <a:cs typeface="Times New Roman" panose="02020603050405020304" pitchFamily="18" charset="0"/>
              </a:rPr>
              <a:t>煤矿安全生产标准化管理体系</a:t>
            </a:r>
            <a:endParaRPr lang="zh-CN" altLang="zh-CN" sz="1400" kern="100" dirty="0">
              <a:solidFill>
                <a:srgbClr val="BD0800"/>
              </a:solidFill>
              <a:latin typeface="华文中宋" panose="02010600040101010101" pitchFamily="2" charset="-122"/>
              <a:ea typeface="华文中宋" panose="02010600040101010101" pitchFamily="2" charset="-122"/>
              <a:cs typeface="Times New Roman" panose="02020603050405020304" pitchFamily="18" charset="0"/>
            </a:endParaRPr>
          </a:p>
          <a:p>
            <a:pPr algn="ctr">
              <a:lnSpc>
                <a:spcPct val="115000"/>
              </a:lnSpc>
              <a:spcAft>
                <a:spcPts val="0"/>
              </a:spcAft>
            </a:pPr>
            <a:r>
              <a:rPr lang="zh-CN" altLang="zh-CN" sz="3600" b="1" kern="100" dirty="0">
                <a:solidFill>
                  <a:srgbClr val="BD0800"/>
                </a:solidFill>
                <a:latin typeface="华文中宋" panose="02010600040101010101" pitchFamily="2" charset="-122"/>
                <a:ea typeface="华文中宋" panose="02010600040101010101" pitchFamily="2" charset="-122"/>
                <a:cs typeface="Times New Roman" panose="02020603050405020304" pitchFamily="18" charset="0"/>
              </a:rPr>
              <a:t>基本要求及评分方法</a:t>
            </a:r>
            <a:endParaRPr lang="zh-CN" altLang="zh-CN" sz="1400" kern="100" dirty="0">
              <a:solidFill>
                <a:srgbClr val="BD0800"/>
              </a:solidFill>
              <a:effectLst/>
              <a:latin typeface="华文中宋" panose="02010600040101010101" pitchFamily="2" charset="-122"/>
              <a:ea typeface="华文中宋" panose="02010600040101010101" pitchFamily="2" charset="-122"/>
              <a:cs typeface="Times New Roman" panose="02020603050405020304" pitchFamily="18" charset="0"/>
            </a:endParaRPr>
          </a:p>
        </p:txBody>
      </p:sp>
      <p:sp>
        <p:nvSpPr>
          <p:cNvPr id="18" name="文本框 17"/>
          <p:cNvSpPr txBox="1"/>
          <p:nvPr/>
        </p:nvSpPr>
        <p:spPr>
          <a:xfrm>
            <a:off x="1" y="3411751"/>
            <a:ext cx="9144000" cy="646331"/>
          </a:xfrm>
          <a:prstGeom prst="rect">
            <a:avLst/>
          </a:prstGeom>
          <a:noFill/>
        </p:spPr>
        <p:txBody>
          <a:bodyPr wrap="square" rtlCol="0">
            <a:spAutoFit/>
          </a:bodyPr>
          <a:lstStyle/>
          <a:p>
            <a:pPr algn="ctr"/>
            <a:r>
              <a:rPr lang="zh-CN" altLang="en-US" sz="3600" dirty="0">
                <a:solidFill>
                  <a:srgbClr val="143362"/>
                </a:solidFill>
                <a:latin typeface="华文中宋" panose="02010600040101010101" pitchFamily="2" charset="-122"/>
                <a:ea typeface="华文中宋" panose="02010600040101010101" pitchFamily="2" charset="-122"/>
              </a:rPr>
              <a:t>采煤专业</a:t>
            </a:r>
          </a:p>
        </p:txBody>
      </p:sp>
      <p:sp>
        <p:nvSpPr>
          <p:cNvPr id="19" name="文本框 18"/>
          <p:cNvSpPr txBox="1"/>
          <p:nvPr/>
        </p:nvSpPr>
        <p:spPr>
          <a:xfrm>
            <a:off x="1635101" y="4572716"/>
            <a:ext cx="3254611" cy="830997"/>
          </a:xfrm>
          <a:prstGeom prst="rect">
            <a:avLst/>
          </a:prstGeom>
          <a:noFill/>
        </p:spPr>
        <p:txBody>
          <a:bodyPr wrap="square" rtlCol="0">
            <a:spAutoFit/>
          </a:bodyPr>
          <a:lstStyle/>
          <a:p>
            <a:pPr algn="r"/>
            <a:r>
              <a:rPr lang="zh-CN" altLang="en-US" sz="2400" dirty="0">
                <a:solidFill>
                  <a:srgbClr val="002060"/>
                </a:solidFill>
                <a:latin typeface="黑体" panose="02010609060101010101" pitchFamily="49" charset="-122"/>
                <a:ea typeface="黑体" panose="02010609060101010101" pitchFamily="49" charset="-122"/>
              </a:rPr>
              <a:t>淮北矿业股份有限公司</a:t>
            </a:r>
            <a:endParaRPr lang="en-US" altLang="zh-CN" sz="2400" dirty="0">
              <a:solidFill>
                <a:srgbClr val="002060"/>
              </a:solidFill>
              <a:latin typeface="黑体" panose="02010609060101010101" pitchFamily="49" charset="-122"/>
              <a:ea typeface="黑体" panose="02010609060101010101" pitchFamily="49" charset="-122"/>
            </a:endParaRPr>
          </a:p>
          <a:p>
            <a:pPr algn="r"/>
            <a:r>
              <a:rPr lang="zh-CN" altLang="en-US" sz="2400" dirty="0">
                <a:solidFill>
                  <a:srgbClr val="002060"/>
                </a:solidFill>
                <a:latin typeface="黑体" panose="02010609060101010101" pitchFamily="49" charset="-122"/>
                <a:ea typeface="黑体" panose="02010609060101010101" pitchFamily="49" charset="-122"/>
              </a:rPr>
              <a:t>副总工程师</a:t>
            </a:r>
          </a:p>
        </p:txBody>
      </p:sp>
      <p:sp>
        <p:nvSpPr>
          <p:cNvPr id="21" name="文本框 20"/>
          <p:cNvSpPr txBox="1"/>
          <p:nvPr/>
        </p:nvSpPr>
        <p:spPr>
          <a:xfrm>
            <a:off x="5111276" y="4695826"/>
            <a:ext cx="1429806" cy="584775"/>
          </a:xfrm>
          <a:prstGeom prst="rect">
            <a:avLst/>
          </a:prstGeom>
          <a:noFill/>
        </p:spPr>
        <p:txBody>
          <a:bodyPr wrap="square" rtlCol="0">
            <a:spAutoFit/>
          </a:bodyPr>
          <a:lstStyle/>
          <a:p>
            <a:r>
              <a:rPr lang="zh-CN" altLang="en-US" sz="3200" dirty="0">
                <a:solidFill>
                  <a:srgbClr val="002060"/>
                </a:solidFill>
                <a:latin typeface="黑体" panose="02010609060101010101" pitchFamily="49" charset="-122"/>
                <a:ea typeface="黑体" panose="02010609060101010101" pitchFamily="49" charset="-122"/>
              </a:rPr>
              <a:t>倪建明</a:t>
            </a:r>
          </a:p>
        </p:txBody>
      </p:sp>
      <p:sp>
        <p:nvSpPr>
          <p:cNvPr id="22" name="文本框 21"/>
          <p:cNvSpPr txBox="1"/>
          <p:nvPr/>
        </p:nvSpPr>
        <p:spPr>
          <a:xfrm>
            <a:off x="0" y="5649872"/>
            <a:ext cx="9143999" cy="584775"/>
          </a:xfrm>
          <a:prstGeom prst="rect">
            <a:avLst/>
          </a:prstGeom>
          <a:noFill/>
        </p:spPr>
        <p:txBody>
          <a:bodyPr wrap="square" rtlCol="0">
            <a:spAutoFit/>
          </a:bodyPr>
          <a:lstStyle/>
          <a:p>
            <a:pPr algn="ctr"/>
            <a:r>
              <a:rPr lang="en-US" altLang="zh-CN" sz="3200" dirty="0">
                <a:solidFill>
                  <a:srgbClr val="002060"/>
                </a:solidFill>
                <a:latin typeface="黑体" panose="02010609060101010101" pitchFamily="49" charset="-122"/>
                <a:ea typeface="黑体" panose="02010609060101010101" pitchFamily="49" charset="-122"/>
              </a:rPr>
              <a:t>2020</a:t>
            </a:r>
            <a:r>
              <a:rPr lang="zh-CN" altLang="en-US" sz="3200" dirty="0">
                <a:solidFill>
                  <a:srgbClr val="002060"/>
                </a:solidFill>
                <a:latin typeface="黑体" panose="02010609060101010101" pitchFamily="49" charset="-122"/>
                <a:ea typeface="黑体" panose="02010609060101010101" pitchFamily="49" charset="-122"/>
              </a:rPr>
              <a:t>年</a:t>
            </a:r>
            <a:r>
              <a:rPr lang="en-US" altLang="zh-CN" sz="3200" dirty="0">
                <a:solidFill>
                  <a:srgbClr val="002060"/>
                </a:solidFill>
                <a:latin typeface="黑体" panose="02010609060101010101" pitchFamily="49" charset="-122"/>
                <a:ea typeface="黑体" panose="02010609060101010101" pitchFamily="49" charset="-122"/>
              </a:rPr>
              <a:t>6</a:t>
            </a:r>
            <a:r>
              <a:rPr lang="zh-CN" altLang="en-US" sz="3200" dirty="0">
                <a:solidFill>
                  <a:srgbClr val="002060"/>
                </a:solidFill>
                <a:latin typeface="黑体" panose="02010609060101010101" pitchFamily="49" charset="-122"/>
                <a:ea typeface="黑体" panose="02010609060101010101" pitchFamily="49" charset="-122"/>
              </a:rPr>
              <a:t>月</a:t>
            </a:r>
            <a:r>
              <a:rPr lang="en-US" altLang="zh-CN" sz="3200" dirty="0">
                <a:solidFill>
                  <a:srgbClr val="002060"/>
                </a:solidFill>
                <a:latin typeface="黑体" panose="02010609060101010101" pitchFamily="49" charset="-122"/>
                <a:ea typeface="黑体" panose="02010609060101010101" pitchFamily="49" charset="-122"/>
              </a:rPr>
              <a:t>3</a:t>
            </a:r>
            <a:r>
              <a:rPr lang="zh-CN" altLang="en-US" sz="3200" dirty="0">
                <a:solidFill>
                  <a:srgbClr val="002060"/>
                </a:solidFill>
                <a:latin typeface="黑体" panose="02010609060101010101" pitchFamily="49" charset="-122"/>
                <a:ea typeface="黑体" panose="02010609060101010101" pitchFamily="49" charset="-122"/>
              </a:rPr>
              <a:t>日</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7"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9" name="Rectangle 6"/>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grpSp>
        <p:nvGrpSpPr>
          <p:cNvPr id="2" name="组合 1"/>
          <p:cNvGrpSpPr/>
          <p:nvPr/>
        </p:nvGrpSpPr>
        <p:grpSpPr>
          <a:xfrm>
            <a:off x="413142" y="251645"/>
            <a:ext cx="2435150" cy="564314"/>
            <a:chOff x="413142" y="251645"/>
            <a:chExt cx="2435150" cy="564314"/>
          </a:xfrm>
        </p:grpSpPr>
        <p:sp>
          <p:nvSpPr>
            <p:cNvPr id="16"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18" name="文本框 17"/>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检查标准</a:t>
              </a:r>
            </a:p>
          </p:txBody>
        </p:sp>
      </p:grpSp>
      <p:sp>
        <p:nvSpPr>
          <p:cNvPr id="32" name="矩形 31"/>
          <p:cNvSpPr/>
          <p:nvPr/>
        </p:nvSpPr>
        <p:spPr>
          <a:xfrm>
            <a:off x="539115" y="3124835"/>
            <a:ext cx="2352675"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rPr>
              <a:t>2.</a:t>
            </a:r>
            <a:r>
              <a:rPr lang="zh-CN" altLang="en-US" sz="2400" b="1" dirty="0">
                <a:solidFill>
                  <a:schemeClr val="tx1"/>
                </a:solidFill>
                <a:latin typeface="+mn-ea"/>
              </a:rPr>
              <a:t>安全管控</a:t>
            </a:r>
            <a:r>
              <a:rPr lang="en-US" altLang="zh-CN" sz="2000" b="1" dirty="0">
                <a:solidFill>
                  <a:schemeClr val="tx1"/>
                </a:solidFill>
                <a:latin typeface="+mn-ea"/>
              </a:rPr>
              <a:t>10</a:t>
            </a:r>
            <a:r>
              <a:rPr lang="zh-CN" altLang="en-US" sz="2000" b="1" dirty="0">
                <a:solidFill>
                  <a:schemeClr val="tx1"/>
                </a:solidFill>
                <a:latin typeface="+mn-ea"/>
              </a:rPr>
              <a:t>分</a:t>
            </a:r>
          </a:p>
        </p:txBody>
      </p:sp>
      <p:sp>
        <p:nvSpPr>
          <p:cNvPr id="39" name="文本框 38"/>
          <p:cNvSpPr txBox="1"/>
          <p:nvPr/>
        </p:nvSpPr>
        <p:spPr>
          <a:xfrm>
            <a:off x="413385" y="1250315"/>
            <a:ext cx="3586480"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4.</a:t>
            </a:r>
            <a:r>
              <a:rPr lang="zh-CN" altLang="en-US" sz="2400" b="1" dirty="0">
                <a:solidFill>
                  <a:schemeClr val="bg2"/>
                </a:solidFill>
                <a:latin typeface="黑体" panose="02010609060101010101" pitchFamily="49" charset="-122"/>
                <a:ea typeface="黑体" panose="02010609060101010101" pitchFamily="49" charset="-122"/>
              </a:rPr>
              <a:t>工程质量与安全  </a:t>
            </a:r>
            <a:r>
              <a:rPr lang="en-US" altLang="zh-CN" sz="2400" b="1" dirty="0">
                <a:solidFill>
                  <a:schemeClr val="bg2"/>
                </a:solidFill>
                <a:latin typeface="黑体" panose="02010609060101010101" pitchFamily="49" charset="-122"/>
                <a:ea typeface="黑体" panose="02010609060101010101" pitchFamily="49" charset="-122"/>
              </a:rPr>
              <a:t>50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0" name="矩形 9"/>
          <p:cNvSpPr/>
          <p:nvPr/>
        </p:nvSpPr>
        <p:spPr>
          <a:xfrm>
            <a:off x="3073584" y="2024567"/>
            <a:ext cx="5544105" cy="119888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1.锚喷巷道喷层厚度不低于设计值90%（现场每25m打一组观测孔，一组观测孔至少3个且均匀布置），喷射混凝土的强度符合设计要求，基础深度不小于设计值的90%；</a:t>
            </a:r>
          </a:p>
        </p:txBody>
      </p:sp>
      <p:sp>
        <p:nvSpPr>
          <p:cNvPr id="12" name="矩形 11"/>
          <p:cNvSpPr/>
          <p:nvPr/>
        </p:nvSpPr>
        <p:spPr>
          <a:xfrm>
            <a:off x="539115" y="3835400"/>
            <a:ext cx="2352675"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cs typeface="宋体" panose="02010600030101010101" pitchFamily="2" charset="-122"/>
              </a:rPr>
              <a:t>3.</a:t>
            </a:r>
            <a:r>
              <a:rPr altLang="zh-CN" sz="2400" b="1" dirty="0">
                <a:solidFill>
                  <a:schemeClr val="tx1"/>
                </a:solidFill>
                <a:latin typeface="+mn-ea"/>
                <a:cs typeface="宋体" panose="02010600030101010101" pitchFamily="2" charset="-122"/>
              </a:rPr>
              <a:t>规格质量</a:t>
            </a:r>
            <a:r>
              <a:rPr lang="en-US" altLang="zh-CN" sz="2400" b="1" dirty="0">
                <a:solidFill>
                  <a:schemeClr val="tx1"/>
                </a:solidFill>
                <a:latin typeface="+mn-ea"/>
              </a:rPr>
              <a:t>12</a:t>
            </a:r>
            <a:r>
              <a:rPr lang="zh-CN" altLang="en-US" sz="2000" b="1" dirty="0">
                <a:solidFill>
                  <a:schemeClr val="tx1"/>
                </a:solidFill>
                <a:latin typeface="+mn-ea"/>
                <a:cs typeface="宋体" panose="02010600030101010101" pitchFamily="2" charset="-122"/>
              </a:rPr>
              <a:t>分</a:t>
            </a:r>
            <a:r>
              <a:rPr lang="en-US" altLang="zh-CN" sz="2400" b="1" dirty="0">
                <a:latin typeface="+mn-ea"/>
                <a:cs typeface="宋体" panose="02010600030101010101" pitchFamily="2" charset="-122"/>
              </a:rPr>
              <a:t>    </a:t>
            </a:r>
            <a:endParaRPr lang="zh-CN" altLang="en-US" sz="2400" b="1" dirty="0">
              <a:latin typeface="+mn-ea"/>
            </a:endParaRPr>
          </a:p>
        </p:txBody>
      </p:sp>
      <p:sp>
        <p:nvSpPr>
          <p:cNvPr id="6" name="矩形 5"/>
          <p:cNvSpPr/>
          <p:nvPr/>
        </p:nvSpPr>
        <p:spPr>
          <a:xfrm>
            <a:off x="539115" y="4546600"/>
            <a:ext cx="2352675"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cs typeface="宋体" panose="02010600030101010101" pitchFamily="2" charset="-122"/>
              </a:rPr>
              <a:t>4.</a:t>
            </a:r>
            <a:r>
              <a:rPr altLang="zh-CN" sz="2400" b="1" dirty="0">
                <a:solidFill>
                  <a:schemeClr val="tx1"/>
                </a:solidFill>
                <a:latin typeface="+mn-ea"/>
                <a:cs typeface="宋体" panose="02010600030101010101" pitchFamily="2" charset="-122"/>
              </a:rPr>
              <a:t>内在质量</a:t>
            </a:r>
            <a:r>
              <a:rPr lang="en-US" altLang="zh-CN" sz="2400" b="1" dirty="0">
                <a:solidFill>
                  <a:schemeClr val="tx1"/>
                </a:solidFill>
                <a:latin typeface="+mn-ea"/>
                <a:cs typeface="宋体" panose="02010600030101010101" pitchFamily="2" charset="-122"/>
              </a:rPr>
              <a:t>13</a:t>
            </a:r>
            <a:r>
              <a:rPr lang="zh-CN" altLang="en-US" sz="2000" b="1" dirty="0">
                <a:solidFill>
                  <a:schemeClr val="tx1"/>
                </a:solidFill>
                <a:latin typeface="+mn-ea"/>
                <a:cs typeface="宋体" panose="02010600030101010101" pitchFamily="2" charset="-122"/>
              </a:rPr>
              <a:t>分</a:t>
            </a:r>
            <a:r>
              <a:rPr lang="en-US" altLang="zh-CN" sz="2400" b="1" dirty="0">
                <a:latin typeface="+mn-ea"/>
                <a:cs typeface="宋体" panose="02010600030101010101" pitchFamily="2" charset="-122"/>
              </a:rPr>
              <a:t>    </a:t>
            </a:r>
            <a:endParaRPr lang="zh-CN" altLang="en-US" sz="2400" b="1" dirty="0">
              <a:latin typeface="+mn-ea"/>
            </a:endParaRPr>
          </a:p>
        </p:txBody>
      </p:sp>
      <p:sp>
        <p:nvSpPr>
          <p:cNvPr id="11" name="矩形 10"/>
          <p:cNvSpPr/>
          <p:nvPr/>
        </p:nvSpPr>
        <p:spPr>
          <a:xfrm>
            <a:off x="539115" y="5249545"/>
            <a:ext cx="2352675"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cs typeface="宋体" panose="02010600030101010101" pitchFamily="2" charset="-122"/>
              </a:rPr>
              <a:t>5.</a:t>
            </a:r>
            <a:r>
              <a:rPr altLang="zh-CN" sz="2400" b="1" dirty="0">
                <a:solidFill>
                  <a:schemeClr val="tx1"/>
                </a:solidFill>
                <a:latin typeface="+mn-ea"/>
                <a:cs typeface="宋体" panose="02010600030101010101" pitchFamily="2" charset="-122"/>
              </a:rPr>
              <a:t>材料质量</a:t>
            </a:r>
            <a:r>
              <a:rPr altLang="zh-CN" sz="2000" b="1" dirty="0">
                <a:solidFill>
                  <a:schemeClr val="tx1"/>
                </a:solidFill>
                <a:latin typeface="+mn-ea"/>
                <a:cs typeface="宋体" panose="02010600030101010101" pitchFamily="2" charset="-122"/>
              </a:rPr>
              <a:t>10</a:t>
            </a:r>
            <a:r>
              <a:rPr lang="zh-CN" altLang="en-US" sz="2000" b="1" dirty="0">
                <a:solidFill>
                  <a:schemeClr val="tx1"/>
                </a:solidFill>
                <a:latin typeface="+mn-ea"/>
                <a:cs typeface="宋体" panose="02010600030101010101" pitchFamily="2" charset="-122"/>
              </a:rPr>
              <a:t>分</a:t>
            </a:r>
            <a:r>
              <a:rPr lang="en-US" altLang="zh-CN" sz="2400" b="1" dirty="0">
                <a:latin typeface="+mn-ea"/>
                <a:cs typeface="宋体" panose="02010600030101010101" pitchFamily="2" charset="-122"/>
              </a:rPr>
              <a:t>    </a:t>
            </a:r>
            <a:endParaRPr lang="zh-CN" altLang="en-US" sz="2400" b="1" dirty="0">
              <a:latin typeface="+mn-ea"/>
            </a:endParaRPr>
          </a:p>
        </p:txBody>
      </p:sp>
      <p:sp>
        <p:nvSpPr>
          <p:cNvPr id="15" name="矩形 14"/>
          <p:cNvSpPr/>
          <p:nvPr/>
        </p:nvSpPr>
        <p:spPr>
          <a:xfrm>
            <a:off x="541655" y="2393950"/>
            <a:ext cx="2350135"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cs typeface="宋体" panose="02010600030101010101" pitchFamily="2" charset="-122"/>
              </a:rPr>
              <a:t>1.</a:t>
            </a:r>
            <a:r>
              <a:rPr altLang="zh-CN" sz="2400" b="1" dirty="0">
                <a:solidFill>
                  <a:schemeClr val="tx1"/>
                </a:solidFill>
                <a:latin typeface="+mn-ea"/>
                <a:cs typeface="宋体" panose="02010600030101010101" pitchFamily="2" charset="-122"/>
              </a:rPr>
              <a:t>保障机制</a:t>
            </a:r>
            <a:r>
              <a:rPr lang="en-US" altLang="zh-CN" sz="2400" b="1" dirty="0">
                <a:solidFill>
                  <a:schemeClr val="tx1"/>
                </a:solidFill>
                <a:latin typeface="+mn-ea"/>
              </a:rPr>
              <a:t>5</a:t>
            </a:r>
            <a:r>
              <a:rPr lang="zh-CN" altLang="en-US" sz="2400" b="1" dirty="0">
                <a:solidFill>
                  <a:schemeClr val="tx1"/>
                </a:solidFill>
                <a:latin typeface="+mn-ea"/>
                <a:cs typeface="宋体" panose="02010600030101010101" pitchFamily="2" charset="-122"/>
              </a:rPr>
              <a:t>分</a:t>
            </a:r>
            <a:r>
              <a:rPr lang="en-US" altLang="zh-CN" sz="2400" b="1" dirty="0">
                <a:latin typeface="+mn-ea"/>
                <a:cs typeface="宋体" panose="02010600030101010101" pitchFamily="2" charset="-122"/>
              </a:rPr>
              <a:t>    </a:t>
            </a:r>
            <a:endParaRPr lang="zh-CN" altLang="en-US" sz="2400" b="1" dirty="0">
              <a:latin typeface="+mn-ea"/>
            </a:endParaRPr>
          </a:p>
        </p:txBody>
      </p:sp>
      <p:sp>
        <p:nvSpPr>
          <p:cNvPr id="101" name="文本框 100"/>
          <p:cNvSpPr txBox="1"/>
          <p:nvPr/>
        </p:nvSpPr>
        <p:spPr>
          <a:xfrm>
            <a:off x="3073400" y="3432810"/>
            <a:ext cx="5544185" cy="306705"/>
          </a:xfrm>
          <a:prstGeom prst="rect">
            <a:avLst/>
          </a:prstGeom>
          <a:solidFill>
            <a:schemeClr val="accent1">
              <a:lumMod val="75000"/>
            </a:schemeClr>
          </a:solidFill>
          <a:ln w="9525">
            <a:noFill/>
          </a:ln>
        </p:spPr>
        <p:txBody>
          <a:bodyPr wrap="square">
            <a:spAutoFit/>
          </a:bodyPr>
          <a:lstStyle/>
          <a:p>
            <a:pPr indent="0" algn="just" fontAlgn="auto">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sym typeface="+mn-ea"/>
              </a:rPr>
              <a:t>锚喷巷道喷射混凝土强度、检测数量在作业规程中明确规定</a:t>
            </a:r>
            <a:r>
              <a:rPr lang="zh-CN" sz="1400" dirty="0">
                <a:solidFill>
                  <a:prstClr val="white"/>
                </a:solidFill>
                <a:latin typeface="微软雅黑" panose="020B0503020204020204" pitchFamily="34" charset="-122"/>
                <a:ea typeface="微软雅黑" panose="020B0503020204020204" pitchFamily="34" charset="-122"/>
                <a:sym typeface="+mn-ea"/>
              </a:rPr>
              <a:t>。</a:t>
            </a:r>
            <a:endParaRPr lang="zh-CN" sz="1400" b="0" dirty="0">
              <a:solidFill>
                <a:prstClr val="white"/>
              </a:solidFill>
              <a:latin typeface="微软雅黑" panose="020B0503020204020204" pitchFamily="34" charset="-122"/>
              <a:ea typeface="微软雅黑" panose="020B0503020204020204" pitchFamily="34" charset="-122"/>
              <a:sym typeface="+mn-ea"/>
            </a:endParaRPr>
          </a:p>
        </p:txBody>
      </p:sp>
      <p:sp>
        <p:nvSpPr>
          <p:cNvPr id="13" name="矩形 12"/>
          <p:cNvSpPr/>
          <p:nvPr/>
        </p:nvSpPr>
        <p:spPr>
          <a:xfrm>
            <a:off x="541655" y="4546600"/>
            <a:ext cx="2352675"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cs typeface="宋体" panose="02010600030101010101" pitchFamily="2" charset="-122"/>
              </a:rPr>
              <a:t>4.</a:t>
            </a:r>
            <a:r>
              <a:rPr altLang="zh-CN" sz="2400" b="1" dirty="0">
                <a:solidFill>
                  <a:srgbClr val="C00000"/>
                </a:solidFill>
                <a:latin typeface="+mn-ea"/>
                <a:cs typeface="宋体" panose="02010600030101010101" pitchFamily="2" charset="-122"/>
              </a:rPr>
              <a:t>内在质量</a:t>
            </a:r>
            <a:r>
              <a:rPr lang="en-US" altLang="zh-CN" sz="2400" b="1" dirty="0">
                <a:solidFill>
                  <a:srgbClr val="C00000"/>
                </a:solidFill>
                <a:latin typeface="+mn-ea"/>
                <a:cs typeface="宋体" panose="02010600030101010101" pitchFamily="2" charset="-122"/>
              </a:rPr>
              <a:t>13</a:t>
            </a:r>
            <a:r>
              <a:rPr lang="zh-CN" altLang="en-US" sz="2000" b="1" dirty="0">
                <a:solidFill>
                  <a:srgbClr val="C00000"/>
                </a:solidFill>
                <a:latin typeface="+mn-ea"/>
                <a:cs typeface="宋体" panose="02010600030101010101" pitchFamily="2" charset="-122"/>
              </a:rPr>
              <a:t>分</a:t>
            </a:r>
            <a:r>
              <a:rPr lang="en-US" altLang="zh-CN" sz="2000" b="1" dirty="0">
                <a:latin typeface="+mn-ea"/>
                <a:cs typeface="宋体" panose="02010600030101010101" pitchFamily="2" charset="-122"/>
              </a:rPr>
              <a:t>   </a:t>
            </a:r>
          </a:p>
        </p:txBody>
      </p:sp>
      <p:sp>
        <p:nvSpPr>
          <p:cNvPr id="20" name="矩形 19"/>
          <p:cNvSpPr/>
          <p:nvPr/>
        </p:nvSpPr>
        <p:spPr>
          <a:xfrm>
            <a:off x="539115" y="5249545"/>
            <a:ext cx="2352675"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cs typeface="宋体" panose="02010600030101010101" pitchFamily="2" charset="-122"/>
              </a:rPr>
              <a:t>5.</a:t>
            </a:r>
            <a:r>
              <a:rPr altLang="zh-CN" sz="2400" b="1" dirty="0">
                <a:solidFill>
                  <a:srgbClr val="C00000"/>
                </a:solidFill>
                <a:latin typeface="+mn-ea"/>
                <a:cs typeface="宋体" panose="02010600030101010101" pitchFamily="2" charset="-122"/>
              </a:rPr>
              <a:t>材料质量</a:t>
            </a:r>
            <a:r>
              <a:rPr lang="en-US" altLang="zh-CN" sz="2000" b="1" dirty="0">
                <a:solidFill>
                  <a:srgbClr val="C00000"/>
                </a:solidFill>
                <a:latin typeface="+mn-ea"/>
                <a:cs typeface="宋体" panose="02010600030101010101" pitchFamily="2" charset="-122"/>
              </a:rPr>
              <a:t>10</a:t>
            </a:r>
            <a:r>
              <a:rPr lang="zh-CN" altLang="en-US" sz="2000" b="1" dirty="0">
                <a:solidFill>
                  <a:srgbClr val="C00000"/>
                </a:solidFill>
                <a:latin typeface="+mn-ea"/>
                <a:cs typeface="宋体" panose="02010600030101010101" pitchFamily="2" charset="-122"/>
              </a:rPr>
              <a:t>分</a:t>
            </a:r>
            <a:r>
              <a:rPr lang="en-US" altLang="zh-CN" sz="2400" b="1" dirty="0">
                <a:solidFill>
                  <a:schemeClr val="accent6">
                    <a:lumMod val="75000"/>
                  </a:schemeClr>
                </a:solidFill>
                <a:latin typeface="+mn-ea"/>
                <a:cs typeface="宋体" panose="02010600030101010101" pitchFamily="2" charset="-122"/>
              </a:rPr>
              <a:t>   </a:t>
            </a:r>
            <a:r>
              <a:rPr lang="en-US" altLang="zh-CN" sz="2400" b="1" dirty="0">
                <a:solidFill>
                  <a:srgbClr val="C00000"/>
                </a:solidFill>
                <a:latin typeface="+mn-ea"/>
                <a:cs typeface="宋体" panose="02010600030101010101" pitchFamily="2" charset="-122"/>
              </a:rPr>
              <a:t> </a:t>
            </a:r>
          </a:p>
        </p:txBody>
      </p:sp>
      <p:sp>
        <p:nvSpPr>
          <p:cNvPr id="21" name="矩形 20"/>
          <p:cNvSpPr/>
          <p:nvPr/>
        </p:nvSpPr>
        <p:spPr>
          <a:xfrm>
            <a:off x="3073584" y="3426857"/>
            <a:ext cx="5544105" cy="119888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2.光面爆破眼痕率符合以下要求：硬岩不小于80%、中硬岩不小于50%、软岩周边成型符合设计轮廓；煤巷、半煤岩巷道超（欠）挖不超过3处（直径大于500mm，深度：顶大于250mm、帮大于200mm）；</a:t>
            </a:r>
          </a:p>
        </p:txBody>
      </p:sp>
      <p:sp>
        <p:nvSpPr>
          <p:cNvPr id="22" name="文本框 21"/>
          <p:cNvSpPr txBox="1"/>
          <p:nvPr/>
        </p:nvSpPr>
        <p:spPr>
          <a:xfrm>
            <a:off x="3073404" y="4904950"/>
            <a:ext cx="5544185" cy="1660525"/>
          </a:xfrm>
          <a:prstGeom prst="rect">
            <a:avLst/>
          </a:prstGeom>
          <a:solidFill>
            <a:schemeClr val="accent1">
              <a:lumMod val="75000"/>
            </a:schemeClr>
          </a:solidFill>
          <a:ln w="9525">
            <a:noFill/>
          </a:ln>
        </p:spPr>
        <p:txBody>
          <a:bodyPr wrap="square">
            <a:spAutoFit/>
          </a:bodyPr>
          <a:lstStyle/>
          <a:p>
            <a:pPr indent="0" algn="just" fontAlgn="auto">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sym typeface="+mn-ea"/>
              </a:rPr>
              <a:t>眼痕率：</a:t>
            </a:r>
          </a:p>
          <a:p>
            <a:pPr indent="0" algn="just" fontAlgn="auto">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sym typeface="+mn-ea"/>
              </a:rPr>
              <a:t>《煤矿井巷工程质量验收规范》（GB50213-2010）规定，指光面爆破后，可见眼痕的炮眼个数与不包括底板的周边眼总数之比；大于炮眼长度的70%的炮眼眼痕长度算作一个可见的炮眼眼痕。</a:t>
            </a:r>
          </a:p>
          <a:p>
            <a:pPr indent="0" algn="just" fontAlgn="auto">
              <a:buClrTx/>
              <a:buSzTx/>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sym typeface="+mn-ea"/>
              </a:rPr>
              <a:t>岩石分类：</a:t>
            </a:r>
          </a:p>
          <a:p>
            <a:pPr indent="0" algn="just" fontAlgn="auto">
              <a:buClrTx/>
              <a:buSzTx/>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sym typeface="+mn-ea"/>
              </a:rPr>
              <a:t>按照《采矿工程设计手册》中表1-4-37普式中规定，软岩f≤2，中硬岩石f＝3-4,硬岩f≥5。</a:t>
            </a:r>
          </a:p>
          <a:p>
            <a:pPr indent="0" algn="just" fontAlgn="auto">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sym typeface="+mn-ea"/>
              </a:rPr>
              <a:t>锚喷巷道有检查眼痕率记录。</a:t>
            </a:r>
          </a:p>
        </p:txBody>
      </p:sp>
      <p:sp>
        <p:nvSpPr>
          <p:cNvPr id="26" name="矩形 25"/>
          <p:cNvSpPr/>
          <p:nvPr/>
        </p:nvSpPr>
        <p:spPr>
          <a:xfrm>
            <a:off x="3073584" y="4029897"/>
            <a:ext cx="5544105" cy="2030095"/>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4.刚性支架、钢架喷射混凝土、可缩性支架巷道偏差符合以下要求：支架间距不大于50mm、梁水平度不大于40mm/m、支架梁扭距不大于50mm、立柱斜度不大于1°，水平巷道支架前倾后仰不大于1°，柱窝深度不小于设计值；撑（或拉）杆、垫板、背板的位置、数量、安设形式符合要求；倾斜巷道每增加5°</a:t>
            </a: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～8°</a:t>
            </a: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，支架迎山角增加1°；</a:t>
            </a:r>
          </a:p>
        </p:txBody>
      </p:sp>
      <p:sp>
        <p:nvSpPr>
          <p:cNvPr id="27" name="矩形 26"/>
          <p:cNvSpPr/>
          <p:nvPr/>
        </p:nvSpPr>
        <p:spPr>
          <a:xfrm>
            <a:off x="3073584" y="1863277"/>
            <a:ext cx="5544105" cy="2030095"/>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3.锚网索巷道锚杆（索）安装、扭矩、拉拔力、网的铺设连接符合设计要求，锚杆（索）的间、排距偏差-100～100mm，锚杆露出螺母长度10～50mm（全螺纹锚杆10～100mm），锚索露出锁具长度150～250mm，锚杆与井巷轮廓线切线或与层理面、节理面、裂隙面垂直，最小不小于75°，预应力、拉拔力不小于设计值的90%</a:t>
            </a:r>
          </a:p>
        </p:txBody>
      </p:sp>
      <p:sp>
        <p:nvSpPr>
          <p:cNvPr id="28" name="文本框 27"/>
          <p:cNvSpPr txBox="1"/>
          <p:nvPr/>
        </p:nvSpPr>
        <p:spPr>
          <a:xfrm>
            <a:off x="3073504" y="4127182"/>
            <a:ext cx="5544185" cy="337185"/>
          </a:xfrm>
          <a:prstGeom prst="rect">
            <a:avLst/>
          </a:prstGeom>
          <a:solidFill>
            <a:schemeClr val="accent1">
              <a:lumMod val="75000"/>
            </a:schemeClr>
          </a:solidFill>
          <a:ln w="9525">
            <a:noFill/>
          </a:ln>
        </p:spPr>
        <p:txBody>
          <a:bodyPr wrap="square">
            <a:spAutoFit/>
          </a:bodyPr>
          <a:lstStyle/>
          <a:p>
            <a:pPr indent="0" algn="just" fontAlgn="auto">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sym typeface="+mn-ea"/>
              </a:rPr>
              <a:t>锚杆预应力、拉拔力设计值在作业规程中应有明确规定</a:t>
            </a:r>
            <a:r>
              <a:rPr lang="zh-CN" sz="1600">
                <a:solidFill>
                  <a:schemeClr val="bg2"/>
                </a:solidFill>
                <a:latin typeface="+mn-ea"/>
                <a:cs typeface="+mn-ea"/>
                <a:sym typeface="+mn-ea"/>
              </a:rPr>
              <a:t>。</a:t>
            </a:r>
          </a:p>
        </p:txBody>
      </p:sp>
      <p:sp>
        <p:nvSpPr>
          <p:cNvPr id="29" name="矩形 28"/>
          <p:cNvSpPr/>
          <p:nvPr/>
        </p:nvSpPr>
        <p:spPr>
          <a:xfrm>
            <a:off x="3073584" y="4604572"/>
            <a:ext cx="5544105" cy="64516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1.各种支架及其构件、配件的材质、规格，以及背板和充填材质、规格符合设计要求；</a:t>
            </a:r>
          </a:p>
        </p:txBody>
      </p:sp>
      <p:sp>
        <p:nvSpPr>
          <p:cNvPr id="30" name="矩形 29"/>
          <p:cNvSpPr/>
          <p:nvPr/>
        </p:nvSpPr>
        <p:spPr>
          <a:xfrm>
            <a:off x="3073581" y="5545642"/>
            <a:ext cx="5544105" cy="64516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2.锚杆（索)的杆体及配件、网、锚固剂、喷浆材料等材质、品种、规格、强度等符合设计要求；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1" presetClass="entr" presetSubtype="0" fill="hold" grpId="0" nodeType="withEffect">
                                  <p:stCondLst>
                                    <p:cond delay="500"/>
                                  </p:stCondLst>
                                  <p:childTnLst>
                                    <p:set>
                                      <p:cBhvr>
                                        <p:cTn id="9" dur="1" fill="hold">
                                          <p:stCondLst>
                                            <p:cond delay="0"/>
                                          </p:stCondLst>
                                        </p:cTn>
                                        <p:tgtEl>
                                          <p:spTgt spid="10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1" nodeType="clickEffect">
                                  <p:stCondLst>
                                    <p:cond delay="0"/>
                                  </p:stCondLst>
                                  <p:childTnLst>
                                    <p:set>
                                      <p:cBhvr>
                                        <p:cTn id="13" dur="1" fill="hold">
                                          <p:stCondLst>
                                            <p:cond delay="0"/>
                                          </p:stCondLst>
                                        </p:cTn>
                                        <p:tgtEl>
                                          <p:spTgt spid="101"/>
                                        </p:tgtEl>
                                        <p:attrNameLst>
                                          <p:attrName>style.visibility</p:attrName>
                                        </p:attrNameLst>
                                      </p:cBhvr>
                                      <p:to>
                                        <p:strVal val="hidden"/>
                                      </p:to>
                                    </p:set>
                                  </p:childTnLst>
                                </p:cTn>
                              </p:par>
                              <p:par>
                                <p:cTn id="14" presetID="22" presetClass="entr" presetSubtype="8"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ipe(left)">
                                      <p:cBhvr>
                                        <p:cTn id="16" dur="500"/>
                                        <p:tgtEl>
                                          <p:spTgt spid="21"/>
                                        </p:tgtEl>
                                      </p:cBhvr>
                                    </p:animEffect>
                                  </p:childTnLst>
                                </p:cTn>
                              </p:par>
                              <p:par>
                                <p:cTn id="17" presetID="1" presetClass="entr" presetSubtype="0" fill="hold" grpId="0" nodeType="withEffect">
                                  <p:stCondLst>
                                    <p:cond delay="50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0"/>
                                        </p:tgtEl>
                                        <p:attrNameLst>
                                          <p:attrName>style.visibility</p:attrName>
                                        </p:attrNameLst>
                                      </p:cBhvr>
                                      <p:to>
                                        <p:strVal val="hidden"/>
                                      </p:to>
                                    </p:set>
                                  </p:childTnLst>
                                </p:cTn>
                              </p:par>
                              <p:par>
                                <p:cTn id="23" presetID="1" presetClass="exit" presetSubtype="0" fill="hold" grpId="2" nodeType="withEffect">
                                  <p:stCondLst>
                                    <p:cond delay="0"/>
                                  </p:stCondLst>
                                  <p:childTnLst>
                                    <p:set>
                                      <p:cBhvr>
                                        <p:cTn id="24" dur="1" fill="hold">
                                          <p:stCondLst>
                                            <p:cond delay="0"/>
                                          </p:stCondLst>
                                        </p:cTn>
                                        <p:tgtEl>
                                          <p:spTgt spid="101"/>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21"/>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22"/>
                                        </p:tgtEl>
                                        <p:attrNameLst>
                                          <p:attrName>style.visibility</p:attrName>
                                        </p:attrNameLst>
                                      </p:cBhvr>
                                      <p:to>
                                        <p:strVal val="hidden"/>
                                      </p:to>
                                    </p:set>
                                  </p:childTnLst>
                                </p:cTn>
                              </p:par>
                              <p:par>
                                <p:cTn id="29" presetID="22" presetClass="entr" presetSubtype="8"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wipe(left)">
                                      <p:cBhvr>
                                        <p:cTn id="31" dur="500"/>
                                        <p:tgtEl>
                                          <p:spTgt spid="27"/>
                                        </p:tgtEl>
                                      </p:cBhvr>
                                    </p:animEffect>
                                  </p:childTnLst>
                                </p:cTn>
                              </p:par>
                              <p:par>
                                <p:cTn id="32" presetID="1" presetClass="entr" presetSubtype="0" fill="hold" grpId="0" nodeType="withEffect">
                                  <p:stCondLst>
                                    <p:cond delay="500"/>
                                  </p:stCondLst>
                                  <p:childTnLst>
                                    <p:set>
                                      <p:cBhvr>
                                        <p:cTn id="33" dur="1" fill="hold">
                                          <p:stCondLst>
                                            <p:cond delay="0"/>
                                          </p:stCondLst>
                                        </p:cTn>
                                        <p:tgtEl>
                                          <p:spTgt spid="28"/>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28"/>
                                        </p:tgtEl>
                                        <p:attrNameLst>
                                          <p:attrName>style.visibility</p:attrName>
                                        </p:attrNameLst>
                                      </p:cBhvr>
                                      <p:to>
                                        <p:strVal val="hidden"/>
                                      </p:to>
                                    </p:set>
                                  </p:childTnLst>
                                </p:cTn>
                              </p:par>
                              <p:par>
                                <p:cTn id="38" presetID="22" presetClass="entr" presetSubtype="8" fill="hold" grpId="0" nodeType="with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wipe(left)">
                                      <p:cBhvr>
                                        <p:cTn id="40" dur="500"/>
                                        <p:tgtEl>
                                          <p:spTgt spid="26"/>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27"/>
                                        </p:tgtEl>
                                        <p:attrNameLst>
                                          <p:attrName>style.visibility</p:attrName>
                                        </p:attrNameLst>
                                      </p:cBhvr>
                                      <p:to>
                                        <p:strVal val="hidden"/>
                                      </p:to>
                                    </p:set>
                                  </p:childTnLst>
                                </p:cTn>
                              </p:par>
                              <p:par>
                                <p:cTn id="45" presetID="1" presetClass="exit" presetSubtype="0" fill="hold" grpId="2" nodeType="withEffect">
                                  <p:stCondLst>
                                    <p:cond delay="0"/>
                                  </p:stCondLst>
                                  <p:childTnLst>
                                    <p:set>
                                      <p:cBhvr>
                                        <p:cTn id="46" dur="1" fill="hold">
                                          <p:stCondLst>
                                            <p:cond delay="0"/>
                                          </p:stCondLst>
                                        </p:cTn>
                                        <p:tgtEl>
                                          <p:spTgt spid="28"/>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26"/>
                                        </p:tgtEl>
                                        <p:attrNameLst>
                                          <p:attrName>style.visibility</p:attrName>
                                        </p:attrNameLst>
                                      </p:cBhvr>
                                      <p:to>
                                        <p:strVal val="hidden"/>
                                      </p:to>
                                    </p:set>
                                  </p:childTnLst>
                                </p:cTn>
                              </p:par>
                              <p:par>
                                <p:cTn id="49" presetID="1" presetClass="exit"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hidden"/>
                                      </p:to>
                                    </p:set>
                                  </p:childTnLst>
                                </p:cTn>
                              </p:par>
                              <p:par>
                                <p:cTn id="51" presetID="1" presetClass="entr" presetSubtype="0" fill="hold" grpId="0" nodeType="withEffect">
                                  <p:stCondLst>
                                    <p:cond delay="0"/>
                                  </p:stCondLst>
                                  <p:childTnLst>
                                    <p:set>
                                      <p:cBhvr>
                                        <p:cTn id="52" dur="1" fill="hold">
                                          <p:stCondLst>
                                            <p:cond delay="0"/>
                                          </p:stCondLst>
                                        </p:cTn>
                                        <p:tgtEl>
                                          <p:spTgt spid="6"/>
                                        </p:tgtEl>
                                        <p:attrNameLst>
                                          <p:attrName>style.visibility</p:attrName>
                                        </p:attrNameLst>
                                      </p:cBhvr>
                                      <p:to>
                                        <p:strVal val="visible"/>
                                      </p:to>
                                    </p:set>
                                  </p:childTnLst>
                                </p:cTn>
                              </p:par>
                              <p:par>
                                <p:cTn id="53" presetID="1" presetClass="exit" presetSubtype="0" fill="hold" grpId="0" nodeType="withEffect">
                                  <p:stCondLst>
                                    <p:cond delay="0"/>
                                  </p:stCondLst>
                                  <p:childTnLst>
                                    <p:set>
                                      <p:cBhvr>
                                        <p:cTn id="54" dur="1" fill="hold">
                                          <p:stCondLst>
                                            <p:cond delay="0"/>
                                          </p:stCondLst>
                                        </p:cTn>
                                        <p:tgtEl>
                                          <p:spTgt spid="11"/>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par>
                                <p:cTn id="57" presetID="22" presetClass="entr" presetSubtype="8"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wipe(left)">
                                      <p:cBhvr>
                                        <p:cTn id="59" dur="500"/>
                                        <p:tgtEl>
                                          <p:spTgt spid="29"/>
                                        </p:tgtEl>
                                      </p:cBhvr>
                                    </p:animEffect>
                                  </p:childTnLst>
                                </p:cTn>
                              </p:par>
                              <p:par>
                                <p:cTn id="60" presetID="22" presetClass="entr" presetSubtype="8" fill="hold" grpId="0" nodeType="withEffect">
                                  <p:stCondLst>
                                    <p:cond delay="300"/>
                                  </p:stCondLst>
                                  <p:childTnLst>
                                    <p:set>
                                      <p:cBhvr>
                                        <p:cTn id="61" dur="1" fill="hold">
                                          <p:stCondLst>
                                            <p:cond delay="0"/>
                                          </p:stCondLst>
                                        </p:cTn>
                                        <p:tgtEl>
                                          <p:spTgt spid="30"/>
                                        </p:tgtEl>
                                        <p:attrNameLst>
                                          <p:attrName>style.visibility</p:attrName>
                                        </p:attrNameLst>
                                      </p:cBhvr>
                                      <p:to>
                                        <p:strVal val="visible"/>
                                      </p:to>
                                    </p:set>
                                    <p:animEffect transition="in" filter="wipe(left)">
                                      <p:cBhvr>
                                        <p:cTn id="6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0" grpId="1" bldLvl="0" animBg="1"/>
      <p:bldP spid="6" grpId="0" bldLvl="0" animBg="1"/>
      <p:bldP spid="11" grpId="0" bldLvl="0" animBg="1"/>
      <p:bldP spid="101" grpId="0" bldLvl="0" animBg="1"/>
      <p:bldP spid="101" grpId="1" bldLvl="0" animBg="1"/>
      <p:bldP spid="101" grpId="2" bldLvl="0" animBg="1"/>
      <p:bldP spid="13" grpId="0" bldLvl="0" animBg="1"/>
      <p:bldP spid="20" grpId="0" bldLvl="0" animBg="1"/>
      <p:bldP spid="21" grpId="0" bldLvl="0" animBg="1"/>
      <p:bldP spid="21" grpId="1" bldLvl="0" animBg="1"/>
      <p:bldP spid="22" grpId="0" bldLvl="0" animBg="1"/>
      <p:bldP spid="22" grpId="1" bldLvl="0" animBg="1"/>
      <p:bldP spid="26" grpId="0" bldLvl="0" animBg="1"/>
      <p:bldP spid="26" grpId="1" bldLvl="0" animBg="1"/>
      <p:bldP spid="27" grpId="0" bldLvl="0" animBg="1"/>
      <p:bldP spid="27" grpId="1" bldLvl="0" animBg="1"/>
      <p:bldP spid="28" grpId="0" bldLvl="0" animBg="1"/>
      <p:bldP spid="28" grpId="1" bldLvl="0" animBg="1"/>
      <p:bldP spid="28" grpId="2" bldLvl="0" animBg="1"/>
      <p:bldP spid="29" grpId="0" bldLvl="0" animBg="1"/>
      <p:bldP spid="30" grpId="0" bldLvl="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448310" y="2038350"/>
            <a:ext cx="2360930"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cs typeface="宋体" panose="02010600030101010101" pitchFamily="2" charset="-122"/>
                <a:sym typeface="+mn-ea"/>
              </a:rPr>
              <a:t>1.</a:t>
            </a:r>
            <a:r>
              <a:rPr altLang="zh-CN" b="1" dirty="0">
                <a:solidFill>
                  <a:schemeClr val="tx1"/>
                </a:solidFill>
                <a:latin typeface="+mn-ea"/>
                <a:cs typeface="宋体" panose="02010600030101010101" pitchFamily="2" charset="-122"/>
                <a:sym typeface="+mn-ea"/>
              </a:rPr>
              <a:t>管理技术人员</a:t>
            </a:r>
            <a:r>
              <a:rPr lang="en-US" altLang="zh-CN" sz="2000" b="1" dirty="0">
                <a:solidFill>
                  <a:schemeClr val="tx1"/>
                </a:solidFill>
                <a:latin typeface="+mn-ea"/>
                <a:sym typeface="+mn-ea"/>
              </a:rPr>
              <a:t>2</a:t>
            </a:r>
            <a:r>
              <a:rPr lang="zh-CN" altLang="en-US" b="1" dirty="0">
                <a:solidFill>
                  <a:schemeClr val="tx1"/>
                </a:solidFill>
                <a:latin typeface="+mn-ea"/>
                <a:cs typeface="宋体" panose="02010600030101010101" pitchFamily="2" charset="-122"/>
                <a:sym typeface="+mn-ea"/>
              </a:rPr>
              <a:t>分</a:t>
            </a:r>
            <a:r>
              <a:rPr lang="en-US" altLang="zh-CN" sz="2400" b="1" dirty="0">
                <a:latin typeface="+mn-ea"/>
                <a:cs typeface="宋体" panose="02010600030101010101" pitchFamily="2" charset="-122"/>
              </a:rPr>
              <a:t>    </a:t>
            </a:r>
            <a:endParaRPr lang="zh-CN" altLang="en-US" sz="2400" b="1" dirty="0">
              <a:latin typeface="+mn-ea"/>
            </a:endParaRPr>
          </a:p>
        </p:txBody>
      </p:sp>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7"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9" name="Rectangle 6"/>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grpSp>
        <p:nvGrpSpPr>
          <p:cNvPr id="2" name="组合 1"/>
          <p:cNvGrpSpPr/>
          <p:nvPr/>
        </p:nvGrpSpPr>
        <p:grpSpPr>
          <a:xfrm>
            <a:off x="413142" y="251645"/>
            <a:ext cx="2435150" cy="564314"/>
            <a:chOff x="413142" y="251645"/>
            <a:chExt cx="2435150" cy="564314"/>
          </a:xfrm>
        </p:grpSpPr>
        <p:sp>
          <p:nvSpPr>
            <p:cNvPr id="16"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18" name="文本框 17"/>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检查标准</a:t>
              </a:r>
            </a:p>
          </p:txBody>
        </p:sp>
      </p:grpSp>
      <p:sp>
        <p:nvSpPr>
          <p:cNvPr id="4" name="矩形 3"/>
          <p:cNvSpPr/>
          <p:nvPr/>
        </p:nvSpPr>
        <p:spPr>
          <a:xfrm>
            <a:off x="448310" y="2038350"/>
            <a:ext cx="236601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cs typeface="宋体" panose="02010600030101010101" pitchFamily="2" charset="-122"/>
                <a:sym typeface="+mn-ea"/>
              </a:rPr>
              <a:t>1.</a:t>
            </a:r>
            <a:r>
              <a:rPr altLang="zh-CN" b="1" dirty="0">
                <a:solidFill>
                  <a:srgbClr val="C00000"/>
                </a:solidFill>
                <a:latin typeface="+mn-ea"/>
                <a:cs typeface="宋体" panose="02010600030101010101" pitchFamily="2" charset="-122"/>
                <a:sym typeface="+mn-ea"/>
              </a:rPr>
              <a:t>管理技术人员</a:t>
            </a:r>
            <a:r>
              <a:rPr lang="en-US" altLang="zh-CN" sz="2000" b="1" dirty="0">
                <a:solidFill>
                  <a:srgbClr val="C00000"/>
                </a:solidFill>
                <a:latin typeface="+mn-ea"/>
                <a:sym typeface="+mn-ea"/>
              </a:rPr>
              <a:t>2</a:t>
            </a:r>
            <a:r>
              <a:rPr lang="zh-CN" altLang="en-US" b="1" dirty="0">
                <a:solidFill>
                  <a:srgbClr val="C00000"/>
                </a:solidFill>
                <a:latin typeface="+mn-ea"/>
                <a:cs typeface="宋体" panose="02010600030101010101" pitchFamily="2" charset="-122"/>
                <a:sym typeface="+mn-ea"/>
              </a:rPr>
              <a:t>分</a:t>
            </a:r>
            <a:r>
              <a:rPr lang="en-US" altLang="zh-CN" sz="2400" b="1" dirty="0">
                <a:latin typeface="+mn-ea"/>
                <a:cs typeface="宋体" panose="02010600030101010101" pitchFamily="2" charset="-122"/>
              </a:rPr>
              <a:t>    </a:t>
            </a:r>
            <a:endParaRPr lang="zh-CN" altLang="en-US" sz="2400" b="1" dirty="0">
              <a:latin typeface="+mn-ea"/>
            </a:endParaRPr>
          </a:p>
        </p:txBody>
      </p:sp>
      <p:sp>
        <p:nvSpPr>
          <p:cNvPr id="32" name="矩形 31"/>
          <p:cNvSpPr/>
          <p:nvPr/>
        </p:nvSpPr>
        <p:spPr>
          <a:xfrm>
            <a:off x="448310" y="2769870"/>
            <a:ext cx="2360930"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rPr>
              <a:t>2.</a:t>
            </a:r>
            <a:r>
              <a:rPr lang="zh-CN" altLang="en-US" sz="2400" b="1" dirty="0">
                <a:solidFill>
                  <a:schemeClr val="tx1"/>
                </a:solidFill>
                <a:latin typeface="+mn-ea"/>
              </a:rPr>
              <a:t>作业人员</a:t>
            </a:r>
            <a:r>
              <a:rPr lang="en-US" altLang="zh-CN" sz="2400" b="1" dirty="0">
                <a:solidFill>
                  <a:schemeClr val="tx1"/>
                </a:solidFill>
                <a:latin typeface="+mn-ea"/>
              </a:rPr>
              <a:t>8</a:t>
            </a:r>
            <a:r>
              <a:rPr lang="zh-CN" altLang="en-US" sz="2400" b="1" dirty="0">
                <a:solidFill>
                  <a:schemeClr val="tx1"/>
                </a:solidFill>
                <a:latin typeface="+mn-ea"/>
              </a:rPr>
              <a:t>分</a:t>
            </a:r>
          </a:p>
        </p:txBody>
      </p:sp>
      <p:sp>
        <p:nvSpPr>
          <p:cNvPr id="39" name="文本框 38"/>
          <p:cNvSpPr txBox="1"/>
          <p:nvPr/>
        </p:nvSpPr>
        <p:spPr>
          <a:xfrm>
            <a:off x="413385" y="1250315"/>
            <a:ext cx="4272280"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2"/>
                </a:solidFill>
                <a:latin typeface="黑体" panose="02010609060101010101" pitchFamily="49" charset="-122"/>
                <a:ea typeface="黑体" panose="02010609060101010101" pitchFamily="49" charset="-122"/>
              </a:rPr>
              <a:t>5.</a:t>
            </a:r>
            <a:r>
              <a:rPr lang="zh-CN" altLang="en-US" sz="2400" b="1" dirty="0">
                <a:solidFill>
                  <a:schemeClr val="bg2"/>
                </a:solidFill>
                <a:latin typeface="黑体" panose="02010609060101010101" pitchFamily="49" charset="-122"/>
                <a:ea typeface="黑体" panose="02010609060101010101" pitchFamily="49" charset="-122"/>
              </a:rPr>
              <a:t>职工素质及岗位规范  </a:t>
            </a:r>
            <a:r>
              <a:rPr lang="en-US" altLang="zh-CN" sz="2400" b="1" dirty="0">
                <a:solidFill>
                  <a:schemeClr val="bg2"/>
                </a:solidFill>
                <a:latin typeface="黑体" panose="02010609060101010101" pitchFamily="49" charset="-122"/>
                <a:ea typeface="黑体" panose="02010609060101010101" pitchFamily="49" charset="-122"/>
              </a:rPr>
              <a:t>10</a:t>
            </a:r>
            <a:r>
              <a:rPr lang="zh-CN" altLang="en-US" sz="2400" b="1" dirty="0">
                <a:solidFill>
                  <a:schemeClr val="bg2"/>
                </a:solidFill>
                <a:latin typeface="黑体" panose="02010609060101010101" pitchFamily="49" charset="-122"/>
                <a:ea typeface="黑体" panose="02010609060101010101" pitchFamily="49" charset="-122"/>
              </a:rPr>
              <a:t>分</a:t>
            </a:r>
          </a:p>
        </p:txBody>
      </p:sp>
      <p:sp>
        <p:nvSpPr>
          <p:cNvPr id="10" name="矩形 9"/>
          <p:cNvSpPr/>
          <p:nvPr/>
        </p:nvSpPr>
        <p:spPr>
          <a:xfrm>
            <a:off x="3355975" y="2769870"/>
            <a:ext cx="5209540" cy="1476375"/>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2.班组长及现场作业人员严格执行本岗位安全生产责任制；掌握本岗位相应的操作规程、安全措施；规范操作，无“三违”行为；作业前进行</a:t>
            </a:r>
            <a:r>
              <a:rPr lang="zh-CN" altLang="zh-CN"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岗位安全风险辨识</a:t>
            </a: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及安全确认；零星工程有针对性措施，有管理人员跟班</a:t>
            </a:r>
          </a:p>
        </p:txBody>
      </p:sp>
      <p:sp>
        <p:nvSpPr>
          <p:cNvPr id="13" name="矩形 12"/>
          <p:cNvSpPr/>
          <p:nvPr/>
        </p:nvSpPr>
        <p:spPr>
          <a:xfrm>
            <a:off x="3355975" y="1853565"/>
            <a:ext cx="5209540" cy="64516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1.区（队）管理和技术人员掌握相关的岗位职责、管理制度、技术措施</a:t>
            </a:r>
          </a:p>
        </p:txBody>
      </p:sp>
      <p:sp>
        <p:nvSpPr>
          <p:cNvPr id="21" name="矩形 20"/>
          <p:cNvSpPr/>
          <p:nvPr/>
        </p:nvSpPr>
        <p:spPr>
          <a:xfrm>
            <a:off x="448310" y="2769870"/>
            <a:ext cx="236601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rPr>
              <a:t>2.</a:t>
            </a:r>
            <a:r>
              <a:rPr lang="zh-CN" altLang="en-US" sz="2400" b="1" dirty="0">
                <a:solidFill>
                  <a:srgbClr val="C00000"/>
                </a:solidFill>
                <a:latin typeface="+mn-ea"/>
              </a:rPr>
              <a:t>作业人员</a:t>
            </a:r>
            <a:r>
              <a:rPr lang="en-US" altLang="zh-CN" sz="2400" b="1" dirty="0">
                <a:solidFill>
                  <a:srgbClr val="C00000"/>
                </a:solidFill>
                <a:latin typeface="+mn-ea"/>
              </a:rPr>
              <a:t>8</a:t>
            </a:r>
            <a:r>
              <a:rPr lang="zh-CN" altLang="en-US" sz="2400" b="1" dirty="0">
                <a:solidFill>
                  <a:srgbClr val="C00000"/>
                </a:solidFill>
                <a:latin typeface="+mn-ea"/>
              </a:rPr>
              <a:t>分</a:t>
            </a:r>
          </a:p>
        </p:txBody>
      </p:sp>
      <p:sp>
        <p:nvSpPr>
          <p:cNvPr id="8" name="矩形 7"/>
          <p:cNvSpPr/>
          <p:nvPr/>
        </p:nvSpPr>
        <p:spPr>
          <a:xfrm>
            <a:off x="3354070" y="4403725"/>
            <a:ext cx="5209540" cy="860425"/>
          </a:xfrm>
          <a:prstGeom prst="rect">
            <a:avLst/>
          </a:prstGeom>
          <a:solidFill>
            <a:schemeClr val="accent1">
              <a:lumMod val="75000"/>
            </a:schemeClr>
          </a:solidFill>
          <a:ln>
            <a:solidFill>
              <a:schemeClr val="accent1">
                <a:lumMod val="75000"/>
              </a:schemeClr>
            </a:solidFill>
            <a:prstDash val="dash"/>
          </a:ln>
        </p:spPr>
        <p:txBody>
          <a:bodyPr wrap="square">
            <a:spAutoFit/>
          </a:bodyPr>
          <a:lstStyle/>
          <a:p>
            <a:pPr algn="just" fontAlgn="auto">
              <a:lnSpc>
                <a:spcPts val="2000"/>
              </a:lnSpc>
              <a:buClrTx/>
              <a:buSzTx/>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rPr>
              <a:t>零星工程是指不在生产的主要过程或工序中，不可连续、零散、应急、单独作业的工程。</a:t>
            </a:r>
          </a:p>
          <a:p>
            <a:pPr algn="just" fontAlgn="auto">
              <a:lnSpc>
                <a:spcPts val="2000"/>
              </a:lnSpc>
              <a:buClrTx/>
              <a:buSzTx/>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rPr>
              <a:t>施工单位应编制零星工程管理制度。</a:t>
            </a:r>
          </a:p>
        </p:txBody>
      </p:sp>
      <p:grpSp>
        <p:nvGrpSpPr>
          <p:cNvPr id="6" name="组合 5"/>
          <p:cNvGrpSpPr/>
          <p:nvPr/>
        </p:nvGrpSpPr>
        <p:grpSpPr>
          <a:xfrm>
            <a:off x="344805" y="4725670"/>
            <a:ext cx="8218805" cy="1332375"/>
            <a:chOff x="344805" y="4725670"/>
            <a:chExt cx="8218805" cy="1332375"/>
          </a:xfrm>
        </p:grpSpPr>
        <p:sp>
          <p:nvSpPr>
            <p:cNvPr id="11" name="对话气泡: 圆角矩形 4"/>
            <p:cNvSpPr/>
            <p:nvPr/>
          </p:nvSpPr>
          <p:spPr>
            <a:xfrm>
              <a:off x="344805" y="4725670"/>
              <a:ext cx="8218805" cy="1332375"/>
            </a:xfrm>
            <a:prstGeom prst="wedgeRoundRectCallout">
              <a:avLst>
                <a:gd name="adj1" fmla="val -41354"/>
                <a:gd name="adj2" fmla="val -16365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 name="文本框 11"/>
            <p:cNvSpPr txBox="1"/>
            <p:nvPr/>
          </p:nvSpPr>
          <p:spPr>
            <a:xfrm>
              <a:off x="476885" y="4844415"/>
              <a:ext cx="7972425" cy="646430"/>
            </a:xfrm>
            <a:prstGeom prst="rect">
              <a:avLst/>
            </a:prstGeom>
            <a:noFill/>
          </p:spPr>
          <p:txBody>
            <a:bodyPr wrap="square" rtlCol="0">
              <a:spAutoFit/>
            </a:bodyPr>
            <a:lstStyle/>
            <a:p>
              <a:pPr hangingPunct="0"/>
              <a:r>
                <a:rPr lang="zh-CN" altLang="zh-CN" dirty="0">
                  <a:solidFill>
                    <a:srgbClr val="C00000"/>
                  </a:solidFill>
                  <a:latin typeface="微软雅黑" panose="020B0503020204020204" pitchFamily="34" charset="-122"/>
                  <a:ea typeface="微软雅黑" panose="020B0503020204020204" pitchFamily="34" charset="-122"/>
                </a:rPr>
                <a:t>专业技能</a:t>
              </a:r>
              <a:r>
                <a:rPr lang="zh-CN" altLang="en-US" dirty="0">
                  <a:solidFill>
                    <a:srgbClr val="C00000"/>
                  </a:solidFill>
                  <a:latin typeface="微软雅黑" panose="020B0503020204020204" pitchFamily="34" charset="-122"/>
                  <a:ea typeface="微软雅黑" panose="020B0503020204020204" pitchFamily="34" charset="-122"/>
                </a:rPr>
                <a:t>：</a:t>
              </a:r>
              <a:r>
                <a:rPr lang="en-US" altLang="zh-CN" dirty="0">
                  <a:solidFill>
                    <a:schemeClr val="accent5">
                      <a:lumMod val="50000"/>
                    </a:schemeClr>
                  </a:solidFill>
                  <a:latin typeface="微软雅黑" panose="020B0503020204020204" pitchFamily="34" charset="-122"/>
                  <a:ea typeface="微软雅黑" panose="020B0503020204020204" pitchFamily="34" charset="-122"/>
                </a:rPr>
                <a:t>1.</a:t>
              </a:r>
              <a:r>
                <a:rPr lang="zh-CN" altLang="zh-CN" dirty="0">
                  <a:solidFill>
                    <a:schemeClr val="accent5">
                      <a:lumMod val="50000"/>
                    </a:schemeClr>
                  </a:solidFill>
                  <a:latin typeface="微软雅黑" panose="020B0503020204020204" pitchFamily="34" charset="-122"/>
                  <a:ea typeface="微软雅黑" panose="020B0503020204020204" pitchFamily="34" charset="-122"/>
                </a:rPr>
                <a:t>建立并执行本岗位安全生产责任制；</a:t>
              </a:r>
              <a:r>
                <a:rPr lang="en-US" altLang="zh-CN" dirty="0">
                  <a:solidFill>
                    <a:schemeClr val="accent5">
                      <a:lumMod val="50000"/>
                    </a:schemeClr>
                  </a:solidFill>
                  <a:latin typeface="微软雅黑" panose="020B0503020204020204" pitchFamily="34" charset="-122"/>
                  <a:ea typeface="微软雅黑" panose="020B0503020204020204" pitchFamily="34" charset="-122"/>
                </a:rPr>
                <a:t>2.</a:t>
              </a:r>
              <a:r>
                <a:rPr lang="zh-CN" altLang="zh-CN" dirty="0">
                  <a:solidFill>
                    <a:schemeClr val="accent5">
                      <a:lumMod val="50000"/>
                    </a:schemeClr>
                  </a:solidFill>
                  <a:latin typeface="微软雅黑" panose="020B0503020204020204" pitchFamily="34" charset="-122"/>
                  <a:ea typeface="微软雅黑" panose="020B0503020204020204" pitchFamily="34" charset="-122"/>
                </a:rPr>
                <a:t>管理和技术人员掌握作业规程，作业人员熟知本岗位操作规程和作业规程相关内容</a:t>
              </a:r>
              <a:r>
                <a:rPr lang="zh-CN" altLang="en-US" dirty="0">
                  <a:solidFill>
                    <a:schemeClr val="accent5">
                      <a:lumMod val="50000"/>
                    </a:schemeClr>
                  </a:solidFill>
                  <a:latin typeface="微软雅黑" panose="020B0503020204020204" pitchFamily="34" charset="-122"/>
                  <a:ea typeface="微软雅黑" panose="020B0503020204020204" pitchFamily="34" charset="-122"/>
                </a:rPr>
                <a:t>；</a:t>
              </a:r>
              <a:endParaRPr lang="zh-CN" altLang="en-US" sz="1600" dirty="0">
                <a:solidFill>
                  <a:schemeClr val="accent5">
                    <a:lumMod val="50000"/>
                  </a:schemeClr>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476885" y="5398135"/>
              <a:ext cx="7972425" cy="646430"/>
            </a:xfrm>
            <a:prstGeom prst="rect">
              <a:avLst/>
            </a:prstGeom>
            <a:noFill/>
          </p:spPr>
          <p:txBody>
            <a:bodyPr wrap="square" rtlCol="0">
              <a:spAutoFit/>
            </a:bodyPr>
            <a:lstStyle/>
            <a:p>
              <a:r>
                <a:rPr lang="zh-CN" altLang="zh-CN" dirty="0">
                  <a:solidFill>
                    <a:srgbClr val="C00000"/>
                  </a:solidFill>
                  <a:latin typeface="微软雅黑" panose="020B0503020204020204" pitchFamily="34" charset="-122"/>
                  <a:ea typeface="微软雅黑" panose="020B0503020204020204" pitchFamily="34" charset="-122"/>
                </a:rPr>
                <a:t>规范作业</a:t>
              </a:r>
              <a:r>
                <a:rPr lang="zh-CN" altLang="en-US" dirty="0">
                  <a:solidFill>
                    <a:srgbClr val="C00000"/>
                  </a:solidFill>
                  <a:latin typeface="微软雅黑" panose="020B0503020204020204" pitchFamily="34" charset="-122"/>
                  <a:ea typeface="微软雅黑" panose="020B0503020204020204" pitchFamily="34" charset="-122"/>
                </a:rPr>
                <a:t>：</a:t>
              </a:r>
              <a:r>
                <a:rPr lang="en-US" altLang="zh-CN" dirty="0">
                  <a:solidFill>
                    <a:schemeClr val="accent5">
                      <a:lumMod val="50000"/>
                    </a:schemeClr>
                  </a:solidFill>
                  <a:latin typeface="微软雅黑" panose="020B0503020204020204" pitchFamily="34" charset="-122"/>
                  <a:ea typeface="微软雅黑" panose="020B0503020204020204" pitchFamily="34" charset="-122"/>
                </a:rPr>
                <a:t>1.</a:t>
              </a:r>
              <a:r>
                <a:rPr lang="zh-CN" altLang="zh-CN" dirty="0">
                  <a:solidFill>
                    <a:schemeClr val="accent5">
                      <a:lumMod val="50000"/>
                    </a:schemeClr>
                  </a:solidFill>
                  <a:latin typeface="微软雅黑" panose="020B0503020204020204" pitchFamily="34" charset="-122"/>
                  <a:ea typeface="微软雅黑" panose="020B0503020204020204" pitchFamily="34" charset="-122"/>
                </a:rPr>
                <a:t>现场作业人员按操作规程及作业规程、措施施工；</a:t>
              </a:r>
              <a:r>
                <a:rPr lang="en-US" altLang="zh-CN" dirty="0">
                  <a:solidFill>
                    <a:schemeClr val="accent5">
                      <a:lumMod val="50000"/>
                    </a:schemeClr>
                  </a:solidFill>
                  <a:latin typeface="微软雅黑" panose="020B0503020204020204" pitchFamily="34" charset="-122"/>
                  <a:ea typeface="微软雅黑" panose="020B0503020204020204" pitchFamily="34" charset="-122"/>
                </a:rPr>
                <a:t>2.</a:t>
              </a:r>
              <a:r>
                <a:rPr lang="zh-CN" altLang="zh-CN" dirty="0">
                  <a:solidFill>
                    <a:schemeClr val="accent5">
                      <a:lumMod val="50000"/>
                    </a:schemeClr>
                  </a:solidFill>
                  <a:latin typeface="微软雅黑" panose="020B0503020204020204" pitchFamily="34" charset="-122"/>
                  <a:ea typeface="微软雅黑" panose="020B0503020204020204" pitchFamily="34" charset="-122"/>
                </a:rPr>
                <a:t>无“三违”行为；</a:t>
              </a:r>
              <a:r>
                <a:rPr lang="en-US" altLang="zh-CN" dirty="0">
                  <a:solidFill>
                    <a:schemeClr val="accent5">
                      <a:lumMod val="50000"/>
                    </a:schemeClr>
                  </a:solidFill>
                  <a:latin typeface="微软雅黑" panose="020B0503020204020204" pitchFamily="34" charset="-122"/>
                  <a:ea typeface="微软雅黑" panose="020B0503020204020204" pitchFamily="34" charset="-122"/>
                </a:rPr>
                <a:t>3.</a:t>
              </a:r>
              <a:r>
                <a:rPr lang="zh-CN" altLang="zh-CN" dirty="0">
                  <a:solidFill>
                    <a:schemeClr val="accent5">
                      <a:lumMod val="50000"/>
                    </a:schemeClr>
                  </a:solidFill>
                  <a:latin typeface="微软雅黑" panose="020B0503020204020204" pitchFamily="34" charset="-122"/>
                  <a:ea typeface="微软雅黑" panose="020B0503020204020204" pitchFamily="34" charset="-122"/>
                </a:rPr>
                <a:t>零星工程有针对性措施，有管理人员跟班；</a:t>
              </a:r>
              <a:r>
                <a:rPr lang="en-US" altLang="zh-CN" dirty="0">
                  <a:solidFill>
                    <a:schemeClr val="accent5">
                      <a:lumMod val="50000"/>
                    </a:schemeClr>
                  </a:solidFill>
                  <a:latin typeface="微软雅黑" panose="020B0503020204020204" pitchFamily="34" charset="-122"/>
                  <a:ea typeface="微软雅黑" panose="020B0503020204020204" pitchFamily="34" charset="-122"/>
                </a:rPr>
                <a:t>4.</a:t>
              </a:r>
              <a:r>
                <a:rPr lang="zh-CN" altLang="zh-CN" dirty="0">
                  <a:solidFill>
                    <a:schemeClr val="accent5">
                      <a:lumMod val="50000"/>
                    </a:schemeClr>
                  </a:solidFill>
                  <a:latin typeface="微软雅黑" panose="020B0503020204020204" pitchFamily="34" charset="-122"/>
                  <a:ea typeface="微软雅黑" panose="020B0503020204020204" pitchFamily="34" charset="-122"/>
                </a:rPr>
                <a:t>作业前进行安全确认</a:t>
              </a:r>
              <a:r>
                <a:rPr lang="zh-CN" altLang="en-US" dirty="0">
                  <a:solidFill>
                    <a:schemeClr val="accent5">
                      <a:lumMod val="50000"/>
                    </a:schemeClr>
                  </a:solidFill>
                  <a:latin typeface="微软雅黑" panose="020B0503020204020204" pitchFamily="34" charset="-122"/>
                  <a:ea typeface="微软雅黑" panose="020B0503020204020204" pitchFamily="34" charset="-122"/>
                </a:rPr>
                <a:t>；</a:t>
              </a:r>
              <a:endParaRPr lang="zh-CN" altLang="en-US" sz="1600" dirty="0">
                <a:solidFill>
                  <a:schemeClr val="accent5">
                    <a:lumMod val="50000"/>
                  </a:schemeClr>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hidden"/>
                                      </p:to>
                                    </p:set>
                                  </p:childTnLst>
                                </p:cTn>
                              </p:par>
                              <p:par>
                                <p:cTn id="12" presetID="1" presetClass="entr" presetSubtype="0" fill="hold" grpId="0" nodeType="withEffect">
                                  <p:stCondLst>
                                    <p:cond delay="0"/>
                                  </p:stCondLst>
                                  <p:childTnLst>
                                    <p:set>
                                      <p:cBhvr>
                                        <p:cTn id="13" dur="1" fill="hold">
                                          <p:stCondLst>
                                            <p:cond delay="0"/>
                                          </p:stCondLst>
                                        </p:cTn>
                                        <p:tgtEl>
                                          <p:spTgt spid="20"/>
                                        </p:tgtEl>
                                        <p:attrNameLst>
                                          <p:attrName>style.visibility</p:attrName>
                                        </p:attrNameLst>
                                      </p:cBhvr>
                                      <p:to>
                                        <p:strVal val="visible"/>
                                      </p:to>
                                    </p:set>
                                  </p:childTnLst>
                                </p:cTn>
                              </p:par>
                              <p:par>
                                <p:cTn id="14" presetID="1" presetClass="exit" presetSubtype="0" fill="hold" grpId="0" nodeType="withEffect">
                                  <p:stCondLst>
                                    <p:cond delay="0"/>
                                  </p:stCondLst>
                                  <p:childTnLst>
                                    <p:set>
                                      <p:cBhvr>
                                        <p:cTn id="15" dur="1" fill="hold">
                                          <p:stCondLst>
                                            <p:cond delay="0"/>
                                          </p:stCondLst>
                                        </p:cTn>
                                        <p:tgtEl>
                                          <p:spTgt spid="32"/>
                                        </p:tgtEl>
                                        <p:attrNameLst>
                                          <p:attrName>style.visibility</p:attrName>
                                        </p:attrNameLst>
                                      </p:cBhvr>
                                      <p:to>
                                        <p:strVal val="hidden"/>
                                      </p:to>
                                    </p:set>
                                  </p:childTnLst>
                                </p:cTn>
                              </p:par>
                              <p:par>
                                <p:cTn id="16" presetID="1" presetClass="entr" presetSubtype="0"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childTnLst>
                                </p:cTn>
                              </p:par>
                              <p:par>
                                <p:cTn id="18" presetID="22" presetClass="entr" presetSubtype="8"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nodeType="clickEffect">
                                  <p:stCondLst>
                                    <p:cond delay="0"/>
                                  </p:stCondLst>
                                  <p:childTnLst>
                                    <p:set>
                                      <p:cBhvr>
                                        <p:cTn id="28" dur="1" fill="hold">
                                          <p:stCondLst>
                                            <p:cond delay="0"/>
                                          </p:stCondLst>
                                        </p:cTn>
                                        <p:tgtEl>
                                          <p:spTgt spid="6"/>
                                        </p:tgtEl>
                                        <p:attrNameLst>
                                          <p:attrName>style.visibility</p:attrName>
                                        </p:attrNameLst>
                                      </p:cBhvr>
                                      <p:to>
                                        <p:strVal val="hidden"/>
                                      </p:to>
                                    </p:set>
                                  </p:childTnLst>
                                </p:cTn>
                              </p:par>
                              <p:par>
                                <p:cTn id="29" presetID="22" presetClass="entr" presetSubtype="1"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up)">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4" grpId="0" bldLvl="0" animBg="1"/>
      <p:bldP spid="32" grpId="0" bldLvl="0" animBg="1"/>
      <p:bldP spid="10" grpId="0" bldLvl="0" animBg="1"/>
      <p:bldP spid="13" grpId="0" bldLvl="0" animBg="1"/>
      <p:bldP spid="21" grpId="0" bldLvl="0" animBg="1"/>
      <p:bldP spid="8" grpId="0" bldLvl="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629285" y="3169285"/>
            <a:ext cx="2188210" cy="460375"/>
          </a:xfrm>
          <a:prstGeom prst="rect">
            <a:avLst/>
          </a:prstGeom>
          <a:ln>
            <a:solidFill>
              <a:schemeClr val="accent1"/>
            </a:solidFill>
          </a:ln>
        </p:spPr>
        <p:txBody>
          <a:bodyPr wrap="square">
            <a:spAutoFit/>
          </a:bodyPr>
          <a:lstStyle/>
          <a:p>
            <a:pPr algn="l"/>
            <a:r>
              <a:rPr lang="en-US" altLang="zh-CN" sz="2400" b="1" dirty="0">
                <a:solidFill>
                  <a:schemeClr val="tx1"/>
                </a:solidFill>
                <a:latin typeface="+mn-ea"/>
                <a:cs typeface="宋体" panose="02010600030101010101" pitchFamily="2" charset="-122"/>
                <a:sym typeface="+mn-ea"/>
              </a:rPr>
              <a:t>1.</a:t>
            </a:r>
            <a:r>
              <a:rPr altLang="zh-CN" sz="2400" b="1" dirty="0">
                <a:solidFill>
                  <a:schemeClr val="tx1"/>
                </a:solidFill>
                <a:latin typeface="+mn-ea"/>
                <a:cs typeface="宋体" panose="02010600030101010101" pitchFamily="2" charset="-122"/>
                <a:sym typeface="+mn-ea"/>
              </a:rPr>
              <a:t>灯光照明</a:t>
            </a:r>
            <a:r>
              <a:rPr lang="en-US" altLang="zh-CN" sz="2000" b="1" dirty="0">
                <a:solidFill>
                  <a:schemeClr val="tx1"/>
                </a:solidFill>
                <a:latin typeface="+mn-ea"/>
                <a:sym typeface="+mn-ea"/>
              </a:rPr>
              <a:t>3</a:t>
            </a:r>
            <a:r>
              <a:rPr lang="zh-CN" altLang="en-US" sz="2000" b="1" dirty="0">
                <a:solidFill>
                  <a:schemeClr val="tx1"/>
                </a:solidFill>
                <a:latin typeface="+mn-ea"/>
                <a:cs typeface="宋体" panose="02010600030101010101" pitchFamily="2" charset="-122"/>
                <a:sym typeface="+mn-ea"/>
              </a:rPr>
              <a:t>分</a:t>
            </a:r>
            <a:r>
              <a:rPr lang="en-US" altLang="zh-CN" sz="2000" b="1" dirty="0">
                <a:latin typeface="+mn-ea"/>
                <a:cs typeface="宋体" panose="02010600030101010101" pitchFamily="2" charset="-122"/>
              </a:rPr>
              <a:t>   </a:t>
            </a:r>
          </a:p>
        </p:txBody>
      </p:sp>
      <p:sp>
        <p:nvSpPr>
          <p:cNvPr id="20" name="矩形 19"/>
          <p:cNvSpPr/>
          <p:nvPr/>
        </p:nvSpPr>
        <p:spPr>
          <a:xfrm>
            <a:off x="629285" y="3169285"/>
            <a:ext cx="2187575" cy="460375"/>
          </a:xfrm>
          <a:prstGeom prst="rect">
            <a:avLst/>
          </a:prstGeom>
          <a:ln>
            <a:solidFill>
              <a:schemeClr val="accent1"/>
            </a:solidFill>
          </a:ln>
        </p:spPr>
        <p:txBody>
          <a:bodyPr wrap="square">
            <a:spAutoFit/>
          </a:bodyPr>
          <a:lstStyle/>
          <a:p>
            <a:pPr algn="l"/>
            <a:r>
              <a:rPr lang="en-US" altLang="zh-CN" sz="2400" b="1" dirty="0">
                <a:solidFill>
                  <a:srgbClr val="C00000"/>
                </a:solidFill>
                <a:latin typeface="+mn-ea"/>
                <a:cs typeface="宋体" panose="02010600030101010101" pitchFamily="2" charset="-122"/>
                <a:sym typeface="+mn-ea"/>
              </a:rPr>
              <a:t>1.</a:t>
            </a:r>
            <a:r>
              <a:rPr altLang="zh-CN" sz="2400" b="1" dirty="0">
                <a:solidFill>
                  <a:srgbClr val="C00000"/>
                </a:solidFill>
                <a:latin typeface="+mn-ea"/>
                <a:cs typeface="宋体" panose="02010600030101010101" pitchFamily="2" charset="-122"/>
                <a:sym typeface="+mn-ea"/>
              </a:rPr>
              <a:t>灯光照明</a:t>
            </a:r>
            <a:r>
              <a:rPr lang="en-US" altLang="zh-CN" sz="2000" b="1" dirty="0">
                <a:solidFill>
                  <a:srgbClr val="C00000"/>
                </a:solidFill>
                <a:latin typeface="+mn-ea"/>
                <a:sym typeface="+mn-ea"/>
              </a:rPr>
              <a:t>3</a:t>
            </a:r>
            <a:r>
              <a:rPr lang="zh-CN" altLang="en-US" sz="2000" b="1" dirty="0">
                <a:solidFill>
                  <a:srgbClr val="C00000"/>
                </a:solidFill>
                <a:latin typeface="+mn-ea"/>
                <a:cs typeface="宋体" panose="02010600030101010101" pitchFamily="2" charset="-122"/>
                <a:sym typeface="+mn-ea"/>
              </a:rPr>
              <a:t>分</a:t>
            </a:r>
            <a:r>
              <a:rPr lang="en-US" altLang="zh-CN" sz="2000" b="1" dirty="0">
                <a:latin typeface="+mn-ea"/>
                <a:cs typeface="宋体" panose="02010600030101010101" pitchFamily="2" charset="-122"/>
              </a:rPr>
              <a:t>    </a:t>
            </a:r>
          </a:p>
        </p:txBody>
      </p:sp>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7"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9" name="Rectangle 6"/>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grpSp>
        <p:nvGrpSpPr>
          <p:cNvPr id="2" name="组合 1"/>
          <p:cNvGrpSpPr/>
          <p:nvPr/>
        </p:nvGrpSpPr>
        <p:grpSpPr>
          <a:xfrm>
            <a:off x="413142" y="251645"/>
            <a:ext cx="2435150" cy="564314"/>
            <a:chOff x="413142" y="251645"/>
            <a:chExt cx="2435150" cy="564314"/>
          </a:xfrm>
        </p:grpSpPr>
        <p:sp>
          <p:nvSpPr>
            <p:cNvPr id="16"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18" name="文本框 17"/>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检查标准</a:t>
              </a:r>
            </a:p>
          </p:txBody>
        </p:sp>
      </p:grpSp>
      <p:sp>
        <p:nvSpPr>
          <p:cNvPr id="32" name="矩形 31"/>
          <p:cNvSpPr/>
          <p:nvPr/>
        </p:nvSpPr>
        <p:spPr>
          <a:xfrm>
            <a:off x="629920" y="3900805"/>
            <a:ext cx="2187575" cy="460375"/>
          </a:xfrm>
          <a:prstGeom prst="rect">
            <a:avLst/>
          </a:prstGeom>
          <a:ln>
            <a:solidFill>
              <a:schemeClr val="accent1"/>
            </a:solidFill>
          </a:ln>
        </p:spPr>
        <p:txBody>
          <a:bodyPr wrap="square">
            <a:spAutoFit/>
          </a:bodyPr>
          <a:lstStyle/>
          <a:p>
            <a:pPr algn="ctr"/>
            <a:r>
              <a:rPr lang="en-US" altLang="zh-CN" sz="2400" b="1" dirty="0">
                <a:solidFill>
                  <a:schemeClr val="tx1"/>
                </a:solidFill>
                <a:latin typeface="+mn-ea"/>
              </a:rPr>
              <a:t>2.</a:t>
            </a:r>
            <a:r>
              <a:rPr lang="zh-CN" altLang="en-US" sz="2400" b="1" dirty="0">
                <a:solidFill>
                  <a:schemeClr val="tx1"/>
                </a:solidFill>
                <a:latin typeface="+mn-ea"/>
              </a:rPr>
              <a:t>作业环境</a:t>
            </a:r>
            <a:r>
              <a:rPr lang="en-US" altLang="zh-CN" sz="2000" b="1" dirty="0">
                <a:solidFill>
                  <a:schemeClr val="tx1"/>
                </a:solidFill>
                <a:latin typeface="+mn-ea"/>
              </a:rPr>
              <a:t>7</a:t>
            </a:r>
            <a:r>
              <a:rPr lang="zh-CN" altLang="en-US" sz="2000" b="1" dirty="0">
                <a:solidFill>
                  <a:schemeClr val="tx1"/>
                </a:solidFill>
                <a:latin typeface="+mn-ea"/>
              </a:rPr>
              <a:t>分</a:t>
            </a:r>
          </a:p>
        </p:txBody>
      </p:sp>
      <p:sp>
        <p:nvSpPr>
          <p:cNvPr id="39" name="文本框 38"/>
          <p:cNvSpPr txBox="1"/>
          <p:nvPr/>
        </p:nvSpPr>
        <p:spPr>
          <a:xfrm>
            <a:off x="413385" y="1250315"/>
            <a:ext cx="2668270"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1"/>
                </a:solidFill>
                <a:latin typeface="黑体" panose="02010609060101010101" pitchFamily="49" charset="-122"/>
                <a:ea typeface="黑体" panose="02010609060101010101" pitchFamily="49" charset="-122"/>
              </a:rPr>
              <a:t>6.</a:t>
            </a:r>
            <a:r>
              <a:rPr lang="zh-CN" altLang="en-US" sz="2400" b="1" dirty="0">
                <a:solidFill>
                  <a:schemeClr val="bg1"/>
                </a:solidFill>
                <a:latin typeface="黑体" panose="02010609060101010101" pitchFamily="49" charset="-122"/>
                <a:ea typeface="黑体" panose="02010609060101010101" pitchFamily="49" charset="-122"/>
              </a:rPr>
              <a:t>文明生产  </a:t>
            </a:r>
            <a:r>
              <a:rPr lang="en-US" altLang="zh-CN" sz="2400" b="1" dirty="0">
                <a:solidFill>
                  <a:schemeClr val="bg1"/>
                </a:solidFill>
                <a:latin typeface="黑体" panose="02010609060101010101" pitchFamily="49" charset="-122"/>
                <a:ea typeface="黑体" panose="02010609060101010101" pitchFamily="49" charset="-122"/>
              </a:rPr>
              <a:t>10</a:t>
            </a:r>
            <a:r>
              <a:rPr lang="zh-CN" altLang="en-US" sz="2400" b="1" dirty="0">
                <a:solidFill>
                  <a:schemeClr val="bg1"/>
                </a:solidFill>
                <a:latin typeface="黑体" panose="02010609060101010101" pitchFamily="49" charset="-122"/>
                <a:ea typeface="黑体" panose="02010609060101010101" pitchFamily="49" charset="-122"/>
              </a:rPr>
              <a:t>分</a:t>
            </a:r>
          </a:p>
        </p:txBody>
      </p:sp>
      <p:sp>
        <p:nvSpPr>
          <p:cNvPr id="13" name="矩形 12"/>
          <p:cNvSpPr/>
          <p:nvPr/>
        </p:nvSpPr>
        <p:spPr>
          <a:xfrm>
            <a:off x="3347085" y="2658110"/>
            <a:ext cx="5218430" cy="64516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sym typeface="+mn-ea"/>
              </a:rPr>
              <a:t>转载点、休息地点、车场、图牌板及硐室等场所照明符合要求</a:t>
            </a:r>
          </a:p>
        </p:txBody>
      </p:sp>
      <p:sp>
        <p:nvSpPr>
          <p:cNvPr id="101" name="文本框 100"/>
          <p:cNvSpPr txBox="1"/>
          <p:nvPr/>
        </p:nvSpPr>
        <p:spPr>
          <a:xfrm>
            <a:off x="3346450" y="3621405"/>
            <a:ext cx="5207635" cy="1630045"/>
          </a:xfrm>
          <a:prstGeom prst="rect">
            <a:avLst/>
          </a:prstGeom>
          <a:solidFill>
            <a:schemeClr val="accent1">
              <a:lumMod val="75000"/>
            </a:schemeClr>
          </a:solidFill>
          <a:ln w="9525">
            <a:noFill/>
          </a:ln>
        </p:spPr>
        <p:txBody>
          <a:bodyPr wrap="square">
            <a:spAutoFit/>
          </a:bodyPr>
          <a:lstStyle/>
          <a:p>
            <a:pPr indent="0" algn="just" fontAlgn="auto">
              <a:lnSpc>
                <a:spcPts val="2000"/>
              </a:lnSpc>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sym typeface="+mn-ea"/>
              </a:rPr>
              <a:t>主要硐室：</a:t>
            </a:r>
          </a:p>
          <a:p>
            <a:pPr indent="0" algn="just" fontAlgn="auto">
              <a:lnSpc>
                <a:spcPts val="2000"/>
              </a:lnSpc>
              <a:buFont typeface="Wingdings" panose="05000000000000000000" charset="0"/>
              <a:buChar char="Ø"/>
            </a:pPr>
            <a:r>
              <a:rPr lang="zh-CN" altLang="en-US" sz="1200" dirty="0">
                <a:solidFill>
                  <a:prstClr val="white"/>
                </a:solidFill>
                <a:latin typeface="华文中宋" panose="02010600040101010101" pitchFamily="2" charset="-122"/>
                <a:ea typeface="华文中宋" panose="02010600040101010101" pitchFamily="2" charset="-122"/>
                <a:sym typeface="+mn-ea"/>
              </a:rPr>
              <a:t>按照《煤炭工业矿井设计规范》（GB 50215-2015）中4.3.3规定执行，主排水泵房、管子道、水仓、主变电所、架线电机车维修间及变流室、蓄电池电机车维修间及变流室、推车机机翻车机硐室、自卸矿车卸载站、爆炸材料库及发放硐室、消防材料库、防水闸门硐室、井下换装硐室、车辆存放间、避难硐室等主要硐室。</a:t>
            </a:r>
            <a:endParaRPr lang="zh-CN" altLang="en-US" sz="1200" b="0" dirty="0">
              <a:solidFill>
                <a:prstClr val="white"/>
              </a:solidFill>
              <a:latin typeface="华文中宋" panose="02010600040101010101" pitchFamily="2" charset="-122"/>
              <a:ea typeface="华文中宋" panose="02010600040101010101" pitchFamily="2" charset="-122"/>
            </a:endParaRPr>
          </a:p>
        </p:txBody>
      </p:sp>
      <p:sp>
        <p:nvSpPr>
          <p:cNvPr id="6" name="矩形 5"/>
          <p:cNvSpPr/>
          <p:nvPr/>
        </p:nvSpPr>
        <p:spPr>
          <a:xfrm>
            <a:off x="629920" y="3900805"/>
            <a:ext cx="2187575"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rPr>
              <a:t>2.</a:t>
            </a:r>
            <a:r>
              <a:rPr lang="zh-CN" altLang="en-US" sz="2400" b="1" dirty="0">
                <a:solidFill>
                  <a:srgbClr val="C00000"/>
                </a:solidFill>
                <a:latin typeface="+mn-ea"/>
              </a:rPr>
              <a:t>作业环境</a:t>
            </a:r>
            <a:r>
              <a:rPr lang="en-US" altLang="zh-CN" sz="2000" b="1" dirty="0">
                <a:solidFill>
                  <a:srgbClr val="C00000"/>
                </a:solidFill>
                <a:latin typeface="+mn-ea"/>
              </a:rPr>
              <a:t>7</a:t>
            </a:r>
            <a:r>
              <a:rPr lang="zh-CN" altLang="en-US" sz="2000" b="1" dirty="0">
                <a:solidFill>
                  <a:srgbClr val="C00000"/>
                </a:solidFill>
                <a:latin typeface="+mn-ea"/>
              </a:rPr>
              <a:t>分</a:t>
            </a:r>
          </a:p>
        </p:txBody>
      </p:sp>
      <p:sp>
        <p:nvSpPr>
          <p:cNvPr id="8" name="矩形 7"/>
          <p:cNvSpPr/>
          <p:nvPr/>
        </p:nvSpPr>
        <p:spPr>
          <a:xfrm>
            <a:off x="3356610" y="2522855"/>
            <a:ext cx="5209540" cy="92202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1.现场整洁，无积尘、浮渣、淤泥、积水、杂物等，设备清洁，物料分类、集中码放整齐，管线吊挂规范；</a:t>
            </a:r>
          </a:p>
        </p:txBody>
      </p:sp>
      <p:sp>
        <p:nvSpPr>
          <p:cNvPr id="22" name="矩形 21"/>
          <p:cNvSpPr/>
          <p:nvPr/>
        </p:nvSpPr>
        <p:spPr>
          <a:xfrm>
            <a:off x="3347085" y="3732530"/>
            <a:ext cx="5209540" cy="64516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2.材料、设备标志牌齐全、清晰、准确，设备摆放、物料码放与胶带、轨道等留有足够的安全间隙；</a:t>
            </a:r>
          </a:p>
        </p:txBody>
      </p:sp>
      <p:sp>
        <p:nvSpPr>
          <p:cNvPr id="23" name="矩形 22"/>
          <p:cNvSpPr/>
          <p:nvPr/>
        </p:nvSpPr>
        <p:spPr>
          <a:xfrm>
            <a:off x="3347085" y="4701540"/>
            <a:ext cx="5209540" cy="36830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cs typeface="微软雅黑" panose="020B0503020204020204" pitchFamily="34" charset="-122"/>
                <a:sym typeface="+mn-ea"/>
              </a:rPr>
              <a:t>3.巷道至少每100m设置醒目的里程标志；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1" nodeType="clickEffect">
                                  <p:stCondLst>
                                    <p:cond delay="0"/>
                                  </p:stCondLst>
                                  <p:childTnLst>
                                    <p:set>
                                      <p:cBhvr>
                                        <p:cTn id="15" dur="1" fill="hold">
                                          <p:stCondLst>
                                            <p:cond delay="0"/>
                                          </p:stCondLst>
                                        </p:cTn>
                                        <p:tgtEl>
                                          <p:spTgt spid="13"/>
                                        </p:tgtEl>
                                        <p:attrNameLst>
                                          <p:attrName>style.visibility</p:attrName>
                                        </p:attrNameLst>
                                      </p:cBhvr>
                                      <p:to>
                                        <p:strVal val="hidden"/>
                                      </p:to>
                                    </p:set>
                                  </p:childTnLst>
                                </p:cTn>
                              </p:par>
                              <p:par>
                                <p:cTn id="16" presetID="1" presetClass="exit" presetSubtype="0" fill="hold" grpId="1" nodeType="withEffect">
                                  <p:stCondLst>
                                    <p:cond delay="0"/>
                                  </p:stCondLst>
                                  <p:childTnLst>
                                    <p:set>
                                      <p:cBhvr>
                                        <p:cTn id="17" dur="1" fill="hold">
                                          <p:stCondLst>
                                            <p:cond delay="0"/>
                                          </p:stCondLst>
                                        </p:cTn>
                                        <p:tgtEl>
                                          <p:spTgt spid="101"/>
                                        </p:tgtEl>
                                        <p:attrNameLst>
                                          <p:attrName>style.visibility</p:attrName>
                                        </p:attrNameLst>
                                      </p:cBhvr>
                                      <p:to>
                                        <p:strVal val="hidden"/>
                                      </p:to>
                                    </p:set>
                                  </p:childTnLst>
                                </p:cTn>
                              </p:par>
                              <p:par>
                                <p:cTn id="18" presetID="1" presetClass="exit" presetSubtype="0" fill="hold" grpId="0" nodeType="withEffect">
                                  <p:stCondLst>
                                    <p:cond delay="0"/>
                                  </p:stCondLst>
                                  <p:childTnLst>
                                    <p:set>
                                      <p:cBhvr>
                                        <p:cTn id="19" dur="1" fill="hold">
                                          <p:stCondLst>
                                            <p:cond delay="0"/>
                                          </p:stCondLst>
                                        </p:cTn>
                                        <p:tgtEl>
                                          <p:spTgt spid="20"/>
                                        </p:tgtEl>
                                        <p:attrNameLst>
                                          <p:attrName>style.visibility</p:attrName>
                                        </p:attrNameLst>
                                      </p:cBhvr>
                                      <p:to>
                                        <p:strVal val="hidden"/>
                                      </p:to>
                                    </p:set>
                                  </p:childTnLst>
                                </p:cTn>
                              </p:par>
                              <p:par>
                                <p:cTn id="20" presetID="1"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childTnLst>
                                </p:cTn>
                              </p:par>
                              <p:par>
                                <p:cTn id="22" presetID="1" presetClass="exit" presetSubtype="0" fill="hold" grpId="0" nodeType="withEffect">
                                  <p:stCondLst>
                                    <p:cond delay="0"/>
                                  </p:stCondLst>
                                  <p:childTnLst>
                                    <p:set>
                                      <p:cBhvr>
                                        <p:cTn id="23" dur="1" fill="hold">
                                          <p:stCondLst>
                                            <p:cond delay="0"/>
                                          </p:stCondLst>
                                        </p:cTn>
                                        <p:tgtEl>
                                          <p:spTgt spid="32"/>
                                        </p:tgtEl>
                                        <p:attrNameLst>
                                          <p:attrName>style.visibility</p:attrName>
                                        </p:attrNameLst>
                                      </p:cBhvr>
                                      <p:to>
                                        <p:strVal val="hidden"/>
                                      </p:to>
                                    </p:set>
                                  </p:childTnLst>
                                </p:cTn>
                              </p:par>
                              <p:par>
                                <p:cTn id="24" presetID="1"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childTnLst>
                                </p:cTn>
                              </p:par>
                              <p:par>
                                <p:cTn id="26" presetID="22" presetClass="entr" presetSubtype="8"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par>
                                <p:cTn id="29" presetID="22" presetClass="entr" presetSubtype="8" fill="hold" grpId="0" nodeType="withEffect">
                                  <p:stCondLst>
                                    <p:cond delay="600"/>
                                  </p:stCondLst>
                                  <p:childTnLst>
                                    <p:set>
                                      <p:cBhvr>
                                        <p:cTn id="30" dur="1" fill="hold">
                                          <p:stCondLst>
                                            <p:cond delay="0"/>
                                          </p:stCondLst>
                                        </p:cTn>
                                        <p:tgtEl>
                                          <p:spTgt spid="22"/>
                                        </p:tgtEl>
                                        <p:attrNameLst>
                                          <p:attrName>style.visibility</p:attrName>
                                        </p:attrNameLst>
                                      </p:cBhvr>
                                      <p:to>
                                        <p:strVal val="visible"/>
                                      </p:to>
                                    </p:set>
                                    <p:animEffect transition="in" filter="wipe(left)">
                                      <p:cBhvr>
                                        <p:cTn id="31" dur="500"/>
                                        <p:tgtEl>
                                          <p:spTgt spid="22"/>
                                        </p:tgtEl>
                                      </p:cBhvr>
                                    </p:animEffect>
                                  </p:childTnLst>
                                </p:cTn>
                              </p:par>
                              <p:par>
                                <p:cTn id="32" presetID="22" presetClass="entr" presetSubtype="8" fill="hold" grpId="0" nodeType="withEffect">
                                  <p:stCondLst>
                                    <p:cond delay="1000"/>
                                  </p:stCondLst>
                                  <p:childTnLst>
                                    <p:set>
                                      <p:cBhvr>
                                        <p:cTn id="33" dur="1" fill="hold">
                                          <p:stCondLst>
                                            <p:cond delay="0"/>
                                          </p:stCondLst>
                                        </p:cTn>
                                        <p:tgtEl>
                                          <p:spTgt spid="23"/>
                                        </p:tgtEl>
                                        <p:attrNameLst>
                                          <p:attrName>style.visibility</p:attrName>
                                        </p:attrNameLst>
                                      </p:cBhvr>
                                      <p:to>
                                        <p:strVal val="visible"/>
                                      </p:to>
                                    </p:set>
                                    <p:animEffect transition="in" filter="wipe(left)">
                                      <p:cBhvr>
                                        <p:cTn id="3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0" grpId="0" bldLvl="0" animBg="1"/>
      <p:bldP spid="32" grpId="0" bldLvl="0" animBg="1"/>
      <p:bldP spid="13" grpId="0" bldLvl="0" animBg="1"/>
      <p:bldP spid="13" grpId="1" bldLvl="0" animBg="1"/>
      <p:bldP spid="101" grpId="0" bldLvl="0" animBg="1"/>
      <p:bldP spid="101" grpId="1" bldLvl="0" animBg="1"/>
      <p:bldP spid="6" grpId="0" bldLvl="0" animBg="1"/>
      <p:bldP spid="8" grpId="0" bldLvl="0" animBg="1"/>
      <p:bldP spid="22" grpId="0" bldLvl="0" animBg="1"/>
      <p:bldP spid="23" grpId="0" bldLvl="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719455" y="3176905"/>
            <a:ext cx="2196465" cy="460375"/>
          </a:xfrm>
          <a:prstGeom prst="rect">
            <a:avLst/>
          </a:prstGeom>
          <a:ln>
            <a:solidFill>
              <a:schemeClr val="accent1"/>
            </a:solidFill>
          </a:ln>
        </p:spPr>
        <p:txBody>
          <a:bodyPr wrap="square">
            <a:spAutoFit/>
          </a:bodyPr>
          <a:lstStyle/>
          <a:p>
            <a:pPr algn="ctr"/>
            <a:r>
              <a:rPr lang="en-US" altLang="zh-CN" sz="2400" b="1" dirty="0">
                <a:latin typeface="+mn-ea"/>
                <a:cs typeface="宋体" panose="02010600030101010101" pitchFamily="2" charset="-122"/>
                <a:sym typeface="+mn-ea"/>
              </a:rPr>
              <a:t>1.</a:t>
            </a:r>
            <a:r>
              <a:rPr lang="zh-CN" altLang="zh-CN" sz="2400" b="1" dirty="0">
                <a:latin typeface="+mn-ea"/>
                <a:cs typeface="宋体" panose="02010600030101010101" pitchFamily="2" charset="-122"/>
              </a:rPr>
              <a:t>无损检测</a:t>
            </a:r>
            <a:r>
              <a:rPr lang="en-US" altLang="zh-CN" sz="2400" b="1" dirty="0">
                <a:latin typeface="+mn-ea"/>
                <a:cs typeface="宋体" panose="02010600030101010101" pitchFamily="2" charset="-122"/>
              </a:rPr>
              <a:t>1</a:t>
            </a:r>
            <a:r>
              <a:rPr lang="zh-CN" altLang="en-US" sz="2400" b="1" dirty="0">
                <a:latin typeface="+mn-ea"/>
                <a:cs typeface="宋体" panose="02010600030101010101" pitchFamily="2" charset="-122"/>
              </a:rPr>
              <a:t>分</a:t>
            </a:r>
          </a:p>
        </p:txBody>
      </p:sp>
      <p:sp>
        <p:nvSpPr>
          <p:cNvPr id="4" name="矩形 3"/>
          <p:cNvSpPr/>
          <p:nvPr/>
        </p:nvSpPr>
        <p:spPr>
          <a:xfrm>
            <a:off x="719455" y="3173730"/>
            <a:ext cx="2195830" cy="460375"/>
          </a:xfrm>
          <a:prstGeom prst="rect">
            <a:avLst/>
          </a:prstGeom>
          <a:ln>
            <a:solidFill>
              <a:schemeClr val="accent1"/>
            </a:solidFill>
          </a:ln>
        </p:spPr>
        <p:txBody>
          <a:bodyPr wrap="square">
            <a:spAutoFit/>
          </a:bodyPr>
          <a:lstStyle/>
          <a:p>
            <a:pPr algn="ctr"/>
            <a:r>
              <a:rPr lang="en-US" altLang="zh-CN" sz="2400" b="1" dirty="0">
                <a:solidFill>
                  <a:srgbClr val="C00000"/>
                </a:solidFill>
                <a:latin typeface="+mn-ea"/>
                <a:cs typeface="宋体" panose="02010600030101010101" pitchFamily="2" charset="-122"/>
                <a:sym typeface="+mn-ea"/>
              </a:rPr>
              <a:t>1.</a:t>
            </a:r>
            <a:r>
              <a:rPr lang="zh-CN" altLang="zh-CN" sz="2400" b="1" dirty="0">
                <a:solidFill>
                  <a:srgbClr val="C00000"/>
                </a:solidFill>
                <a:latin typeface="+mn-ea"/>
                <a:cs typeface="宋体" panose="02010600030101010101" pitchFamily="2" charset="-122"/>
              </a:rPr>
              <a:t>无损检测</a:t>
            </a:r>
            <a:r>
              <a:rPr lang="en-US" altLang="zh-CN" sz="2400" b="1" dirty="0">
                <a:solidFill>
                  <a:srgbClr val="C00000"/>
                </a:solidFill>
                <a:latin typeface="+mn-ea"/>
                <a:cs typeface="宋体" panose="02010600030101010101" pitchFamily="2" charset="-122"/>
              </a:rPr>
              <a:t>1</a:t>
            </a:r>
            <a:r>
              <a:rPr lang="zh-CN" altLang="en-US" sz="2400" b="1" dirty="0">
                <a:solidFill>
                  <a:srgbClr val="C00000"/>
                </a:solidFill>
                <a:latin typeface="+mn-ea"/>
                <a:cs typeface="宋体" panose="02010600030101010101" pitchFamily="2" charset="-122"/>
              </a:rPr>
              <a:t>分</a:t>
            </a:r>
          </a:p>
        </p:txBody>
      </p:sp>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7"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9" name="Rectangle 6"/>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grpSp>
        <p:nvGrpSpPr>
          <p:cNvPr id="2" name="组合 1"/>
          <p:cNvGrpSpPr/>
          <p:nvPr/>
        </p:nvGrpSpPr>
        <p:grpSpPr>
          <a:xfrm>
            <a:off x="413142" y="251645"/>
            <a:ext cx="2435150" cy="564314"/>
            <a:chOff x="413142" y="251645"/>
            <a:chExt cx="2435150" cy="564314"/>
          </a:xfrm>
        </p:grpSpPr>
        <p:sp>
          <p:nvSpPr>
            <p:cNvPr id="16" name="圆角矩形 13"/>
            <p:cNvSpPr/>
            <p:nvPr/>
          </p:nvSpPr>
          <p:spPr>
            <a:xfrm>
              <a:off x="413142" y="254820"/>
              <a:ext cx="2400226" cy="5611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0"/>
            <p:cNvSpPr/>
            <p:nvPr/>
          </p:nvSpPr>
          <p:spPr>
            <a:xfrm>
              <a:off x="415700" y="251645"/>
              <a:ext cx="672746" cy="561139"/>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18" name="文本框 17"/>
            <p:cNvSpPr txBox="1"/>
            <p:nvPr/>
          </p:nvSpPr>
          <p:spPr>
            <a:xfrm>
              <a:off x="1094422" y="262395"/>
              <a:ext cx="1753870" cy="523220"/>
            </a:xfrm>
            <a:prstGeom prst="rect">
              <a:avLst/>
            </a:prstGeom>
            <a:noFill/>
          </p:spPr>
          <p:txBody>
            <a:bodyPr wrap="square" rtlCol="0">
              <a:spAutoFit/>
            </a:bodyPr>
            <a:lstStyle/>
            <a:p>
              <a:r>
                <a:rPr lang="zh-CN" altLang="en-US" sz="2800" b="1" dirty="0">
                  <a:solidFill>
                    <a:schemeClr val="bg1"/>
                  </a:solidFill>
                </a:rPr>
                <a:t>检查标准</a:t>
              </a:r>
            </a:p>
          </p:txBody>
        </p:sp>
      </p:grpSp>
      <p:sp>
        <p:nvSpPr>
          <p:cNvPr id="32" name="矩形 31"/>
          <p:cNvSpPr/>
          <p:nvPr/>
        </p:nvSpPr>
        <p:spPr>
          <a:xfrm>
            <a:off x="720725" y="3900805"/>
            <a:ext cx="2195195" cy="460375"/>
          </a:xfrm>
          <a:prstGeom prst="rect">
            <a:avLst/>
          </a:prstGeom>
          <a:ln>
            <a:solidFill>
              <a:schemeClr val="accent1"/>
            </a:solidFill>
          </a:ln>
        </p:spPr>
        <p:txBody>
          <a:bodyPr wrap="square">
            <a:spAutoFit/>
          </a:bodyPr>
          <a:lstStyle/>
          <a:p>
            <a:pPr algn="l"/>
            <a:r>
              <a:rPr lang="en-US" altLang="zh-CN" sz="2400" b="1" dirty="0">
                <a:solidFill>
                  <a:schemeClr val="tx1"/>
                </a:solidFill>
                <a:latin typeface="+mn-ea"/>
              </a:rPr>
              <a:t>2.</a:t>
            </a:r>
            <a:r>
              <a:rPr lang="zh-CN" altLang="en-US" sz="2400" b="1" dirty="0">
                <a:latin typeface="+mn-ea"/>
              </a:rPr>
              <a:t>智能化</a:t>
            </a:r>
            <a:r>
              <a:rPr lang="en-US" altLang="zh-CN" sz="2400" b="1" dirty="0">
                <a:latin typeface="+mn-ea"/>
              </a:rPr>
              <a:t>1</a:t>
            </a:r>
            <a:r>
              <a:rPr lang="zh-CN" altLang="en-US" sz="2400" b="1" dirty="0">
                <a:latin typeface="+mn-ea"/>
              </a:rPr>
              <a:t>分</a:t>
            </a:r>
            <a:endParaRPr lang="zh-CN" altLang="en-US" sz="2400" b="1" dirty="0">
              <a:solidFill>
                <a:schemeClr val="tx1"/>
              </a:solidFill>
              <a:latin typeface="+mn-ea"/>
            </a:endParaRPr>
          </a:p>
        </p:txBody>
      </p:sp>
      <p:sp>
        <p:nvSpPr>
          <p:cNvPr id="39" name="文本框 38"/>
          <p:cNvSpPr txBox="1"/>
          <p:nvPr/>
        </p:nvSpPr>
        <p:spPr>
          <a:xfrm>
            <a:off x="413385" y="1250315"/>
            <a:ext cx="2668270" cy="460375"/>
          </a:xfrm>
          <a:prstGeom prst="rect">
            <a:avLst/>
          </a:prstGeom>
          <a:solidFill>
            <a:schemeClr val="accent1">
              <a:lumMod val="5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indent="0" fontAlgn="auto"/>
            <a:r>
              <a:rPr lang="en-US" altLang="zh-CN" sz="2400" b="1" dirty="0">
                <a:solidFill>
                  <a:schemeClr val="bg1"/>
                </a:solidFill>
                <a:latin typeface="黑体" panose="02010609060101010101" pitchFamily="49" charset="-122"/>
                <a:ea typeface="黑体" panose="02010609060101010101" pitchFamily="49" charset="-122"/>
              </a:rPr>
              <a:t>7.</a:t>
            </a:r>
            <a:r>
              <a:rPr lang="zh-CN" altLang="en-US" sz="2400" b="1" dirty="0">
                <a:solidFill>
                  <a:schemeClr val="bg1"/>
                </a:solidFill>
                <a:latin typeface="黑体" panose="02010609060101010101" pitchFamily="49" charset="-122"/>
                <a:ea typeface="黑体" panose="02010609060101010101" pitchFamily="49" charset="-122"/>
              </a:rPr>
              <a:t>附加项     </a:t>
            </a:r>
            <a:r>
              <a:rPr lang="en-US" altLang="zh-CN" sz="2400" b="1" dirty="0">
                <a:solidFill>
                  <a:schemeClr val="bg1"/>
                </a:solidFill>
                <a:latin typeface="黑体" panose="02010609060101010101" pitchFamily="49" charset="-122"/>
                <a:ea typeface="黑体" panose="02010609060101010101" pitchFamily="49" charset="-122"/>
              </a:rPr>
              <a:t>2</a:t>
            </a:r>
            <a:r>
              <a:rPr lang="zh-CN" altLang="en-US" sz="2400" b="1" dirty="0">
                <a:solidFill>
                  <a:schemeClr val="bg1"/>
                </a:solidFill>
                <a:latin typeface="黑体" panose="02010609060101010101" pitchFamily="49" charset="-122"/>
                <a:ea typeface="黑体" panose="02010609060101010101" pitchFamily="49" charset="-122"/>
              </a:rPr>
              <a:t>分</a:t>
            </a:r>
          </a:p>
        </p:txBody>
      </p:sp>
      <p:sp>
        <p:nvSpPr>
          <p:cNvPr id="13" name="矩形 12"/>
          <p:cNvSpPr/>
          <p:nvPr/>
        </p:nvSpPr>
        <p:spPr>
          <a:xfrm>
            <a:off x="3425190" y="3264535"/>
            <a:ext cx="5117465" cy="36830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rPr>
              <a:t>掘进工作面采用锚杆锚固质量无损检测技术；</a:t>
            </a:r>
            <a:endParaRPr lang="zh-CN" altLang="zh-CN" dirty="0">
              <a:latin typeface="微软雅黑" panose="020B0503020204020204" pitchFamily="34" charset="-122"/>
              <a:ea typeface="微软雅黑" panose="020B0503020204020204" pitchFamily="34" charset="-122"/>
              <a:sym typeface="+mn-ea"/>
            </a:endParaRPr>
          </a:p>
        </p:txBody>
      </p:sp>
      <p:sp>
        <p:nvSpPr>
          <p:cNvPr id="101" name="文本框 100"/>
          <p:cNvSpPr txBox="1"/>
          <p:nvPr/>
        </p:nvSpPr>
        <p:spPr>
          <a:xfrm>
            <a:off x="3424555" y="3994785"/>
            <a:ext cx="5118100" cy="521970"/>
          </a:xfrm>
          <a:prstGeom prst="rect">
            <a:avLst/>
          </a:prstGeom>
          <a:solidFill>
            <a:schemeClr val="accent1">
              <a:lumMod val="75000"/>
            </a:schemeClr>
          </a:solidFill>
          <a:ln w="9525">
            <a:noFill/>
          </a:ln>
        </p:spPr>
        <p:txBody>
          <a:bodyPr wrap="square">
            <a:spAutoFit/>
          </a:bodyPr>
          <a:lstStyle/>
          <a:p>
            <a:pPr indent="0" algn="just" fontAlgn="auto">
              <a:buFont typeface="Wingdings" panose="05000000000000000000" charset="0"/>
              <a:buChar char="l"/>
            </a:pPr>
            <a:r>
              <a:rPr sz="1400" dirty="0">
                <a:solidFill>
                  <a:prstClr val="white"/>
                </a:solidFill>
                <a:latin typeface="微软雅黑" panose="020B0503020204020204" pitchFamily="34" charset="-122"/>
                <a:ea typeface="微软雅黑" panose="020B0503020204020204" pitchFamily="34" charset="-122"/>
              </a:rPr>
              <a:t>现场检测和质量评价参照《锚杆锚固质量无损检测技术规程》（JGJ/T 182-2009）执行。</a:t>
            </a:r>
            <a:endParaRPr sz="1400" b="0" dirty="0">
              <a:solidFill>
                <a:prstClr val="white"/>
              </a:solidFill>
              <a:latin typeface="微软雅黑" panose="020B0503020204020204" pitchFamily="34" charset="-122"/>
              <a:ea typeface="微软雅黑" panose="020B0503020204020204" pitchFamily="34" charset="-122"/>
            </a:endParaRPr>
          </a:p>
        </p:txBody>
      </p:sp>
      <p:sp>
        <p:nvSpPr>
          <p:cNvPr id="22" name="矩形 21"/>
          <p:cNvSpPr/>
          <p:nvPr/>
        </p:nvSpPr>
        <p:spPr>
          <a:xfrm>
            <a:off x="3425190" y="3991610"/>
            <a:ext cx="5102860" cy="368300"/>
          </a:xfrm>
          <a:prstGeom prst="rect">
            <a:avLst/>
          </a:prstGeom>
          <a:ln>
            <a:solidFill>
              <a:schemeClr val="accent1"/>
            </a:solidFill>
            <a:prstDash val="lgDash"/>
          </a:ln>
        </p:spPr>
        <p:txBody>
          <a:bodyPr wrap="square">
            <a:spAutoFit/>
          </a:bodyPr>
          <a:lstStyle/>
          <a:p>
            <a:pPr algn="just" fontAlgn="auto">
              <a:lnSpc>
                <a:spcPct val="100000"/>
              </a:lnSpc>
            </a:pPr>
            <a:r>
              <a:rPr lang="zh-CN" altLang="zh-CN" dirty="0">
                <a:latin typeface="微软雅黑" panose="020B0503020204020204" pitchFamily="34" charset="-122"/>
                <a:ea typeface="微软雅黑" panose="020B0503020204020204" pitchFamily="34" charset="-122"/>
              </a:rPr>
              <a:t>采用智能化综合掘进系统</a:t>
            </a:r>
            <a:r>
              <a:rPr lang="zh-CN" altLang="zh-CN" dirty="0">
                <a:latin typeface="微软雅黑" panose="020B0503020204020204" pitchFamily="34" charset="-122"/>
                <a:ea typeface="微软雅黑" panose="020B0503020204020204" pitchFamily="34" charset="-122"/>
                <a:sym typeface="+mn-ea"/>
              </a:rPr>
              <a:t>；</a:t>
            </a:r>
          </a:p>
        </p:txBody>
      </p:sp>
      <p:sp>
        <p:nvSpPr>
          <p:cNvPr id="24" name="矩形 23"/>
          <p:cNvSpPr/>
          <p:nvPr/>
        </p:nvSpPr>
        <p:spPr>
          <a:xfrm>
            <a:off x="720725" y="3900805"/>
            <a:ext cx="2195195" cy="460375"/>
          </a:xfrm>
          <a:prstGeom prst="rect">
            <a:avLst/>
          </a:prstGeom>
          <a:ln>
            <a:solidFill>
              <a:schemeClr val="accent1"/>
            </a:solidFill>
          </a:ln>
        </p:spPr>
        <p:txBody>
          <a:bodyPr wrap="square">
            <a:spAutoFit/>
          </a:bodyPr>
          <a:lstStyle/>
          <a:p>
            <a:pPr algn="l"/>
            <a:r>
              <a:rPr lang="en-US" altLang="zh-CN" sz="2400" b="1" dirty="0">
                <a:solidFill>
                  <a:srgbClr val="C00000"/>
                </a:solidFill>
                <a:latin typeface="+mn-ea"/>
              </a:rPr>
              <a:t>2.</a:t>
            </a:r>
            <a:r>
              <a:rPr lang="zh-CN" altLang="en-US" sz="2400" b="1" dirty="0">
                <a:solidFill>
                  <a:srgbClr val="C00000"/>
                </a:solidFill>
                <a:latin typeface="+mn-ea"/>
              </a:rPr>
              <a:t>智能化</a:t>
            </a:r>
            <a:r>
              <a:rPr lang="en-US" altLang="zh-CN" sz="2400" b="1" dirty="0">
                <a:solidFill>
                  <a:srgbClr val="C00000"/>
                </a:solidFill>
                <a:latin typeface="+mn-ea"/>
              </a:rPr>
              <a:t>1</a:t>
            </a:r>
            <a:r>
              <a:rPr lang="zh-CN" altLang="en-US" sz="2400" b="1" dirty="0">
                <a:solidFill>
                  <a:srgbClr val="C00000"/>
                </a:solidFill>
                <a:latin typeface="+mn-ea"/>
              </a:rPr>
              <a:t>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par>
                                <p:cTn id="8" presetID="1" presetClass="entr" presetSubtype="0" fill="hold" grpId="0" nodeType="withEffect">
                                  <p:stCondLst>
                                    <p:cond delay="600"/>
                                  </p:stCondLst>
                                  <p:childTnLst>
                                    <p:set>
                                      <p:cBhvr>
                                        <p:cTn id="9" dur="1" fill="hold">
                                          <p:stCondLst>
                                            <p:cond delay="0"/>
                                          </p:stCondLst>
                                        </p:cTn>
                                        <p:tgtEl>
                                          <p:spTgt spid="10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1" nodeType="clickEffect">
                                  <p:stCondLst>
                                    <p:cond delay="0"/>
                                  </p:stCondLst>
                                  <p:childTnLst>
                                    <p:set>
                                      <p:cBhvr>
                                        <p:cTn id="13" dur="1" fill="hold">
                                          <p:stCondLst>
                                            <p:cond delay="0"/>
                                          </p:stCondLst>
                                        </p:cTn>
                                        <p:tgtEl>
                                          <p:spTgt spid="101"/>
                                        </p:tgtEl>
                                        <p:attrNameLst>
                                          <p:attrName>style.visibility</p:attrName>
                                        </p:attrNameLst>
                                      </p:cBhvr>
                                      <p:to>
                                        <p:strVal val="hidden"/>
                                      </p:to>
                                    </p:set>
                                  </p:childTnLst>
                                </p:cTn>
                              </p:par>
                              <p:par>
                                <p:cTn id="14" presetID="1" presetClass="exit"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hidden"/>
                                      </p:to>
                                    </p:set>
                                  </p:childTnLst>
                                </p:cTn>
                              </p:par>
                              <p:par>
                                <p:cTn id="16" presetID="1" presetClass="entr" presetSubtype="0"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childTnLst>
                                </p:cTn>
                              </p:par>
                              <p:par>
                                <p:cTn id="18" presetID="1" presetClass="exit" presetSubtype="0" fill="hold" grpId="0" nodeType="withEffect">
                                  <p:stCondLst>
                                    <p:cond delay="0"/>
                                  </p:stCondLst>
                                  <p:childTnLst>
                                    <p:set>
                                      <p:cBhvr>
                                        <p:cTn id="19" dur="1" fill="hold">
                                          <p:stCondLst>
                                            <p:cond delay="0"/>
                                          </p:stCondLst>
                                        </p:cTn>
                                        <p:tgtEl>
                                          <p:spTgt spid="32"/>
                                        </p:tgtEl>
                                        <p:attrNameLst>
                                          <p:attrName>style.visibility</p:attrName>
                                        </p:attrNameLst>
                                      </p:cBhvr>
                                      <p:to>
                                        <p:strVal val="hidden"/>
                                      </p:to>
                                    </p:set>
                                  </p:childTnLst>
                                </p:cTn>
                              </p:par>
                              <p:par>
                                <p:cTn id="20" presetID="1"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childTnLst>
                                </p:cTn>
                              </p:par>
                              <p:par>
                                <p:cTn id="22" presetID="22" presetClass="entr" presetSubtype="8" fill="hold" grpId="0" nodeType="with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left)">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4" grpId="0" bldLvl="0" animBg="1"/>
      <p:bldP spid="32" grpId="0" bldLvl="0" animBg="1"/>
      <p:bldP spid="13" grpId="0" bldLvl="0" animBg="1"/>
      <p:bldP spid="101" grpId="0" bldLvl="0" animBg="1"/>
      <p:bldP spid="101" grpId="1" bldLvl="0" animBg="1"/>
      <p:bldP spid="22" grpId="0" bldLvl="0" animBg="1"/>
      <p:bldP spid="24" grpId="0" bldLvl="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68941" y="1369695"/>
            <a:ext cx="9412941" cy="37973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bwMode="auto">
          <a:xfrm>
            <a:off x="0" y="1000108"/>
            <a:ext cx="6480000" cy="72000"/>
          </a:xfrm>
          <a:prstGeom prst="rect">
            <a:avLst/>
          </a:prstGeom>
          <a:gradFill flip="none" rotWithShape="0">
            <a:gsLst>
              <a:gs pos="100000">
                <a:srgbClr val="0087E6"/>
              </a:gs>
              <a:gs pos="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6" name="矩形 5"/>
          <p:cNvSpPr/>
          <p:nvPr/>
        </p:nvSpPr>
        <p:spPr bwMode="auto">
          <a:xfrm>
            <a:off x="2664032" y="4009387"/>
            <a:ext cx="6480000" cy="72000"/>
          </a:xfrm>
          <a:prstGeom prst="rect">
            <a:avLst/>
          </a:prstGeom>
          <a:gradFill flip="none" rotWithShape="0">
            <a:gsLst>
              <a:gs pos="0">
                <a:srgbClr val="0087E6"/>
              </a:gs>
              <a:gs pos="100000">
                <a:schemeClr val="accent3">
                  <a:lumMod val="60000"/>
                  <a:lumOff val="40000"/>
                  <a:alpha val="0"/>
                </a:schemeClr>
              </a:gs>
            </a:gsLst>
            <a:path path="circle">
              <a:fillToRect l="100000" t="100000"/>
            </a:path>
            <a:tileRect r="-100000" b="-100000"/>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bg1"/>
              </a:solidFill>
              <a:effectLst/>
              <a:latin typeface="Arial" panose="020B0604020202020204" pitchFamily="34" charset="0"/>
              <a:ea typeface="宋体" panose="02010600030101010101" pitchFamily="2" charset="-122"/>
            </a:endParaRPr>
          </a:p>
        </p:txBody>
      </p:sp>
      <p:sp>
        <p:nvSpPr>
          <p:cNvPr id="3074" name="TextBox 4"/>
          <p:cNvSpPr txBox="1">
            <a:spLocks noChangeArrowheads="1"/>
          </p:cNvSpPr>
          <p:nvPr/>
        </p:nvSpPr>
        <p:spPr bwMode="auto">
          <a:xfrm>
            <a:off x="635" y="1586945"/>
            <a:ext cx="9143365" cy="2959465"/>
          </a:xfrm>
          <a:prstGeom prst="rect">
            <a:avLst/>
          </a:prstGeom>
          <a:noFill/>
          <a:ln w="9525">
            <a:noFill/>
            <a:miter lim="800000"/>
          </a:ln>
        </p:spPr>
        <p:txBody>
          <a:bodyPr wrap="square">
            <a:spAutoFit/>
          </a:bodyPr>
          <a:lstStyle/>
          <a:p>
            <a:pPr algn="ctr" fontAlgn="auto">
              <a:lnSpc>
                <a:spcPct val="150000"/>
              </a:lnSpc>
            </a:pPr>
            <a:r>
              <a:rPr lang="zh-CN" altLang="en-US" sz="6600" b="1" dirty="0">
                <a:solidFill>
                  <a:schemeClr val="bg2"/>
                </a:solidFill>
                <a:latin typeface="华文中宋" panose="02010600040101010101" pitchFamily="2" charset="-122"/>
                <a:ea typeface="华文中宋" panose="02010600040101010101" pitchFamily="2" charset="-122"/>
              </a:rPr>
              <a:t>谢谢，</a:t>
            </a:r>
            <a:endParaRPr lang="en-US" altLang="zh-CN" sz="6600" b="1" dirty="0">
              <a:solidFill>
                <a:schemeClr val="bg2"/>
              </a:solidFill>
              <a:latin typeface="华文中宋" panose="02010600040101010101" pitchFamily="2" charset="-122"/>
              <a:ea typeface="华文中宋" panose="02010600040101010101" pitchFamily="2" charset="-122"/>
            </a:endParaRPr>
          </a:p>
          <a:p>
            <a:pPr algn="ctr" fontAlgn="auto">
              <a:lnSpc>
                <a:spcPct val="150000"/>
              </a:lnSpc>
            </a:pPr>
            <a:r>
              <a:rPr lang="zh-CN" altLang="en-US" sz="6600" b="1" dirty="0">
                <a:solidFill>
                  <a:schemeClr val="bg2"/>
                </a:solidFill>
                <a:latin typeface="华文中宋" panose="02010600040101010101" pitchFamily="2" charset="-122"/>
                <a:ea typeface="华文中宋" panose="02010600040101010101" pitchFamily="2" charset="-122"/>
              </a:rPr>
              <a:t>敬请批评指正！</a:t>
            </a: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540073" y="250553"/>
            <a:ext cx="3430746"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黑体" panose="02010609060101010101" pitchFamily="49" charset="-122"/>
                <a:ea typeface="黑体" panose="02010609060101010101" pitchFamily="49" charset="-122"/>
                <a:cs typeface="Times New Roman" panose="02020603050405020304" pitchFamily="18" charset="0"/>
              </a:rPr>
              <a:t>评分办法的总体结构</a:t>
            </a:r>
            <a:endParaRPr lang="zh-CN" altLang="zh-CN" sz="1100" kern="100" dirty="0">
              <a:solidFill>
                <a:srgbClr val="BD0800"/>
              </a:solidFill>
              <a:effectLst/>
              <a:latin typeface="黑体" panose="02010609060101010101" pitchFamily="49" charset="-122"/>
              <a:ea typeface="黑体" panose="02010609060101010101" pitchFamily="49" charset="-122"/>
              <a:cs typeface="Times New Roman" panose="02020603050405020304" pitchFamily="18" charset="0"/>
            </a:endParaRPr>
          </a:p>
        </p:txBody>
      </p:sp>
      <p:grpSp>
        <p:nvGrpSpPr>
          <p:cNvPr id="13" name="组合 12"/>
          <p:cNvGrpSpPr/>
          <p:nvPr/>
        </p:nvGrpSpPr>
        <p:grpSpPr>
          <a:xfrm>
            <a:off x="697230" y="2261622"/>
            <a:ext cx="1773446" cy="437096"/>
            <a:chOff x="968" y="3500"/>
            <a:chExt cx="2816" cy="722"/>
          </a:xfrm>
          <a:effectLst>
            <a:outerShdw blurRad="50800" dist="38100" dir="8100000" algn="tr" rotWithShape="0">
              <a:prstClr val="black">
                <a:alpha val="40000"/>
              </a:prstClr>
            </a:outerShdw>
          </a:effectLst>
        </p:grpSpPr>
        <p:sp>
          <p:nvSpPr>
            <p:cNvPr id="14" name="圆角矩形 13"/>
            <p:cNvSpPr/>
            <p:nvPr/>
          </p:nvSpPr>
          <p:spPr>
            <a:xfrm>
              <a:off x="968" y="3505"/>
              <a:ext cx="2815" cy="71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10"/>
            <p:cNvSpPr/>
            <p:nvPr/>
          </p:nvSpPr>
          <p:spPr>
            <a:xfrm>
              <a:off x="971" y="3500"/>
              <a:ext cx="789" cy="717"/>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1</a:t>
              </a:r>
            </a:p>
          </p:txBody>
        </p:sp>
        <p:sp>
          <p:nvSpPr>
            <p:cNvPr id="19" name="文本框 18"/>
            <p:cNvSpPr txBox="1"/>
            <p:nvPr/>
          </p:nvSpPr>
          <p:spPr>
            <a:xfrm>
              <a:off x="1786" y="3532"/>
              <a:ext cx="1998" cy="661"/>
            </a:xfrm>
            <a:prstGeom prst="rect">
              <a:avLst/>
            </a:prstGeom>
            <a:noFill/>
          </p:spPr>
          <p:txBody>
            <a:bodyPr wrap="square" rtlCol="0">
              <a:spAutoFit/>
            </a:bodyPr>
            <a:lstStyle/>
            <a:p>
              <a:r>
                <a:rPr lang="zh-CN" altLang="en-US" sz="2000" b="1" dirty="0">
                  <a:solidFill>
                    <a:schemeClr val="bg1"/>
                  </a:solidFill>
                  <a:latin typeface="黑体" panose="02010609060101010101" pitchFamily="49" charset="-122"/>
                  <a:ea typeface="黑体" panose="02010609060101010101" pitchFamily="49" charset="-122"/>
                </a:rPr>
                <a:t>工作要求</a:t>
              </a:r>
            </a:p>
          </p:txBody>
        </p:sp>
      </p:grpSp>
      <p:grpSp>
        <p:nvGrpSpPr>
          <p:cNvPr id="21" name="组合 20"/>
          <p:cNvGrpSpPr/>
          <p:nvPr/>
        </p:nvGrpSpPr>
        <p:grpSpPr>
          <a:xfrm>
            <a:off x="700405" y="4755299"/>
            <a:ext cx="1773446" cy="437096"/>
            <a:chOff x="968" y="3500"/>
            <a:chExt cx="2816" cy="722"/>
          </a:xfrm>
          <a:effectLst>
            <a:outerShdw blurRad="50800" dist="38100" dir="8100000" algn="tr" rotWithShape="0">
              <a:prstClr val="black">
                <a:alpha val="40000"/>
              </a:prstClr>
            </a:outerShdw>
          </a:effectLst>
        </p:grpSpPr>
        <p:sp>
          <p:nvSpPr>
            <p:cNvPr id="22" name="圆角矩形 19"/>
            <p:cNvSpPr/>
            <p:nvPr/>
          </p:nvSpPr>
          <p:spPr>
            <a:xfrm>
              <a:off x="968" y="3505"/>
              <a:ext cx="2815" cy="71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圆角矩形 20"/>
            <p:cNvSpPr/>
            <p:nvPr/>
          </p:nvSpPr>
          <p:spPr>
            <a:xfrm>
              <a:off x="971" y="3500"/>
              <a:ext cx="789" cy="717"/>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2</a:t>
              </a:r>
            </a:p>
          </p:txBody>
        </p:sp>
        <p:sp>
          <p:nvSpPr>
            <p:cNvPr id="25" name="文本框 24"/>
            <p:cNvSpPr txBox="1"/>
            <p:nvPr/>
          </p:nvSpPr>
          <p:spPr>
            <a:xfrm>
              <a:off x="1786" y="3532"/>
              <a:ext cx="1998" cy="661"/>
            </a:xfrm>
            <a:prstGeom prst="rect">
              <a:avLst/>
            </a:prstGeom>
            <a:noFill/>
          </p:spPr>
          <p:txBody>
            <a:bodyPr wrap="square" rtlCol="0">
              <a:spAutoFit/>
            </a:bodyPr>
            <a:lstStyle/>
            <a:p>
              <a:r>
                <a:rPr lang="zh-CN" altLang="en-US" sz="2000" b="1" dirty="0">
                  <a:solidFill>
                    <a:schemeClr val="bg1"/>
                  </a:solidFill>
                  <a:latin typeface="黑体" panose="02010609060101010101" pitchFamily="49" charset="-122"/>
                  <a:ea typeface="黑体" panose="02010609060101010101" pitchFamily="49" charset="-122"/>
                </a:rPr>
                <a:t>评分办法</a:t>
              </a:r>
            </a:p>
          </p:txBody>
        </p:sp>
      </p:grpSp>
      <p:grpSp>
        <p:nvGrpSpPr>
          <p:cNvPr id="28" name="组合 27"/>
          <p:cNvGrpSpPr/>
          <p:nvPr/>
        </p:nvGrpSpPr>
        <p:grpSpPr>
          <a:xfrm>
            <a:off x="700405" y="5981484"/>
            <a:ext cx="1773446" cy="437096"/>
            <a:chOff x="968" y="3500"/>
            <a:chExt cx="2816" cy="722"/>
          </a:xfrm>
          <a:effectLst>
            <a:outerShdw blurRad="50800" dist="38100" dir="8100000" algn="tr" rotWithShape="0">
              <a:prstClr val="black">
                <a:alpha val="40000"/>
              </a:prstClr>
            </a:outerShdw>
          </a:effectLst>
        </p:grpSpPr>
        <p:sp>
          <p:nvSpPr>
            <p:cNvPr id="29" name="圆角矩形 29"/>
            <p:cNvSpPr/>
            <p:nvPr/>
          </p:nvSpPr>
          <p:spPr>
            <a:xfrm>
              <a:off x="968" y="3505"/>
              <a:ext cx="2815" cy="71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30"/>
            <p:cNvSpPr/>
            <p:nvPr/>
          </p:nvSpPr>
          <p:spPr>
            <a:xfrm>
              <a:off x="971" y="3500"/>
              <a:ext cx="789" cy="717"/>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31" name="文本框 30"/>
            <p:cNvSpPr txBox="1"/>
            <p:nvPr/>
          </p:nvSpPr>
          <p:spPr>
            <a:xfrm>
              <a:off x="1786" y="3532"/>
              <a:ext cx="1998" cy="661"/>
            </a:xfrm>
            <a:prstGeom prst="rect">
              <a:avLst/>
            </a:prstGeom>
            <a:noFill/>
          </p:spPr>
          <p:txBody>
            <a:bodyPr wrap="square" rtlCol="0">
              <a:spAutoFit/>
            </a:bodyPr>
            <a:lstStyle/>
            <a:p>
              <a:r>
                <a:rPr lang="zh-CN" altLang="en-US" sz="2000" b="1" dirty="0">
                  <a:solidFill>
                    <a:schemeClr val="bg1"/>
                  </a:solidFill>
                  <a:latin typeface="黑体" panose="02010609060101010101" pitchFamily="49" charset="-122"/>
                  <a:ea typeface="黑体" panose="02010609060101010101" pitchFamily="49" charset="-122"/>
                </a:rPr>
                <a:t>检查标准</a:t>
              </a:r>
            </a:p>
          </p:txBody>
        </p:sp>
      </p:grpSp>
      <p:sp>
        <p:nvSpPr>
          <p:cNvPr id="32" name="文本框 31"/>
          <p:cNvSpPr txBox="1"/>
          <p:nvPr/>
        </p:nvSpPr>
        <p:spPr>
          <a:xfrm>
            <a:off x="3755390" y="1044600"/>
            <a:ext cx="1739438" cy="369332"/>
          </a:xfrm>
          <a:prstGeom prst="rect">
            <a:avLst/>
          </a:prstGeom>
          <a:noFill/>
          <a:ln w="9525">
            <a:solidFill>
              <a:schemeClr val="accent1"/>
            </a:solidFill>
            <a:prstDash val="dash"/>
          </a:ln>
        </p:spPr>
        <p:txBody>
          <a:bodyPr wrap="square">
            <a:spAutoFit/>
          </a:bodyPr>
          <a:lstStyle/>
          <a:p>
            <a:pPr indent="0" fontAlgn="auto"/>
            <a:r>
              <a:rPr lang="zh-CN" b="1" dirty="0">
                <a:solidFill>
                  <a:schemeClr val="tx1"/>
                </a:solidFill>
                <a:latin typeface="黑体" panose="02010609060101010101" pitchFamily="49" charset="-122"/>
                <a:ea typeface="黑体" panose="02010609060101010101" pitchFamily="49" charset="-122"/>
                <a:cs typeface="黑体" panose="02010609060101010101" pitchFamily="49" charset="-122"/>
              </a:rPr>
              <a:t>1.基础管理</a:t>
            </a:r>
            <a:endParaRPr lang="zh-CN" altLang="en-US" b="1"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33" name="文本框 32"/>
          <p:cNvSpPr txBox="1"/>
          <p:nvPr/>
        </p:nvSpPr>
        <p:spPr>
          <a:xfrm>
            <a:off x="3755390" y="1524660"/>
            <a:ext cx="1739438" cy="369332"/>
          </a:xfrm>
          <a:prstGeom prst="rect">
            <a:avLst/>
          </a:prstGeom>
          <a:noFill/>
          <a:ln w="9525">
            <a:solidFill>
              <a:schemeClr val="accent1"/>
            </a:solidFill>
            <a:prstDash val="dash"/>
          </a:ln>
        </p:spPr>
        <p:txBody>
          <a:bodyPr wrap="square">
            <a:spAutoFit/>
          </a:bodyPr>
          <a:lstStyle/>
          <a:p>
            <a:pPr algn="l" fontAlgn="auto">
              <a:buClrTx/>
              <a:buSzTx/>
              <a:buFontTx/>
            </a:pPr>
            <a:r>
              <a:rPr lang="zh-CN" b="1" dirty="0">
                <a:latin typeface="黑体" panose="02010609060101010101" pitchFamily="49" charset="-122"/>
                <a:ea typeface="黑体" panose="02010609060101010101" pitchFamily="49" charset="-122"/>
                <a:cs typeface="黑体" panose="02010609060101010101" pitchFamily="49" charset="-122"/>
              </a:rPr>
              <a:t>2.质量与安全</a:t>
            </a:r>
          </a:p>
        </p:txBody>
      </p:sp>
      <p:sp>
        <p:nvSpPr>
          <p:cNvPr id="34" name="文本框 33"/>
          <p:cNvSpPr txBox="1"/>
          <p:nvPr/>
        </p:nvSpPr>
        <p:spPr>
          <a:xfrm>
            <a:off x="3755390" y="2002815"/>
            <a:ext cx="1739438" cy="369332"/>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3.机电设备</a:t>
            </a:r>
          </a:p>
        </p:txBody>
      </p:sp>
      <p:sp>
        <p:nvSpPr>
          <p:cNvPr id="35" name="文本框 34"/>
          <p:cNvSpPr txBox="1"/>
          <p:nvPr/>
        </p:nvSpPr>
        <p:spPr>
          <a:xfrm>
            <a:off x="3755390" y="2477160"/>
            <a:ext cx="2527287" cy="369332"/>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4.          岗位规范</a:t>
            </a:r>
          </a:p>
        </p:txBody>
      </p:sp>
      <p:sp>
        <p:nvSpPr>
          <p:cNvPr id="36" name="文本框 35"/>
          <p:cNvSpPr txBox="1"/>
          <p:nvPr/>
        </p:nvSpPr>
        <p:spPr>
          <a:xfrm>
            <a:off x="3747136" y="2989605"/>
            <a:ext cx="1740068" cy="369332"/>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5.文明生产</a:t>
            </a:r>
          </a:p>
        </p:txBody>
      </p:sp>
      <p:sp>
        <p:nvSpPr>
          <p:cNvPr id="37" name="文本框 36"/>
          <p:cNvSpPr txBox="1"/>
          <p:nvPr/>
        </p:nvSpPr>
        <p:spPr>
          <a:xfrm>
            <a:off x="3755391" y="3499510"/>
            <a:ext cx="1740068" cy="369332"/>
          </a:xfrm>
          <a:prstGeom prst="rect">
            <a:avLst/>
          </a:prstGeom>
          <a:noFill/>
          <a:ln w="9525">
            <a:solidFill>
              <a:schemeClr val="accent1"/>
            </a:solidFill>
            <a:prstDash val="dash"/>
          </a:ln>
        </p:spPr>
        <p:txBody>
          <a:bodyPr wrap="square">
            <a:spAutoFit/>
          </a:bodyPr>
          <a:lstStyle/>
          <a:p>
            <a:pPr algn="l" fontAlgn="auto">
              <a:buClrTx/>
              <a:buSzTx/>
              <a:buFontTx/>
            </a:pPr>
            <a:r>
              <a:rPr lang="zh-CN" b="1" dirty="0">
                <a:latin typeface="黑体" panose="02010609060101010101" pitchFamily="49" charset="-122"/>
                <a:ea typeface="黑体" panose="02010609060101010101" pitchFamily="49" charset="-122"/>
                <a:cs typeface="黑体" panose="02010609060101010101" pitchFamily="49" charset="-122"/>
              </a:rPr>
              <a:t>6.发展提升</a:t>
            </a:r>
          </a:p>
        </p:txBody>
      </p:sp>
      <p:cxnSp>
        <p:nvCxnSpPr>
          <p:cNvPr id="38" name="直接连接符 37"/>
          <p:cNvCxnSpPr/>
          <p:nvPr/>
        </p:nvCxnSpPr>
        <p:spPr>
          <a:xfrm>
            <a:off x="3140075" y="1211580"/>
            <a:ext cx="5080" cy="246888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3136900" y="1211580"/>
            <a:ext cx="60521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3145155" y="1742440"/>
            <a:ext cx="60521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3145155" y="2181225"/>
            <a:ext cx="60521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3145155" y="2644140"/>
            <a:ext cx="60521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3145155" y="3156585"/>
            <a:ext cx="60521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3145155" y="3666490"/>
            <a:ext cx="60521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2526665" y="2459990"/>
            <a:ext cx="605214" cy="0"/>
          </a:xfrm>
          <a:prstGeom prst="line">
            <a:avLst/>
          </a:prstGeom>
          <a:ln w="31750"/>
        </p:spPr>
        <p:style>
          <a:lnRef idx="1">
            <a:schemeClr val="accent1"/>
          </a:lnRef>
          <a:fillRef idx="0">
            <a:schemeClr val="accent1"/>
          </a:fillRef>
          <a:effectRef idx="0">
            <a:schemeClr val="accent1"/>
          </a:effectRef>
          <a:fontRef idx="minor">
            <a:schemeClr val="tx1"/>
          </a:fontRef>
        </p:style>
      </p:cxnSp>
      <p:grpSp>
        <p:nvGrpSpPr>
          <p:cNvPr id="46" name="组合 45"/>
          <p:cNvGrpSpPr/>
          <p:nvPr/>
        </p:nvGrpSpPr>
        <p:grpSpPr>
          <a:xfrm>
            <a:off x="5494655" y="1055908"/>
            <a:ext cx="3397635" cy="337205"/>
            <a:chOff x="8653" y="2067"/>
            <a:chExt cx="5418" cy="557"/>
          </a:xfrm>
        </p:grpSpPr>
        <p:cxnSp>
          <p:nvCxnSpPr>
            <p:cNvPr id="47" name="直接箭头连接符 46"/>
            <p:cNvCxnSpPr>
              <a:stCxn id="32" idx="3"/>
              <a:endCxn id="48" idx="1"/>
            </p:cNvCxnSpPr>
            <p:nvPr/>
          </p:nvCxnSpPr>
          <p:spPr>
            <a:xfrm flipV="1">
              <a:off x="8653" y="2346"/>
              <a:ext cx="780" cy="7"/>
            </a:xfrm>
            <a:prstGeom prst="straightConnector1">
              <a:avLst/>
            </a:prstGeom>
            <a:ln w="15875">
              <a:prstDash val="sysDash"/>
              <a:tailEnd type="none" w="lg" len="med"/>
            </a:ln>
          </p:spPr>
          <p:style>
            <a:lnRef idx="1">
              <a:schemeClr val="accent1"/>
            </a:lnRef>
            <a:fillRef idx="0">
              <a:schemeClr val="accent1"/>
            </a:fillRef>
            <a:effectRef idx="0">
              <a:schemeClr val="accent1"/>
            </a:effectRef>
            <a:fontRef idx="minor">
              <a:schemeClr val="tx1"/>
            </a:fontRef>
          </p:style>
        </p:cxnSp>
        <p:sp>
          <p:nvSpPr>
            <p:cNvPr id="48" name="文本框 47"/>
            <p:cNvSpPr txBox="1"/>
            <p:nvPr/>
          </p:nvSpPr>
          <p:spPr>
            <a:xfrm>
              <a:off x="9433" y="2067"/>
              <a:ext cx="4638" cy="557"/>
            </a:xfrm>
            <a:prstGeom prst="rect">
              <a:avLst/>
            </a:prstGeom>
            <a:noFill/>
          </p:spPr>
          <p:txBody>
            <a:bodyPr wrap="square" rtlCol="0">
              <a:spAutoFit/>
            </a:bodyPr>
            <a:lstStyle/>
            <a:p>
              <a:r>
                <a:rPr lang="en-US" altLang="zh-CN" sz="1600" dirty="0">
                  <a:latin typeface="微软雅黑" panose="020B0503020204020204" pitchFamily="34" charset="-122"/>
                  <a:ea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rPr>
                <a:t>条，</a:t>
              </a:r>
              <a:r>
                <a:rPr lang="zh-CN" altLang="en-US" sz="1400" dirty="0">
                  <a:latin typeface="微软雅黑" panose="020B0503020204020204" pitchFamily="34" charset="-122"/>
                  <a:ea typeface="微软雅黑" panose="020B0503020204020204" pitchFamily="34" charset="-122"/>
                </a:rPr>
                <a:t>增“一井一面”，修改</a:t>
              </a: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条</a:t>
              </a:r>
              <a:endParaRPr lang="en-US" altLang="zh-CN" sz="1600" dirty="0">
                <a:latin typeface="微软雅黑" panose="020B0503020204020204" pitchFamily="34" charset="-122"/>
                <a:ea typeface="微软雅黑" panose="020B0503020204020204" pitchFamily="34" charset="-122"/>
              </a:endParaRPr>
            </a:p>
          </p:txBody>
        </p:sp>
      </p:grpSp>
      <p:grpSp>
        <p:nvGrpSpPr>
          <p:cNvPr id="49" name="组合 48"/>
          <p:cNvGrpSpPr/>
          <p:nvPr/>
        </p:nvGrpSpPr>
        <p:grpSpPr>
          <a:xfrm>
            <a:off x="5509261" y="1539053"/>
            <a:ext cx="1473673" cy="338416"/>
            <a:chOff x="8676" y="2067"/>
            <a:chExt cx="2340" cy="559"/>
          </a:xfrm>
        </p:grpSpPr>
        <p:cxnSp>
          <p:nvCxnSpPr>
            <p:cNvPr id="50" name="直接箭头连接符 49"/>
            <p:cNvCxnSpPr/>
            <p:nvPr/>
          </p:nvCxnSpPr>
          <p:spPr>
            <a:xfrm flipV="1">
              <a:off x="8676" y="2327"/>
              <a:ext cx="757" cy="10"/>
            </a:xfrm>
            <a:prstGeom prst="straightConnector1">
              <a:avLst/>
            </a:prstGeom>
            <a:ln w="15875">
              <a:prstDash val="sysDash"/>
              <a:tailEnd type="none" w="lg" len="med"/>
            </a:ln>
          </p:spPr>
          <p:style>
            <a:lnRef idx="1">
              <a:schemeClr val="accent1"/>
            </a:lnRef>
            <a:fillRef idx="0">
              <a:schemeClr val="accent1"/>
            </a:fillRef>
            <a:effectRef idx="0">
              <a:schemeClr val="accent1"/>
            </a:effectRef>
            <a:fontRef idx="minor">
              <a:schemeClr val="tx1"/>
            </a:fontRef>
          </p:style>
        </p:cxnSp>
        <p:sp>
          <p:nvSpPr>
            <p:cNvPr id="51" name="文本框 50"/>
            <p:cNvSpPr txBox="1"/>
            <p:nvPr/>
          </p:nvSpPr>
          <p:spPr>
            <a:xfrm>
              <a:off x="9433" y="2067"/>
              <a:ext cx="1583" cy="559"/>
            </a:xfrm>
            <a:prstGeom prst="rect">
              <a:avLst/>
            </a:prstGeom>
            <a:noFill/>
          </p:spPr>
          <p:txBody>
            <a:bodyPr wrap="square" rtlCol="0">
              <a:spAutoFit/>
            </a:bodyPr>
            <a:lstStyle/>
            <a:p>
              <a:r>
                <a:rPr lang="en-US" altLang="zh-CN" sz="1600" dirty="0">
                  <a:latin typeface="微软雅黑" panose="020B0503020204020204" pitchFamily="34" charset="-122"/>
                  <a:ea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rPr>
                <a:t>条</a:t>
              </a:r>
            </a:p>
          </p:txBody>
        </p:sp>
      </p:grpSp>
      <p:grpSp>
        <p:nvGrpSpPr>
          <p:cNvPr id="52" name="组合 51"/>
          <p:cNvGrpSpPr/>
          <p:nvPr/>
        </p:nvGrpSpPr>
        <p:grpSpPr>
          <a:xfrm>
            <a:off x="5509895" y="2001363"/>
            <a:ext cx="3218779" cy="338417"/>
            <a:chOff x="8677" y="3556"/>
            <a:chExt cx="5111" cy="559"/>
          </a:xfrm>
        </p:grpSpPr>
        <p:cxnSp>
          <p:nvCxnSpPr>
            <p:cNvPr id="53" name="直接箭头连接符 52"/>
            <p:cNvCxnSpPr/>
            <p:nvPr/>
          </p:nvCxnSpPr>
          <p:spPr>
            <a:xfrm flipV="1">
              <a:off x="8677" y="3816"/>
              <a:ext cx="757" cy="10"/>
            </a:xfrm>
            <a:prstGeom prst="straightConnector1">
              <a:avLst/>
            </a:prstGeom>
            <a:ln w="15875">
              <a:prstDash val="sysDash"/>
              <a:tailEnd type="none" w="lg" len="med"/>
            </a:ln>
          </p:spPr>
          <p:style>
            <a:lnRef idx="1">
              <a:schemeClr val="accent1"/>
            </a:lnRef>
            <a:fillRef idx="0">
              <a:schemeClr val="accent1"/>
            </a:fillRef>
            <a:effectRef idx="0">
              <a:schemeClr val="accent1"/>
            </a:effectRef>
            <a:fontRef idx="minor">
              <a:schemeClr val="tx1"/>
            </a:fontRef>
          </p:style>
        </p:cxnSp>
        <p:sp>
          <p:nvSpPr>
            <p:cNvPr id="54" name="文本框 53"/>
            <p:cNvSpPr txBox="1"/>
            <p:nvPr/>
          </p:nvSpPr>
          <p:spPr>
            <a:xfrm>
              <a:off x="9434" y="3556"/>
              <a:ext cx="4354" cy="559"/>
            </a:xfrm>
            <a:prstGeom prst="rect">
              <a:avLst/>
            </a:prstGeom>
            <a:noFill/>
          </p:spPr>
          <p:txBody>
            <a:bodyPr wrap="square" rtlCol="0">
              <a:spAutoFit/>
            </a:bodyPr>
            <a:lstStyle/>
            <a:p>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条</a:t>
              </a:r>
            </a:p>
          </p:txBody>
        </p:sp>
      </p:grpSp>
      <p:grpSp>
        <p:nvGrpSpPr>
          <p:cNvPr id="55" name="组合 54"/>
          <p:cNvGrpSpPr/>
          <p:nvPr/>
        </p:nvGrpSpPr>
        <p:grpSpPr>
          <a:xfrm>
            <a:off x="6303646" y="2491583"/>
            <a:ext cx="2840354" cy="338417"/>
            <a:chOff x="9927" y="4328"/>
            <a:chExt cx="3475" cy="559"/>
          </a:xfrm>
        </p:grpSpPr>
        <p:cxnSp>
          <p:nvCxnSpPr>
            <p:cNvPr id="56" name="直接箭头连接符 55"/>
            <p:cNvCxnSpPr/>
            <p:nvPr/>
          </p:nvCxnSpPr>
          <p:spPr>
            <a:xfrm flipV="1">
              <a:off x="9927" y="4588"/>
              <a:ext cx="757" cy="10"/>
            </a:xfrm>
            <a:prstGeom prst="straightConnector1">
              <a:avLst/>
            </a:prstGeom>
            <a:ln w="15875">
              <a:prstDash val="sysDash"/>
              <a:tailEnd type="none" w="lg" len="med"/>
            </a:ln>
          </p:spPr>
          <p:style>
            <a:lnRef idx="1">
              <a:schemeClr val="accent1"/>
            </a:lnRef>
            <a:fillRef idx="0">
              <a:schemeClr val="accent1"/>
            </a:fillRef>
            <a:effectRef idx="0">
              <a:schemeClr val="accent1"/>
            </a:effectRef>
            <a:fontRef idx="minor">
              <a:schemeClr val="tx1"/>
            </a:fontRef>
          </p:style>
        </p:cxnSp>
        <p:sp>
          <p:nvSpPr>
            <p:cNvPr id="57" name="文本框 56"/>
            <p:cNvSpPr txBox="1"/>
            <p:nvPr/>
          </p:nvSpPr>
          <p:spPr>
            <a:xfrm>
              <a:off x="10684" y="4328"/>
              <a:ext cx="2718" cy="559"/>
            </a:xfrm>
            <a:prstGeom prst="rect">
              <a:avLst/>
            </a:prstGeom>
            <a:noFill/>
          </p:spPr>
          <p:txBody>
            <a:bodyPr wrap="square" rtlCol="0">
              <a:spAutoFit/>
            </a:bodyPr>
            <a:lstStyle/>
            <a:p>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条，</a:t>
              </a:r>
              <a:r>
                <a:rPr lang="zh-CN" altLang="en-US" sz="1400" dirty="0">
                  <a:latin typeface="微软雅黑" panose="020B0503020204020204" pitchFamily="34" charset="-122"/>
                  <a:ea typeface="微软雅黑" panose="020B0503020204020204" pitchFamily="34" charset="-122"/>
                </a:rPr>
                <a:t>合并</a:t>
              </a: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条，修改</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条</a:t>
              </a:r>
              <a:endParaRPr lang="zh-CN" altLang="en-US" sz="1600" dirty="0">
                <a:latin typeface="微软雅黑" panose="020B0503020204020204" pitchFamily="34" charset="-122"/>
                <a:ea typeface="微软雅黑" panose="020B0503020204020204" pitchFamily="34" charset="-122"/>
              </a:endParaRPr>
            </a:p>
          </p:txBody>
        </p:sp>
      </p:grpSp>
      <p:grpSp>
        <p:nvGrpSpPr>
          <p:cNvPr id="58" name="组合 57"/>
          <p:cNvGrpSpPr/>
          <p:nvPr/>
        </p:nvGrpSpPr>
        <p:grpSpPr>
          <a:xfrm>
            <a:off x="5510530" y="3004029"/>
            <a:ext cx="1473673" cy="338417"/>
            <a:chOff x="8676" y="2067"/>
            <a:chExt cx="2340" cy="559"/>
          </a:xfrm>
        </p:grpSpPr>
        <p:cxnSp>
          <p:nvCxnSpPr>
            <p:cNvPr id="59" name="直接箭头连接符 58"/>
            <p:cNvCxnSpPr/>
            <p:nvPr/>
          </p:nvCxnSpPr>
          <p:spPr>
            <a:xfrm flipV="1">
              <a:off x="8676" y="2327"/>
              <a:ext cx="757" cy="10"/>
            </a:xfrm>
            <a:prstGeom prst="straightConnector1">
              <a:avLst/>
            </a:prstGeom>
            <a:ln w="15875">
              <a:prstDash val="sysDash"/>
              <a:tailEnd type="none" w="lg" len="med"/>
            </a:ln>
          </p:spPr>
          <p:style>
            <a:lnRef idx="1">
              <a:schemeClr val="accent1"/>
            </a:lnRef>
            <a:fillRef idx="0">
              <a:schemeClr val="accent1"/>
            </a:fillRef>
            <a:effectRef idx="0">
              <a:schemeClr val="accent1"/>
            </a:effectRef>
            <a:fontRef idx="minor">
              <a:schemeClr val="tx1"/>
            </a:fontRef>
          </p:style>
        </p:cxnSp>
        <p:sp>
          <p:nvSpPr>
            <p:cNvPr id="60" name="文本框 59"/>
            <p:cNvSpPr txBox="1"/>
            <p:nvPr/>
          </p:nvSpPr>
          <p:spPr>
            <a:xfrm>
              <a:off x="9433" y="2067"/>
              <a:ext cx="1583" cy="559"/>
            </a:xfrm>
            <a:prstGeom prst="rect">
              <a:avLst/>
            </a:prstGeom>
            <a:noFill/>
          </p:spPr>
          <p:txBody>
            <a:bodyPr wrap="square" rtlCol="0">
              <a:spAutoFit/>
            </a:bodyPr>
            <a:lstStyle/>
            <a:p>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条</a:t>
              </a:r>
            </a:p>
          </p:txBody>
        </p:sp>
      </p:grpSp>
      <p:grpSp>
        <p:nvGrpSpPr>
          <p:cNvPr id="61" name="组合 60"/>
          <p:cNvGrpSpPr/>
          <p:nvPr/>
        </p:nvGrpSpPr>
        <p:grpSpPr>
          <a:xfrm>
            <a:off x="5511166" y="3498025"/>
            <a:ext cx="2444156" cy="338416"/>
            <a:chOff x="8679" y="5913"/>
            <a:chExt cx="3881" cy="559"/>
          </a:xfrm>
        </p:grpSpPr>
        <p:cxnSp>
          <p:nvCxnSpPr>
            <p:cNvPr id="62" name="直接箭头连接符 61"/>
            <p:cNvCxnSpPr/>
            <p:nvPr/>
          </p:nvCxnSpPr>
          <p:spPr>
            <a:xfrm flipV="1">
              <a:off x="8679" y="6173"/>
              <a:ext cx="757" cy="10"/>
            </a:xfrm>
            <a:prstGeom prst="straightConnector1">
              <a:avLst/>
            </a:prstGeom>
            <a:ln w="15875">
              <a:prstDash val="sysDash"/>
              <a:tailEnd type="none" w="lg" len="med"/>
            </a:ln>
          </p:spPr>
          <p:style>
            <a:lnRef idx="1">
              <a:schemeClr val="accent1"/>
            </a:lnRef>
            <a:fillRef idx="0">
              <a:schemeClr val="accent1"/>
            </a:fillRef>
            <a:effectRef idx="0">
              <a:schemeClr val="accent1"/>
            </a:effectRef>
            <a:fontRef idx="minor">
              <a:schemeClr val="tx1"/>
            </a:fontRef>
          </p:style>
        </p:cxnSp>
        <p:sp>
          <p:nvSpPr>
            <p:cNvPr id="63" name="文本框 62"/>
            <p:cNvSpPr txBox="1"/>
            <p:nvPr/>
          </p:nvSpPr>
          <p:spPr>
            <a:xfrm>
              <a:off x="9436" y="5913"/>
              <a:ext cx="3124" cy="559"/>
            </a:xfrm>
            <a:prstGeom prst="rect">
              <a:avLst/>
            </a:prstGeom>
            <a:noFill/>
          </p:spPr>
          <p:txBody>
            <a:bodyPr wrap="square" rtlCol="0">
              <a:spAutoFit/>
            </a:bodyPr>
            <a:lstStyle/>
            <a:p>
              <a:r>
                <a:rPr lang="en-US" altLang="zh-CN" sz="1600" dirty="0">
                  <a:latin typeface="微软雅黑" panose="020B0503020204020204" pitchFamily="34" charset="-122"/>
                  <a:ea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rPr>
                <a:t>条，增智能化开采</a:t>
              </a:r>
            </a:p>
          </p:txBody>
        </p:sp>
      </p:grpSp>
      <p:sp>
        <p:nvSpPr>
          <p:cNvPr id="64" name="文本框 63"/>
          <p:cNvSpPr txBox="1"/>
          <p:nvPr/>
        </p:nvSpPr>
        <p:spPr>
          <a:xfrm>
            <a:off x="3758565" y="4060898"/>
            <a:ext cx="1805531" cy="369332"/>
          </a:xfrm>
          <a:prstGeom prst="rect">
            <a:avLst/>
          </a:prstGeom>
          <a:noFill/>
          <a:ln w="9525">
            <a:solidFill>
              <a:schemeClr val="accent1"/>
            </a:solidFill>
            <a:prstDash val="dash"/>
          </a:ln>
        </p:spPr>
        <p:txBody>
          <a:bodyPr wrap="square">
            <a:spAutoFit/>
          </a:bodyPr>
          <a:lstStyle/>
          <a:p>
            <a:pPr indent="0" fontAlgn="auto"/>
            <a:r>
              <a:rPr lang="en-US" altLang="zh-CN" b="1" dirty="0">
                <a:latin typeface="黑体" panose="02010609060101010101" pitchFamily="49" charset="-122"/>
                <a:ea typeface="黑体" panose="02010609060101010101" pitchFamily="49" charset="-122"/>
              </a:rPr>
              <a:t>1.</a:t>
            </a:r>
            <a:r>
              <a:rPr lang="zh-CN" altLang="zh-CN" b="1" dirty="0">
                <a:latin typeface="黑体" panose="02010609060101010101" pitchFamily="49" charset="-122"/>
                <a:ea typeface="黑体" panose="02010609060101010101" pitchFamily="49" charset="-122"/>
              </a:rPr>
              <a:t>重大事故隐患</a:t>
            </a:r>
            <a:endParaRPr lang="zh-CN" altLang="en-US" b="1" dirty="0">
              <a:latin typeface="黑体" panose="02010609060101010101" pitchFamily="49" charset="-122"/>
              <a:ea typeface="黑体" panose="02010609060101010101" pitchFamily="49" charset="-122"/>
            </a:endParaRPr>
          </a:p>
        </p:txBody>
      </p:sp>
      <p:sp>
        <p:nvSpPr>
          <p:cNvPr id="65" name="文本框 64"/>
          <p:cNvSpPr txBox="1"/>
          <p:nvPr/>
        </p:nvSpPr>
        <p:spPr>
          <a:xfrm>
            <a:off x="3758564" y="4540958"/>
            <a:ext cx="2067012" cy="369332"/>
          </a:xfrm>
          <a:prstGeom prst="rect">
            <a:avLst/>
          </a:prstGeom>
          <a:noFill/>
          <a:ln w="9525">
            <a:solidFill>
              <a:schemeClr val="accent1"/>
            </a:solidFill>
            <a:prstDash val="dash"/>
          </a:ln>
        </p:spPr>
        <p:txBody>
          <a:bodyPr wrap="square">
            <a:spAutoFit/>
          </a:bodyPr>
          <a:lstStyle/>
          <a:p>
            <a:r>
              <a:rPr lang="en-US" altLang="zh-CN" b="1" dirty="0">
                <a:latin typeface="黑体" panose="02010609060101010101" pitchFamily="49" charset="-122"/>
                <a:ea typeface="黑体" panose="02010609060101010101" pitchFamily="49" charset="-122"/>
              </a:rPr>
              <a:t>2.</a:t>
            </a:r>
            <a:r>
              <a:rPr lang="zh-CN" altLang="zh-CN" b="1" dirty="0">
                <a:latin typeface="黑体" panose="02010609060101010101" pitchFamily="49" charset="-122"/>
                <a:ea typeface="黑体" panose="02010609060101010101" pitchFamily="49" charset="-122"/>
              </a:rPr>
              <a:t>采煤工作面评分</a:t>
            </a:r>
          </a:p>
        </p:txBody>
      </p:sp>
      <p:sp>
        <p:nvSpPr>
          <p:cNvPr id="66" name="文本框 65"/>
          <p:cNvSpPr txBox="1"/>
          <p:nvPr/>
        </p:nvSpPr>
        <p:spPr>
          <a:xfrm>
            <a:off x="3758565" y="5019113"/>
            <a:ext cx="1810961" cy="369332"/>
          </a:xfrm>
          <a:prstGeom prst="rect">
            <a:avLst/>
          </a:prstGeom>
          <a:noFill/>
          <a:ln w="9525">
            <a:solidFill>
              <a:schemeClr val="accent1"/>
            </a:solidFill>
            <a:prstDash val="dash"/>
          </a:ln>
        </p:spPr>
        <p:txBody>
          <a:bodyPr wrap="square">
            <a:spAutoFit/>
          </a:bodyPr>
          <a:lstStyle/>
          <a:p>
            <a:r>
              <a:rPr lang="en-US" altLang="zh-CN" b="1" dirty="0">
                <a:latin typeface="黑体" panose="02010609060101010101" pitchFamily="49" charset="-122"/>
                <a:ea typeface="黑体" panose="02010609060101010101" pitchFamily="49" charset="-122"/>
              </a:rPr>
              <a:t>3.</a:t>
            </a:r>
            <a:r>
              <a:rPr lang="zh-CN" altLang="zh-CN" b="1" dirty="0">
                <a:latin typeface="黑体" panose="02010609060101010101" pitchFamily="49" charset="-122"/>
                <a:ea typeface="黑体" panose="02010609060101010101" pitchFamily="49" charset="-122"/>
              </a:rPr>
              <a:t>采煤部分评分</a:t>
            </a:r>
          </a:p>
        </p:txBody>
      </p:sp>
      <p:sp>
        <p:nvSpPr>
          <p:cNvPr id="67" name="文本框 66"/>
          <p:cNvSpPr txBox="1"/>
          <p:nvPr/>
        </p:nvSpPr>
        <p:spPr>
          <a:xfrm>
            <a:off x="3758566" y="5493410"/>
            <a:ext cx="1787795" cy="369332"/>
          </a:xfrm>
          <a:prstGeom prst="rect">
            <a:avLst/>
          </a:prstGeom>
          <a:noFill/>
          <a:ln w="9525">
            <a:solidFill>
              <a:schemeClr val="accent1"/>
            </a:solidFill>
            <a:prstDash val="dash"/>
          </a:ln>
        </p:spPr>
        <p:txBody>
          <a:bodyPr wrap="square">
            <a:spAutoFit/>
          </a:bodyPr>
          <a:lstStyle/>
          <a:p>
            <a:r>
              <a:rPr lang="en-US" altLang="zh-CN" b="1" dirty="0">
                <a:latin typeface="黑体" panose="02010609060101010101" pitchFamily="49" charset="-122"/>
                <a:ea typeface="黑体" panose="02010609060101010101" pitchFamily="49" charset="-122"/>
              </a:rPr>
              <a:t>4.</a:t>
            </a:r>
            <a:r>
              <a:rPr lang="zh-CN" altLang="zh-CN" b="1" dirty="0">
                <a:latin typeface="黑体" panose="02010609060101010101" pitchFamily="49" charset="-122"/>
                <a:ea typeface="黑体" panose="02010609060101010101" pitchFamily="49" charset="-122"/>
              </a:rPr>
              <a:t>附加项评分</a:t>
            </a:r>
            <a:endParaRPr lang="zh-CN" altLang="en-US" b="1" dirty="0">
              <a:latin typeface="黑体" panose="02010609060101010101" pitchFamily="49" charset="-122"/>
              <a:ea typeface="黑体" panose="02010609060101010101" pitchFamily="49" charset="-122"/>
            </a:endParaRPr>
          </a:p>
        </p:txBody>
      </p:sp>
      <p:cxnSp>
        <p:nvCxnSpPr>
          <p:cNvPr id="68" name="直接连接符 67"/>
          <p:cNvCxnSpPr/>
          <p:nvPr/>
        </p:nvCxnSpPr>
        <p:spPr>
          <a:xfrm flipH="1">
            <a:off x="3136900" y="4227830"/>
            <a:ext cx="10800" cy="145288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140075" y="4227830"/>
            <a:ext cx="60521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148330" y="4758690"/>
            <a:ext cx="60521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148330" y="5197475"/>
            <a:ext cx="60521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148330" y="5660390"/>
            <a:ext cx="605214"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2529840" y="4964430"/>
            <a:ext cx="605214"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74" name="文本框 73"/>
          <p:cNvSpPr txBox="1"/>
          <p:nvPr/>
        </p:nvSpPr>
        <p:spPr>
          <a:xfrm>
            <a:off x="3966844" y="2474388"/>
            <a:ext cx="1371467" cy="369332"/>
          </a:xfrm>
          <a:prstGeom prst="rect">
            <a:avLst/>
          </a:prstGeom>
          <a:noFill/>
        </p:spPr>
        <p:txBody>
          <a:bodyPr wrap="square" rtlCol="0" anchor="t">
            <a:spAutoFit/>
          </a:bodyPr>
          <a:lstStyle/>
          <a:p>
            <a:r>
              <a:rPr lang="zh-CN" b="1" dirty="0">
                <a:latin typeface="黑体" panose="02010609060101010101" pitchFamily="49" charset="-122"/>
                <a:ea typeface="黑体" panose="02010609060101010101" pitchFamily="49" charset="-122"/>
                <a:cs typeface="黑体" panose="02010609060101010101" pitchFamily="49" charset="-122"/>
                <a:sym typeface="+mn-ea"/>
              </a:rPr>
              <a:t>职工素质及</a:t>
            </a:r>
            <a:endParaRPr lang="zh-CN" altLang="en-US" dirty="0"/>
          </a:p>
        </p:txBody>
      </p:sp>
      <p:grpSp>
        <p:nvGrpSpPr>
          <p:cNvPr id="75" name="组合 74"/>
          <p:cNvGrpSpPr/>
          <p:nvPr/>
        </p:nvGrpSpPr>
        <p:grpSpPr>
          <a:xfrm>
            <a:off x="696595" y="3068104"/>
            <a:ext cx="1773446" cy="437096"/>
            <a:chOff x="968" y="3500"/>
            <a:chExt cx="2816" cy="722"/>
          </a:xfrm>
          <a:effectLst>
            <a:outerShdw blurRad="50800" dist="38100" dir="8100000" algn="tr" rotWithShape="0">
              <a:prstClr val="black">
                <a:alpha val="40000"/>
              </a:prstClr>
            </a:outerShdw>
          </a:effectLst>
        </p:grpSpPr>
        <p:sp>
          <p:nvSpPr>
            <p:cNvPr id="76" name="圆角矩形 16"/>
            <p:cNvSpPr/>
            <p:nvPr/>
          </p:nvSpPr>
          <p:spPr>
            <a:xfrm>
              <a:off x="968" y="3505"/>
              <a:ext cx="2815" cy="71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圆角矩形 33"/>
            <p:cNvSpPr/>
            <p:nvPr/>
          </p:nvSpPr>
          <p:spPr>
            <a:xfrm>
              <a:off x="971" y="3500"/>
              <a:ext cx="789" cy="717"/>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2</a:t>
              </a:r>
            </a:p>
          </p:txBody>
        </p:sp>
        <p:sp>
          <p:nvSpPr>
            <p:cNvPr id="78" name="文本框 77"/>
            <p:cNvSpPr txBox="1"/>
            <p:nvPr/>
          </p:nvSpPr>
          <p:spPr>
            <a:xfrm>
              <a:off x="1786" y="3532"/>
              <a:ext cx="1998" cy="661"/>
            </a:xfrm>
            <a:prstGeom prst="rect">
              <a:avLst/>
            </a:prstGeom>
            <a:noFill/>
          </p:spPr>
          <p:txBody>
            <a:bodyPr wrap="square" rtlCol="0">
              <a:spAutoFit/>
            </a:bodyPr>
            <a:lstStyle/>
            <a:p>
              <a:r>
                <a:rPr lang="zh-CN" altLang="en-US" sz="2000" b="1" dirty="0">
                  <a:solidFill>
                    <a:schemeClr val="bg1"/>
                  </a:solidFill>
                  <a:latin typeface="黑体" panose="02010609060101010101" pitchFamily="49" charset="-122"/>
                  <a:ea typeface="黑体" panose="02010609060101010101" pitchFamily="49" charset="-122"/>
                </a:rPr>
                <a:t>评分办法</a:t>
              </a:r>
            </a:p>
          </p:txBody>
        </p:sp>
      </p:grpSp>
      <p:grpSp>
        <p:nvGrpSpPr>
          <p:cNvPr id="79" name="组合 78"/>
          <p:cNvGrpSpPr/>
          <p:nvPr/>
        </p:nvGrpSpPr>
        <p:grpSpPr>
          <a:xfrm>
            <a:off x="700405" y="3851694"/>
            <a:ext cx="1773446" cy="437096"/>
            <a:chOff x="968" y="3500"/>
            <a:chExt cx="2816" cy="722"/>
          </a:xfrm>
          <a:effectLst>
            <a:outerShdw blurRad="50800" dist="38100" dir="8100000" algn="tr" rotWithShape="0">
              <a:prstClr val="black">
                <a:alpha val="40000"/>
              </a:prstClr>
            </a:outerShdw>
          </a:effectLst>
        </p:grpSpPr>
        <p:sp>
          <p:nvSpPr>
            <p:cNvPr id="80" name="圆角矩形 51"/>
            <p:cNvSpPr/>
            <p:nvPr/>
          </p:nvSpPr>
          <p:spPr>
            <a:xfrm>
              <a:off x="968" y="3505"/>
              <a:ext cx="2815" cy="71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圆角矩形 57"/>
            <p:cNvSpPr/>
            <p:nvPr/>
          </p:nvSpPr>
          <p:spPr>
            <a:xfrm>
              <a:off x="971" y="3500"/>
              <a:ext cx="789" cy="717"/>
            </a:xfrm>
            <a:prstGeom prst="roundRect">
              <a:avLst>
                <a:gd name="adj" fmla="val 936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chemeClr val="lt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3</a:t>
              </a:r>
            </a:p>
          </p:txBody>
        </p:sp>
        <p:sp>
          <p:nvSpPr>
            <p:cNvPr id="82" name="文本框 81"/>
            <p:cNvSpPr txBox="1"/>
            <p:nvPr/>
          </p:nvSpPr>
          <p:spPr>
            <a:xfrm>
              <a:off x="1786" y="3532"/>
              <a:ext cx="1998" cy="661"/>
            </a:xfrm>
            <a:prstGeom prst="rect">
              <a:avLst/>
            </a:prstGeom>
            <a:noFill/>
          </p:spPr>
          <p:txBody>
            <a:bodyPr wrap="square" rtlCol="0">
              <a:spAutoFit/>
            </a:bodyPr>
            <a:lstStyle/>
            <a:p>
              <a:r>
                <a:rPr lang="zh-CN" altLang="en-US" sz="2000" b="1" dirty="0">
                  <a:solidFill>
                    <a:schemeClr val="bg1"/>
                  </a:solidFill>
                  <a:latin typeface="黑体" panose="02010609060101010101" pitchFamily="49" charset="-122"/>
                  <a:ea typeface="黑体" panose="02010609060101010101" pitchFamily="49" charset="-122"/>
                </a:rPr>
                <a:t>检查标准</a:t>
              </a:r>
            </a:p>
          </p:txBody>
        </p:sp>
      </p:grpSp>
      <p:sp>
        <p:nvSpPr>
          <p:cNvPr id="83" name="文本框 82"/>
          <p:cNvSpPr txBox="1"/>
          <p:nvPr/>
        </p:nvSpPr>
        <p:spPr>
          <a:xfrm>
            <a:off x="3964925" y="2466637"/>
            <a:ext cx="1371468" cy="369332"/>
          </a:xfrm>
          <a:prstGeom prst="rect">
            <a:avLst/>
          </a:prstGeom>
          <a:noFill/>
        </p:spPr>
        <p:txBody>
          <a:bodyPr wrap="square" rtlCol="0" anchor="t">
            <a:spAutoFit/>
          </a:bodyPr>
          <a:lstStyle/>
          <a:p>
            <a:r>
              <a:rPr lang="zh-CN" altLang="en-US" b="1" dirty="0">
                <a:solidFill>
                  <a:srgbClr val="C00000"/>
                </a:solidFill>
                <a:latin typeface="黑体" panose="02010609060101010101" pitchFamily="49" charset="-122"/>
                <a:ea typeface="黑体" panose="02010609060101010101" pitchFamily="49" charset="-122"/>
                <a:cs typeface="黑体" panose="02010609060101010101" pitchFamily="49" charset="-122"/>
                <a:sym typeface="+mn-ea"/>
              </a:rPr>
              <a:t>职工素质及</a:t>
            </a:r>
          </a:p>
        </p:txBody>
      </p:sp>
      <p:sp>
        <p:nvSpPr>
          <p:cNvPr id="84" name="文本框 83"/>
          <p:cNvSpPr txBox="1"/>
          <p:nvPr/>
        </p:nvSpPr>
        <p:spPr>
          <a:xfrm>
            <a:off x="3755073" y="3495724"/>
            <a:ext cx="1740068" cy="369332"/>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dirty="0">
                <a:solidFill>
                  <a:srgbClr val="C00000"/>
                </a:solidFill>
                <a:latin typeface="黑体" panose="02010609060101010101" pitchFamily="49" charset="-122"/>
                <a:ea typeface="黑体" panose="02010609060101010101" pitchFamily="49" charset="-122"/>
                <a:cs typeface="黑体" panose="02010609060101010101" pitchFamily="49" charset="-122"/>
              </a:rPr>
              <a:t>6.</a:t>
            </a:r>
            <a:r>
              <a:rPr lang="zh-CN" altLang="en-US" b="1" dirty="0">
                <a:solidFill>
                  <a:srgbClr val="C00000"/>
                </a:solidFill>
                <a:latin typeface="黑体" panose="02010609060101010101" pitchFamily="49" charset="-122"/>
                <a:ea typeface="黑体" panose="02010609060101010101" pitchFamily="49" charset="-122"/>
                <a:cs typeface="黑体" panose="02010609060101010101" pitchFamily="49" charset="-122"/>
              </a:rPr>
              <a:t>发展提升</a:t>
            </a:r>
          </a:p>
        </p:txBody>
      </p:sp>
      <p:sp>
        <p:nvSpPr>
          <p:cNvPr id="85" name="文本框 84"/>
          <p:cNvSpPr txBox="1"/>
          <p:nvPr/>
        </p:nvSpPr>
        <p:spPr>
          <a:xfrm>
            <a:off x="3757935" y="4065079"/>
            <a:ext cx="1805531" cy="369332"/>
          </a:xfrm>
          <a:prstGeom prst="rect">
            <a:avLst/>
          </a:prstGeom>
          <a:noFill/>
          <a:ln w="9525">
            <a:solidFill>
              <a:schemeClr val="accent1"/>
            </a:solidFill>
            <a:prstDash val="dash"/>
          </a:ln>
        </p:spPr>
        <p:txBody>
          <a:bodyPr wrap="square">
            <a:spAutoFit/>
          </a:bodyPr>
          <a:lstStyle/>
          <a:p>
            <a:pPr indent="0" fontAlgn="auto"/>
            <a:r>
              <a:rPr lang="en-US" altLang="zh-CN" b="1" dirty="0">
                <a:solidFill>
                  <a:srgbClr val="C00000"/>
                </a:solidFill>
                <a:latin typeface="黑体" panose="02010609060101010101" pitchFamily="49" charset="-122"/>
                <a:ea typeface="黑体" panose="02010609060101010101" pitchFamily="49" charset="-122"/>
              </a:rPr>
              <a:t>1.</a:t>
            </a:r>
            <a:r>
              <a:rPr lang="zh-CN" altLang="zh-CN" b="1" dirty="0">
                <a:solidFill>
                  <a:srgbClr val="C00000"/>
                </a:solidFill>
                <a:latin typeface="黑体" panose="02010609060101010101" pitchFamily="49" charset="-122"/>
                <a:ea typeface="黑体" panose="02010609060101010101" pitchFamily="49" charset="-122"/>
              </a:rPr>
              <a:t>重大事故隐患</a:t>
            </a:r>
          </a:p>
        </p:txBody>
      </p:sp>
      <p:sp>
        <p:nvSpPr>
          <p:cNvPr id="86" name="文本框 85"/>
          <p:cNvSpPr txBox="1"/>
          <p:nvPr/>
        </p:nvSpPr>
        <p:spPr>
          <a:xfrm>
            <a:off x="3756013" y="5491534"/>
            <a:ext cx="1787795" cy="369332"/>
          </a:xfrm>
          <a:prstGeom prst="rect">
            <a:avLst/>
          </a:prstGeom>
          <a:noFill/>
          <a:ln w="9525">
            <a:solidFill>
              <a:schemeClr val="accent1"/>
            </a:solidFill>
            <a:prstDash val="dash"/>
          </a:ln>
        </p:spPr>
        <p:txBody>
          <a:bodyPr wrap="square">
            <a:spAutoFit/>
          </a:bodyPr>
          <a:lstStyle/>
          <a:p>
            <a:r>
              <a:rPr lang="en-US" altLang="zh-CN" b="1" dirty="0">
                <a:solidFill>
                  <a:srgbClr val="C00000"/>
                </a:solidFill>
                <a:latin typeface="黑体" panose="02010609060101010101" pitchFamily="49" charset="-122"/>
                <a:ea typeface="黑体" panose="02010609060101010101" pitchFamily="49" charset="-122"/>
              </a:rPr>
              <a:t>4.</a:t>
            </a:r>
            <a:r>
              <a:rPr lang="zh-CN" altLang="zh-CN" b="1" dirty="0">
                <a:solidFill>
                  <a:srgbClr val="C00000"/>
                </a:solidFill>
                <a:latin typeface="黑体" panose="02010609060101010101" pitchFamily="49" charset="-122"/>
                <a:ea typeface="黑体" panose="02010609060101010101" pitchFamily="49" charset="-122"/>
              </a:rPr>
              <a:t>附加项评分</a:t>
            </a:r>
          </a:p>
        </p:txBody>
      </p:sp>
      <p:cxnSp>
        <p:nvCxnSpPr>
          <p:cNvPr id="2" name="直接连接符 1"/>
          <p:cNvCxnSpPr/>
          <p:nvPr/>
        </p:nvCxnSpPr>
        <p:spPr>
          <a:xfrm>
            <a:off x="2543175" y="6201410"/>
            <a:ext cx="605214"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3148330" y="6016625"/>
            <a:ext cx="4157345" cy="368300"/>
          </a:xfrm>
          <a:prstGeom prst="rect">
            <a:avLst/>
          </a:prstGeom>
          <a:noFill/>
          <a:ln w="9525">
            <a:solidFill>
              <a:schemeClr val="accent1"/>
            </a:solidFill>
            <a:prstDash val="dash"/>
          </a:ln>
        </p:spPr>
        <p:txBody>
          <a:bodyPr wrap="square">
            <a:spAutoFit/>
          </a:bodyPr>
          <a:lstStyle/>
          <a:p>
            <a:r>
              <a:rPr lang="zh-CN" altLang="zh-CN" b="1" dirty="0">
                <a:latin typeface="黑体" panose="02010609060101010101" pitchFamily="49" charset="-122"/>
                <a:ea typeface="黑体" panose="02010609060101010101" pitchFamily="49" charset="-122"/>
              </a:rPr>
              <a:t>修改</a:t>
            </a:r>
            <a:r>
              <a:rPr lang="en-US" altLang="zh-CN" b="1" dirty="0">
                <a:latin typeface="黑体" panose="02010609060101010101" pitchFamily="49" charset="-122"/>
                <a:ea typeface="黑体" panose="02010609060101010101" pitchFamily="49" charset="-122"/>
              </a:rPr>
              <a:t>7</a:t>
            </a:r>
            <a:r>
              <a:rPr lang="zh-CN" altLang="en-US" b="1" dirty="0">
                <a:latin typeface="黑体" panose="02010609060101010101" pitchFamily="49" charset="-122"/>
                <a:ea typeface="黑体" panose="02010609060101010101" pitchFamily="49" charset="-122"/>
              </a:rPr>
              <a:t>条，新增</a:t>
            </a:r>
            <a:r>
              <a:rPr lang="en-US" altLang="zh-CN" b="1" dirty="0">
                <a:latin typeface="黑体" panose="02010609060101010101" pitchFamily="49" charset="-122"/>
                <a:ea typeface="黑体" panose="02010609060101010101" pitchFamily="49" charset="-122"/>
              </a:rPr>
              <a:t>2</a:t>
            </a:r>
            <a:r>
              <a:rPr lang="zh-CN" altLang="en-US" b="1" dirty="0">
                <a:latin typeface="黑体" panose="02010609060101010101" pitchFamily="49" charset="-122"/>
                <a:ea typeface="黑体" panose="02010609060101010101" pitchFamily="49" charset="-122"/>
              </a:rPr>
              <a:t>条，删除</a:t>
            </a:r>
            <a:r>
              <a:rPr lang="en-US" altLang="zh-CN" b="1" dirty="0">
                <a:latin typeface="黑体" panose="02010609060101010101" pitchFamily="49" charset="-122"/>
                <a:ea typeface="黑体" panose="02010609060101010101" pitchFamily="49" charset="-122"/>
              </a:rPr>
              <a:t>1</a:t>
            </a:r>
            <a:r>
              <a:rPr lang="zh-CN" altLang="en-US" b="1" dirty="0">
                <a:latin typeface="黑体" panose="02010609060101010101" pitchFamily="49" charset="-122"/>
                <a:ea typeface="黑体" panose="02010609060101010101" pitchFamily="49" charset="-122"/>
              </a:rPr>
              <a:t>条</a:t>
            </a:r>
            <a:r>
              <a:rPr lang="zh-CN" altLang="en-US" b="1" dirty="0">
                <a:latin typeface="黑体" panose="02010609060101010101" pitchFamily="49" charset="-122"/>
                <a:ea typeface="黑体" panose="02010609060101010101" pitchFamily="49" charset="-122"/>
                <a:sym typeface="+mn-ea"/>
              </a:rPr>
              <a:t>，改写</a:t>
            </a:r>
            <a:r>
              <a:rPr lang="en-US" altLang="zh-CN" b="1" dirty="0">
                <a:latin typeface="黑体" panose="02010609060101010101" pitchFamily="49" charset="-122"/>
                <a:ea typeface="黑体" panose="02010609060101010101" pitchFamily="49" charset="-122"/>
                <a:sym typeface="+mn-ea"/>
              </a:rPr>
              <a:t>2</a:t>
            </a:r>
            <a:r>
              <a:rPr lang="zh-CN" altLang="en-US" b="1" dirty="0">
                <a:latin typeface="黑体" panose="02010609060101010101" pitchFamily="49" charset="-122"/>
                <a:ea typeface="黑体" panose="02010609060101010101" pitchFamily="49" charset="-122"/>
                <a:sym typeface="+mn-ea"/>
              </a:rPr>
              <a:t>项</a:t>
            </a:r>
            <a:endParaRPr lang="zh-CN" altLang="en-US" b="1" dirty="0">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75"/>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79"/>
                                        </p:tgtEl>
                                        <p:attrNameLst>
                                          <p:attrName>style.visibility</p:attrName>
                                        </p:attrNameLst>
                                      </p:cBhvr>
                                      <p:to>
                                        <p:strVal val="hidden"/>
                                      </p:to>
                                    </p:set>
                                  </p:childTnLst>
                                </p:cTn>
                              </p:par>
                            </p:childTnLst>
                          </p:cTn>
                        </p:par>
                        <p:par>
                          <p:cTn id="17" fill="hold">
                            <p:stCondLst>
                              <p:cond delay="0"/>
                            </p:stCondLst>
                            <p:childTnLst>
                              <p:par>
                                <p:cTn id="18" presetID="22" presetClass="entr" presetSubtype="8" fill="hold" grpId="0" nodeType="afterEffect">
                                  <p:stCondLst>
                                    <p:cond delay="999"/>
                                  </p:stCondLst>
                                  <p:childTnLst>
                                    <p:set>
                                      <p:cBhvr>
                                        <p:cTn id="19" dur="1" fill="hold">
                                          <p:stCondLst>
                                            <p:cond delay="0"/>
                                          </p:stCondLst>
                                        </p:cTn>
                                        <p:tgtEl>
                                          <p:spTgt spid="32"/>
                                        </p:tgtEl>
                                        <p:attrNameLst>
                                          <p:attrName>style.visibility</p:attrName>
                                        </p:attrNameLst>
                                      </p:cBhvr>
                                      <p:to>
                                        <p:strVal val="visible"/>
                                      </p:to>
                                    </p:set>
                                    <p:animEffect transition="in" filter="wipe(left)">
                                      <p:cBhvr>
                                        <p:cTn id="20" dur="500"/>
                                        <p:tgtEl>
                                          <p:spTgt spid="32"/>
                                        </p:tgtEl>
                                      </p:cBhvr>
                                    </p:animEffect>
                                  </p:childTnLst>
                                </p:cTn>
                              </p:par>
                              <p:par>
                                <p:cTn id="21" presetID="22" presetClass="entr" presetSubtype="8" fill="hold" grpId="0" nodeType="withEffect">
                                  <p:stCondLst>
                                    <p:cond delay="999"/>
                                  </p:stCondLst>
                                  <p:childTnLst>
                                    <p:set>
                                      <p:cBhvr>
                                        <p:cTn id="22" dur="1" fill="hold">
                                          <p:stCondLst>
                                            <p:cond delay="0"/>
                                          </p:stCondLst>
                                        </p:cTn>
                                        <p:tgtEl>
                                          <p:spTgt spid="33"/>
                                        </p:tgtEl>
                                        <p:attrNameLst>
                                          <p:attrName>style.visibility</p:attrName>
                                        </p:attrNameLst>
                                      </p:cBhvr>
                                      <p:to>
                                        <p:strVal val="visible"/>
                                      </p:to>
                                    </p:set>
                                    <p:animEffect transition="in" filter="wipe(left)">
                                      <p:cBhvr>
                                        <p:cTn id="23" dur="500"/>
                                        <p:tgtEl>
                                          <p:spTgt spid="33"/>
                                        </p:tgtEl>
                                      </p:cBhvr>
                                    </p:animEffect>
                                  </p:childTnLst>
                                </p:cTn>
                              </p:par>
                              <p:par>
                                <p:cTn id="24" presetID="22" presetClass="entr" presetSubtype="8" fill="hold" grpId="0" nodeType="withEffect">
                                  <p:stCondLst>
                                    <p:cond delay="999"/>
                                  </p:stCondLst>
                                  <p:childTnLst>
                                    <p:set>
                                      <p:cBhvr>
                                        <p:cTn id="25" dur="1" fill="hold">
                                          <p:stCondLst>
                                            <p:cond delay="0"/>
                                          </p:stCondLst>
                                        </p:cTn>
                                        <p:tgtEl>
                                          <p:spTgt spid="34"/>
                                        </p:tgtEl>
                                        <p:attrNameLst>
                                          <p:attrName>style.visibility</p:attrName>
                                        </p:attrNameLst>
                                      </p:cBhvr>
                                      <p:to>
                                        <p:strVal val="visible"/>
                                      </p:to>
                                    </p:set>
                                    <p:animEffect transition="in" filter="wipe(left)">
                                      <p:cBhvr>
                                        <p:cTn id="26" dur="500"/>
                                        <p:tgtEl>
                                          <p:spTgt spid="34"/>
                                        </p:tgtEl>
                                      </p:cBhvr>
                                    </p:animEffect>
                                  </p:childTnLst>
                                </p:cTn>
                              </p:par>
                              <p:par>
                                <p:cTn id="27" presetID="22" presetClass="entr" presetSubtype="8" fill="hold" grpId="0" nodeType="withEffect">
                                  <p:stCondLst>
                                    <p:cond delay="999"/>
                                  </p:stCondLst>
                                  <p:childTnLst>
                                    <p:set>
                                      <p:cBhvr>
                                        <p:cTn id="28" dur="1" fill="hold">
                                          <p:stCondLst>
                                            <p:cond delay="0"/>
                                          </p:stCondLst>
                                        </p:cTn>
                                        <p:tgtEl>
                                          <p:spTgt spid="35"/>
                                        </p:tgtEl>
                                        <p:attrNameLst>
                                          <p:attrName>style.visibility</p:attrName>
                                        </p:attrNameLst>
                                      </p:cBhvr>
                                      <p:to>
                                        <p:strVal val="visible"/>
                                      </p:to>
                                    </p:set>
                                    <p:animEffect transition="in" filter="wipe(left)">
                                      <p:cBhvr>
                                        <p:cTn id="29" dur="500"/>
                                        <p:tgtEl>
                                          <p:spTgt spid="35"/>
                                        </p:tgtEl>
                                      </p:cBhvr>
                                    </p:animEffect>
                                  </p:childTnLst>
                                </p:cTn>
                              </p:par>
                              <p:par>
                                <p:cTn id="30" presetID="22" presetClass="entr" presetSubtype="8" fill="hold" grpId="1" nodeType="withEffect">
                                  <p:stCondLst>
                                    <p:cond delay="999"/>
                                  </p:stCondLst>
                                  <p:childTnLst>
                                    <p:set>
                                      <p:cBhvr>
                                        <p:cTn id="31" dur="1" fill="hold">
                                          <p:stCondLst>
                                            <p:cond delay="0"/>
                                          </p:stCondLst>
                                        </p:cTn>
                                        <p:tgtEl>
                                          <p:spTgt spid="74"/>
                                        </p:tgtEl>
                                        <p:attrNameLst>
                                          <p:attrName>style.visibility</p:attrName>
                                        </p:attrNameLst>
                                      </p:cBhvr>
                                      <p:to>
                                        <p:strVal val="visible"/>
                                      </p:to>
                                    </p:set>
                                    <p:animEffect transition="in" filter="wipe(left)">
                                      <p:cBhvr>
                                        <p:cTn id="32" dur="500"/>
                                        <p:tgtEl>
                                          <p:spTgt spid="74"/>
                                        </p:tgtEl>
                                      </p:cBhvr>
                                    </p:animEffect>
                                  </p:childTnLst>
                                </p:cTn>
                              </p:par>
                              <p:par>
                                <p:cTn id="33" presetID="22" presetClass="entr" presetSubtype="8" fill="hold" grpId="0" nodeType="withEffect">
                                  <p:stCondLst>
                                    <p:cond delay="999"/>
                                  </p:stCondLst>
                                  <p:childTnLst>
                                    <p:set>
                                      <p:cBhvr>
                                        <p:cTn id="34" dur="1" fill="hold">
                                          <p:stCondLst>
                                            <p:cond delay="0"/>
                                          </p:stCondLst>
                                        </p:cTn>
                                        <p:tgtEl>
                                          <p:spTgt spid="36"/>
                                        </p:tgtEl>
                                        <p:attrNameLst>
                                          <p:attrName>style.visibility</p:attrName>
                                        </p:attrNameLst>
                                      </p:cBhvr>
                                      <p:to>
                                        <p:strVal val="visible"/>
                                      </p:to>
                                    </p:set>
                                    <p:animEffect transition="in" filter="wipe(left)">
                                      <p:cBhvr>
                                        <p:cTn id="35" dur="500"/>
                                        <p:tgtEl>
                                          <p:spTgt spid="36"/>
                                        </p:tgtEl>
                                      </p:cBhvr>
                                    </p:animEffect>
                                  </p:childTnLst>
                                </p:cTn>
                              </p:par>
                              <p:par>
                                <p:cTn id="36" presetID="22" presetClass="entr" presetSubtype="8" fill="hold" grpId="0" nodeType="withEffect">
                                  <p:stCondLst>
                                    <p:cond delay="999"/>
                                  </p:stCondLst>
                                  <p:childTnLst>
                                    <p:set>
                                      <p:cBhvr>
                                        <p:cTn id="37" dur="1" fill="hold">
                                          <p:stCondLst>
                                            <p:cond delay="0"/>
                                          </p:stCondLst>
                                        </p:cTn>
                                        <p:tgtEl>
                                          <p:spTgt spid="37"/>
                                        </p:tgtEl>
                                        <p:attrNameLst>
                                          <p:attrName>style.visibility</p:attrName>
                                        </p:attrNameLst>
                                      </p:cBhvr>
                                      <p:to>
                                        <p:strVal val="visible"/>
                                      </p:to>
                                    </p:set>
                                    <p:animEffect transition="in" filter="wipe(left)">
                                      <p:cBhvr>
                                        <p:cTn id="38" dur="500"/>
                                        <p:tgtEl>
                                          <p:spTgt spid="37"/>
                                        </p:tgtEl>
                                      </p:cBhvr>
                                    </p:animEffect>
                                  </p:childTnLst>
                                </p:cTn>
                              </p:par>
                              <p:par>
                                <p:cTn id="39" presetID="22" presetClass="entr" presetSubtype="8" fill="hold" nodeType="withEffect">
                                  <p:stCondLst>
                                    <p:cond delay="499"/>
                                  </p:stCondLst>
                                  <p:childTnLst>
                                    <p:set>
                                      <p:cBhvr>
                                        <p:cTn id="40" dur="1" fill="hold">
                                          <p:stCondLst>
                                            <p:cond delay="0"/>
                                          </p:stCondLst>
                                        </p:cTn>
                                        <p:tgtEl>
                                          <p:spTgt spid="38"/>
                                        </p:tgtEl>
                                        <p:attrNameLst>
                                          <p:attrName>style.visibility</p:attrName>
                                        </p:attrNameLst>
                                      </p:cBhvr>
                                      <p:to>
                                        <p:strVal val="visible"/>
                                      </p:to>
                                    </p:set>
                                    <p:animEffect transition="in" filter="wipe(left)">
                                      <p:cBhvr>
                                        <p:cTn id="41" dur="500"/>
                                        <p:tgtEl>
                                          <p:spTgt spid="38"/>
                                        </p:tgtEl>
                                      </p:cBhvr>
                                    </p:animEffect>
                                  </p:childTnLst>
                                </p:cTn>
                              </p:par>
                              <p:par>
                                <p:cTn id="42" presetID="22" presetClass="entr" presetSubtype="8" fill="hold" nodeType="withEffect">
                                  <p:stCondLst>
                                    <p:cond delay="499"/>
                                  </p:stCondLst>
                                  <p:childTnLst>
                                    <p:set>
                                      <p:cBhvr>
                                        <p:cTn id="43" dur="1" fill="hold">
                                          <p:stCondLst>
                                            <p:cond delay="0"/>
                                          </p:stCondLst>
                                        </p:cTn>
                                        <p:tgtEl>
                                          <p:spTgt spid="39"/>
                                        </p:tgtEl>
                                        <p:attrNameLst>
                                          <p:attrName>style.visibility</p:attrName>
                                        </p:attrNameLst>
                                      </p:cBhvr>
                                      <p:to>
                                        <p:strVal val="visible"/>
                                      </p:to>
                                    </p:set>
                                    <p:animEffect transition="in" filter="wipe(left)">
                                      <p:cBhvr>
                                        <p:cTn id="44" dur="500"/>
                                        <p:tgtEl>
                                          <p:spTgt spid="39"/>
                                        </p:tgtEl>
                                      </p:cBhvr>
                                    </p:animEffect>
                                  </p:childTnLst>
                                </p:cTn>
                              </p:par>
                              <p:par>
                                <p:cTn id="45" presetID="22" presetClass="entr" presetSubtype="8" fill="hold" nodeType="withEffect">
                                  <p:stCondLst>
                                    <p:cond delay="499"/>
                                  </p:stCondLst>
                                  <p:childTnLst>
                                    <p:set>
                                      <p:cBhvr>
                                        <p:cTn id="46" dur="1" fill="hold">
                                          <p:stCondLst>
                                            <p:cond delay="0"/>
                                          </p:stCondLst>
                                        </p:cTn>
                                        <p:tgtEl>
                                          <p:spTgt spid="40"/>
                                        </p:tgtEl>
                                        <p:attrNameLst>
                                          <p:attrName>style.visibility</p:attrName>
                                        </p:attrNameLst>
                                      </p:cBhvr>
                                      <p:to>
                                        <p:strVal val="visible"/>
                                      </p:to>
                                    </p:set>
                                    <p:animEffect transition="in" filter="wipe(left)">
                                      <p:cBhvr>
                                        <p:cTn id="47" dur="500"/>
                                        <p:tgtEl>
                                          <p:spTgt spid="40"/>
                                        </p:tgtEl>
                                      </p:cBhvr>
                                    </p:animEffect>
                                  </p:childTnLst>
                                </p:cTn>
                              </p:par>
                              <p:par>
                                <p:cTn id="48" presetID="22" presetClass="entr" presetSubtype="8" fill="hold" nodeType="withEffect">
                                  <p:stCondLst>
                                    <p:cond delay="499"/>
                                  </p:stCondLst>
                                  <p:childTnLst>
                                    <p:set>
                                      <p:cBhvr>
                                        <p:cTn id="49" dur="1" fill="hold">
                                          <p:stCondLst>
                                            <p:cond delay="0"/>
                                          </p:stCondLst>
                                        </p:cTn>
                                        <p:tgtEl>
                                          <p:spTgt spid="41"/>
                                        </p:tgtEl>
                                        <p:attrNameLst>
                                          <p:attrName>style.visibility</p:attrName>
                                        </p:attrNameLst>
                                      </p:cBhvr>
                                      <p:to>
                                        <p:strVal val="visible"/>
                                      </p:to>
                                    </p:set>
                                    <p:animEffect transition="in" filter="wipe(left)">
                                      <p:cBhvr>
                                        <p:cTn id="50" dur="500"/>
                                        <p:tgtEl>
                                          <p:spTgt spid="41"/>
                                        </p:tgtEl>
                                      </p:cBhvr>
                                    </p:animEffect>
                                  </p:childTnLst>
                                </p:cTn>
                              </p:par>
                              <p:par>
                                <p:cTn id="51" presetID="22" presetClass="entr" presetSubtype="8" fill="hold" nodeType="withEffect">
                                  <p:stCondLst>
                                    <p:cond delay="499"/>
                                  </p:stCondLst>
                                  <p:childTnLst>
                                    <p:set>
                                      <p:cBhvr>
                                        <p:cTn id="52" dur="1" fill="hold">
                                          <p:stCondLst>
                                            <p:cond delay="0"/>
                                          </p:stCondLst>
                                        </p:cTn>
                                        <p:tgtEl>
                                          <p:spTgt spid="42"/>
                                        </p:tgtEl>
                                        <p:attrNameLst>
                                          <p:attrName>style.visibility</p:attrName>
                                        </p:attrNameLst>
                                      </p:cBhvr>
                                      <p:to>
                                        <p:strVal val="visible"/>
                                      </p:to>
                                    </p:set>
                                    <p:animEffect transition="in" filter="wipe(left)">
                                      <p:cBhvr>
                                        <p:cTn id="53" dur="500"/>
                                        <p:tgtEl>
                                          <p:spTgt spid="42"/>
                                        </p:tgtEl>
                                      </p:cBhvr>
                                    </p:animEffect>
                                  </p:childTnLst>
                                </p:cTn>
                              </p:par>
                              <p:par>
                                <p:cTn id="54" presetID="22" presetClass="entr" presetSubtype="8" fill="hold" nodeType="withEffect">
                                  <p:stCondLst>
                                    <p:cond delay="499"/>
                                  </p:stCondLst>
                                  <p:childTnLst>
                                    <p:set>
                                      <p:cBhvr>
                                        <p:cTn id="55" dur="1" fill="hold">
                                          <p:stCondLst>
                                            <p:cond delay="0"/>
                                          </p:stCondLst>
                                        </p:cTn>
                                        <p:tgtEl>
                                          <p:spTgt spid="43"/>
                                        </p:tgtEl>
                                        <p:attrNameLst>
                                          <p:attrName>style.visibility</p:attrName>
                                        </p:attrNameLst>
                                      </p:cBhvr>
                                      <p:to>
                                        <p:strVal val="visible"/>
                                      </p:to>
                                    </p:set>
                                    <p:animEffect transition="in" filter="wipe(left)">
                                      <p:cBhvr>
                                        <p:cTn id="56" dur="500"/>
                                        <p:tgtEl>
                                          <p:spTgt spid="43"/>
                                        </p:tgtEl>
                                      </p:cBhvr>
                                    </p:animEffect>
                                  </p:childTnLst>
                                </p:cTn>
                              </p:par>
                              <p:par>
                                <p:cTn id="57" presetID="22" presetClass="entr" presetSubtype="8" fill="hold" nodeType="withEffect">
                                  <p:stCondLst>
                                    <p:cond delay="499"/>
                                  </p:stCondLst>
                                  <p:childTnLst>
                                    <p:set>
                                      <p:cBhvr>
                                        <p:cTn id="58" dur="1" fill="hold">
                                          <p:stCondLst>
                                            <p:cond delay="0"/>
                                          </p:stCondLst>
                                        </p:cTn>
                                        <p:tgtEl>
                                          <p:spTgt spid="44"/>
                                        </p:tgtEl>
                                        <p:attrNameLst>
                                          <p:attrName>style.visibility</p:attrName>
                                        </p:attrNameLst>
                                      </p:cBhvr>
                                      <p:to>
                                        <p:strVal val="visible"/>
                                      </p:to>
                                    </p:set>
                                    <p:animEffect transition="in" filter="wipe(left)">
                                      <p:cBhvr>
                                        <p:cTn id="59" dur="500"/>
                                        <p:tgtEl>
                                          <p:spTgt spid="44"/>
                                        </p:tgtEl>
                                      </p:cBhvr>
                                    </p:animEffect>
                                  </p:childTnLst>
                                </p:cTn>
                              </p:par>
                              <p:par>
                                <p:cTn id="60" presetID="22" presetClass="entr" presetSubtype="8" fill="hold"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left)">
                                      <p:cBhvr>
                                        <p:cTn id="62" dur="500"/>
                                        <p:tgtEl>
                                          <p:spTgt spid="45"/>
                                        </p:tgtEl>
                                      </p:cBhvr>
                                    </p:animEffec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3"/>
                                        </p:tgtEl>
                                        <p:attrNameLst>
                                          <p:attrName>style.visibility</p:attrName>
                                        </p:attrNameLst>
                                      </p:cBhvr>
                                      <p:to>
                                        <p:strVal val="visible"/>
                                      </p:to>
                                    </p:set>
                                  </p:childTnLst>
                                </p:cTn>
                              </p:par>
                              <p:par>
                                <p:cTn id="67" presetID="1" presetClass="exit" presetSubtype="0" fill="hold" grpId="0" nodeType="withEffect">
                                  <p:stCondLst>
                                    <p:cond delay="0"/>
                                  </p:stCondLst>
                                  <p:childTnLst>
                                    <p:set>
                                      <p:cBhvr>
                                        <p:cTn id="68" dur="1" fill="hold">
                                          <p:stCondLst>
                                            <p:cond delay="0"/>
                                          </p:stCondLst>
                                        </p:cTn>
                                        <p:tgtEl>
                                          <p:spTgt spid="74"/>
                                        </p:tgtEl>
                                        <p:attrNameLst>
                                          <p:attrName>style.visibility</p:attrName>
                                        </p:attrNameLst>
                                      </p:cBhvr>
                                      <p:to>
                                        <p:strVal val="hidden"/>
                                      </p:to>
                                    </p:set>
                                  </p:childTnLst>
                                </p:cTn>
                              </p:par>
                              <p:par>
                                <p:cTn id="69" presetID="1" presetClass="entr" presetSubtype="0" fill="hold" grpId="0" nodeType="withEffect">
                                  <p:stCondLst>
                                    <p:cond delay="0"/>
                                  </p:stCondLst>
                                  <p:childTnLst>
                                    <p:set>
                                      <p:cBhvr>
                                        <p:cTn id="70" dur="1" fill="hold">
                                          <p:stCondLst>
                                            <p:cond delay="0"/>
                                          </p:stCondLst>
                                        </p:cTn>
                                        <p:tgtEl>
                                          <p:spTgt spid="84"/>
                                        </p:tgtEl>
                                        <p:attrNameLst>
                                          <p:attrName>style.visibility</p:attrName>
                                        </p:attrNameLst>
                                      </p:cBhvr>
                                      <p:to>
                                        <p:strVal val="visible"/>
                                      </p:to>
                                    </p:set>
                                  </p:childTnLst>
                                </p:cTn>
                              </p:par>
                              <p:par>
                                <p:cTn id="71" presetID="1" presetClass="exit" presetSubtype="0" fill="hold" grpId="1" nodeType="withEffect">
                                  <p:stCondLst>
                                    <p:cond delay="0"/>
                                  </p:stCondLst>
                                  <p:childTnLst>
                                    <p:set>
                                      <p:cBhvr>
                                        <p:cTn id="72" dur="1" fill="hold">
                                          <p:stCondLst>
                                            <p:cond delay="0"/>
                                          </p:stCondLst>
                                        </p:cTn>
                                        <p:tgtEl>
                                          <p:spTgt spid="37"/>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46"/>
                                        </p:tgtEl>
                                        <p:attrNameLst>
                                          <p:attrName>style.visibility</p:attrName>
                                        </p:attrNameLst>
                                      </p:cBhvr>
                                      <p:to>
                                        <p:strVal val="visible"/>
                                      </p:to>
                                    </p:set>
                                  </p:childTnLst>
                                </p:cTn>
                              </p:par>
                              <p:par>
                                <p:cTn id="77" presetID="1" presetClass="entr" presetSubtype="0" fill="hold" nodeType="withEffect">
                                  <p:stCondLst>
                                    <p:cond delay="500"/>
                                  </p:stCondLst>
                                  <p:childTnLst>
                                    <p:set>
                                      <p:cBhvr>
                                        <p:cTn id="78" dur="1" fill="hold">
                                          <p:stCondLst>
                                            <p:cond delay="0"/>
                                          </p:stCondLst>
                                        </p:cTn>
                                        <p:tgtEl>
                                          <p:spTgt spid="49"/>
                                        </p:tgtEl>
                                        <p:attrNameLst>
                                          <p:attrName>style.visibility</p:attrName>
                                        </p:attrNameLst>
                                      </p:cBhvr>
                                      <p:to>
                                        <p:strVal val="visible"/>
                                      </p:to>
                                    </p:set>
                                  </p:childTnLst>
                                </p:cTn>
                              </p:par>
                              <p:par>
                                <p:cTn id="79" presetID="1" presetClass="entr" presetSubtype="0" fill="hold" nodeType="withEffect">
                                  <p:stCondLst>
                                    <p:cond delay="1000"/>
                                  </p:stCondLst>
                                  <p:childTnLst>
                                    <p:set>
                                      <p:cBhvr>
                                        <p:cTn id="80" dur="1" fill="hold">
                                          <p:stCondLst>
                                            <p:cond delay="0"/>
                                          </p:stCondLst>
                                        </p:cTn>
                                        <p:tgtEl>
                                          <p:spTgt spid="52"/>
                                        </p:tgtEl>
                                        <p:attrNameLst>
                                          <p:attrName>style.visibility</p:attrName>
                                        </p:attrNameLst>
                                      </p:cBhvr>
                                      <p:to>
                                        <p:strVal val="visible"/>
                                      </p:to>
                                    </p:set>
                                  </p:childTnLst>
                                </p:cTn>
                              </p:par>
                              <p:par>
                                <p:cTn id="81" presetID="1" presetClass="entr" presetSubtype="0" fill="hold" nodeType="withEffect">
                                  <p:stCondLst>
                                    <p:cond delay="1500"/>
                                  </p:stCondLst>
                                  <p:childTnLst>
                                    <p:set>
                                      <p:cBhvr>
                                        <p:cTn id="82" dur="1" fill="hold">
                                          <p:stCondLst>
                                            <p:cond delay="0"/>
                                          </p:stCondLst>
                                        </p:cTn>
                                        <p:tgtEl>
                                          <p:spTgt spid="55"/>
                                        </p:tgtEl>
                                        <p:attrNameLst>
                                          <p:attrName>style.visibility</p:attrName>
                                        </p:attrNameLst>
                                      </p:cBhvr>
                                      <p:to>
                                        <p:strVal val="visible"/>
                                      </p:to>
                                    </p:set>
                                  </p:childTnLst>
                                </p:cTn>
                              </p:par>
                              <p:par>
                                <p:cTn id="83" presetID="1" presetClass="entr" presetSubtype="0" fill="hold" nodeType="withEffect">
                                  <p:stCondLst>
                                    <p:cond delay="2000"/>
                                  </p:stCondLst>
                                  <p:childTnLst>
                                    <p:set>
                                      <p:cBhvr>
                                        <p:cTn id="84" dur="1" fill="hold">
                                          <p:stCondLst>
                                            <p:cond delay="0"/>
                                          </p:stCondLst>
                                        </p:cTn>
                                        <p:tgtEl>
                                          <p:spTgt spid="58"/>
                                        </p:tgtEl>
                                        <p:attrNameLst>
                                          <p:attrName>style.visibility</p:attrName>
                                        </p:attrNameLst>
                                      </p:cBhvr>
                                      <p:to>
                                        <p:strVal val="visible"/>
                                      </p:to>
                                    </p:set>
                                  </p:childTnLst>
                                </p:cTn>
                              </p:par>
                              <p:par>
                                <p:cTn id="85" presetID="1" presetClass="entr" presetSubtype="0" fill="hold" nodeType="withEffect">
                                  <p:stCondLst>
                                    <p:cond delay="2500"/>
                                  </p:stCondLst>
                                  <p:childTnLst>
                                    <p:set>
                                      <p:cBhvr>
                                        <p:cTn id="86" dur="1" fill="hold">
                                          <p:stCondLst>
                                            <p:cond delay="0"/>
                                          </p:stCondLst>
                                        </p:cTn>
                                        <p:tgtEl>
                                          <p:spTgt spid="6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1"/>
                                        </p:tgtEl>
                                        <p:attrNameLst>
                                          <p:attrName>style.visibility</p:attrName>
                                        </p:attrNameLst>
                                      </p:cBhvr>
                                      <p:to>
                                        <p:strVal val="visible"/>
                                      </p:to>
                                    </p:set>
                                  </p:childTnLst>
                                </p:cTn>
                              </p:par>
                              <p:par>
                                <p:cTn id="91" presetID="22" presetClass="entr" presetSubtype="8" fill="hold" grpId="0" nodeType="withEffect">
                                  <p:stCondLst>
                                    <p:cond delay="1000"/>
                                  </p:stCondLst>
                                  <p:childTnLst>
                                    <p:set>
                                      <p:cBhvr>
                                        <p:cTn id="92" dur="1" fill="hold">
                                          <p:stCondLst>
                                            <p:cond delay="0"/>
                                          </p:stCondLst>
                                        </p:cTn>
                                        <p:tgtEl>
                                          <p:spTgt spid="64"/>
                                        </p:tgtEl>
                                        <p:attrNameLst>
                                          <p:attrName>style.visibility</p:attrName>
                                        </p:attrNameLst>
                                      </p:cBhvr>
                                      <p:to>
                                        <p:strVal val="visible"/>
                                      </p:to>
                                    </p:set>
                                    <p:animEffect transition="in" filter="wipe(left)">
                                      <p:cBhvr>
                                        <p:cTn id="93" dur="500"/>
                                        <p:tgtEl>
                                          <p:spTgt spid="64"/>
                                        </p:tgtEl>
                                      </p:cBhvr>
                                    </p:animEffect>
                                  </p:childTnLst>
                                </p:cTn>
                              </p:par>
                              <p:par>
                                <p:cTn id="94" presetID="22" presetClass="entr" presetSubtype="8" fill="hold" grpId="0" nodeType="withEffect">
                                  <p:stCondLst>
                                    <p:cond delay="1000"/>
                                  </p:stCondLst>
                                  <p:childTnLst>
                                    <p:set>
                                      <p:cBhvr>
                                        <p:cTn id="95" dur="1" fill="hold">
                                          <p:stCondLst>
                                            <p:cond delay="0"/>
                                          </p:stCondLst>
                                        </p:cTn>
                                        <p:tgtEl>
                                          <p:spTgt spid="65"/>
                                        </p:tgtEl>
                                        <p:attrNameLst>
                                          <p:attrName>style.visibility</p:attrName>
                                        </p:attrNameLst>
                                      </p:cBhvr>
                                      <p:to>
                                        <p:strVal val="visible"/>
                                      </p:to>
                                    </p:set>
                                    <p:animEffect transition="in" filter="wipe(left)">
                                      <p:cBhvr>
                                        <p:cTn id="96" dur="500"/>
                                        <p:tgtEl>
                                          <p:spTgt spid="65"/>
                                        </p:tgtEl>
                                      </p:cBhvr>
                                    </p:animEffect>
                                  </p:childTnLst>
                                </p:cTn>
                              </p:par>
                              <p:par>
                                <p:cTn id="97" presetID="22" presetClass="entr" presetSubtype="8" fill="hold" grpId="0" nodeType="withEffect">
                                  <p:stCondLst>
                                    <p:cond delay="1000"/>
                                  </p:stCondLst>
                                  <p:childTnLst>
                                    <p:set>
                                      <p:cBhvr>
                                        <p:cTn id="98" dur="1" fill="hold">
                                          <p:stCondLst>
                                            <p:cond delay="0"/>
                                          </p:stCondLst>
                                        </p:cTn>
                                        <p:tgtEl>
                                          <p:spTgt spid="66"/>
                                        </p:tgtEl>
                                        <p:attrNameLst>
                                          <p:attrName>style.visibility</p:attrName>
                                        </p:attrNameLst>
                                      </p:cBhvr>
                                      <p:to>
                                        <p:strVal val="visible"/>
                                      </p:to>
                                    </p:set>
                                    <p:animEffect transition="in" filter="wipe(left)">
                                      <p:cBhvr>
                                        <p:cTn id="99" dur="500"/>
                                        <p:tgtEl>
                                          <p:spTgt spid="66"/>
                                        </p:tgtEl>
                                      </p:cBhvr>
                                    </p:animEffect>
                                  </p:childTnLst>
                                </p:cTn>
                              </p:par>
                              <p:par>
                                <p:cTn id="100" presetID="22" presetClass="entr" presetSubtype="8" fill="hold" grpId="0" nodeType="withEffect">
                                  <p:stCondLst>
                                    <p:cond delay="1000"/>
                                  </p:stCondLst>
                                  <p:childTnLst>
                                    <p:set>
                                      <p:cBhvr>
                                        <p:cTn id="101" dur="1" fill="hold">
                                          <p:stCondLst>
                                            <p:cond delay="0"/>
                                          </p:stCondLst>
                                        </p:cTn>
                                        <p:tgtEl>
                                          <p:spTgt spid="67"/>
                                        </p:tgtEl>
                                        <p:attrNameLst>
                                          <p:attrName>style.visibility</p:attrName>
                                        </p:attrNameLst>
                                      </p:cBhvr>
                                      <p:to>
                                        <p:strVal val="visible"/>
                                      </p:to>
                                    </p:set>
                                    <p:animEffect transition="in" filter="wipe(left)">
                                      <p:cBhvr>
                                        <p:cTn id="102" dur="500"/>
                                        <p:tgtEl>
                                          <p:spTgt spid="67"/>
                                        </p:tgtEl>
                                      </p:cBhvr>
                                    </p:animEffect>
                                  </p:childTnLst>
                                </p:cTn>
                              </p:par>
                              <p:par>
                                <p:cTn id="103" presetID="22" presetClass="entr" presetSubtype="8" fill="hold" nodeType="withEffect">
                                  <p:stCondLst>
                                    <p:cond delay="500"/>
                                  </p:stCondLst>
                                  <p:childTnLst>
                                    <p:set>
                                      <p:cBhvr>
                                        <p:cTn id="104" dur="1" fill="hold">
                                          <p:stCondLst>
                                            <p:cond delay="0"/>
                                          </p:stCondLst>
                                        </p:cTn>
                                        <p:tgtEl>
                                          <p:spTgt spid="68"/>
                                        </p:tgtEl>
                                        <p:attrNameLst>
                                          <p:attrName>style.visibility</p:attrName>
                                        </p:attrNameLst>
                                      </p:cBhvr>
                                      <p:to>
                                        <p:strVal val="visible"/>
                                      </p:to>
                                    </p:set>
                                    <p:animEffect transition="in" filter="wipe(left)">
                                      <p:cBhvr>
                                        <p:cTn id="105" dur="500"/>
                                        <p:tgtEl>
                                          <p:spTgt spid="68"/>
                                        </p:tgtEl>
                                      </p:cBhvr>
                                    </p:animEffect>
                                  </p:childTnLst>
                                </p:cTn>
                              </p:par>
                              <p:par>
                                <p:cTn id="106" presetID="22" presetClass="entr" presetSubtype="8" fill="hold" nodeType="withEffect">
                                  <p:stCondLst>
                                    <p:cond delay="500"/>
                                  </p:stCondLst>
                                  <p:childTnLst>
                                    <p:set>
                                      <p:cBhvr>
                                        <p:cTn id="107" dur="1" fill="hold">
                                          <p:stCondLst>
                                            <p:cond delay="0"/>
                                          </p:stCondLst>
                                        </p:cTn>
                                        <p:tgtEl>
                                          <p:spTgt spid="69"/>
                                        </p:tgtEl>
                                        <p:attrNameLst>
                                          <p:attrName>style.visibility</p:attrName>
                                        </p:attrNameLst>
                                      </p:cBhvr>
                                      <p:to>
                                        <p:strVal val="visible"/>
                                      </p:to>
                                    </p:set>
                                    <p:animEffect transition="in" filter="wipe(left)">
                                      <p:cBhvr>
                                        <p:cTn id="108" dur="500"/>
                                        <p:tgtEl>
                                          <p:spTgt spid="69"/>
                                        </p:tgtEl>
                                      </p:cBhvr>
                                    </p:animEffect>
                                  </p:childTnLst>
                                </p:cTn>
                              </p:par>
                              <p:par>
                                <p:cTn id="109" presetID="22" presetClass="entr" presetSubtype="8" fill="hold" nodeType="withEffect">
                                  <p:stCondLst>
                                    <p:cond delay="500"/>
                                  </p:stCondLst>
                                  <p:childTnLst>
                                    <p:set>
                                      <p:cBhvr>
                                        <p:cTn id="110" dur="1" fill="hold">
                                          <p:stCondLst>
                                            <p:cond delay="0"/>
                                          </p:stCondLst>
                                        </p:cTn>
                                        <p:tgtEl>
                                          <p:spTgt spid="70"/>
                                        </p:tgtEl>
                                        <p:attrNameLst>
                                          <p:attrName>style.visibility</p:attrName>
                                        </p:attrNameLst>
                                      </p:cBhvr>
                                      <p:to>
                                        <p:strVal val="visible"/>
                                      </p:to>
                                    </p:set>
                                    <p:animEffect transition="in" filter="wipe(left)">
                                      <p:cBhvr>
                                        <p:cTn id="111" dur="500"/>
                                        <p:tgtEl>
                                          <p:spTgt spid="70"/>
                                        </p:tgtEl>
                                      </p:cBhvr>
                                    </p:animEffect>
                                  </p:childTnLst>
                                </p:cTn>
                              </p:par>
                              <p:par>
                                <p:cTn id="112" presetID="22" presetClass="entr" presetSubtype="8" fill="hold" nodeType="withEffect">
                                  <p:stCondLst>
                                    <p:cond delay="500"/>
                                  </p:stCondLst>
                                  <p:childTnLst>
                                    <p:set>
                                      <p:cBhvr>
                                        <p:cTn id="113" dur="1" fill="hold">
                                          <p:stCondLst>
                                            <p:cond delay="0"/>
                                          </p:stCondLst>
                                        </p:cTn>
                                        <p:tgtEl>
                                          <p:spTgt spid="71"/>
                                        </p:tgtEl>
                                        <p:attrNameLst>
                                          <p:attrName>style.visibility</p:attrName>
                                        </p:attrNameLst>
                                      </p:cBhvr>
                                      <p:to>
                                        <p:strVal val="visible"/>
                                      </p:to>
                                    </p:set>
                                    <p:animEffect transition="in" filter="wipe(left)">
                                      <p:cBhvr>
                                        <p:cTn id="114" dur="500"/>
                                        <p:tgtEl>
                                          <p:spTgt spid="71"/>
                                        </p:tgtEl>
                                      </p:cBhvr>
                                    </p:animEffect>
                                  </p:childTnLst>
                                </p:cTn>
                              </p:par>
                              <p:par>
                                <p:cTn id="115" presetID="22" presetClass="entr" presetSubtype="8" fill="hold" nodeType="withEffect">
                                  <p:stCondLst>
                                    <p:cond delay="500"/>
                                  </p:stCondLst>
                                  <p:childTnLst>
                                    <p:set>
                                      <p:cBhvr>
                                        <p:cTn id="116" dur="1" fill="hold">
                                          <p:stCondLst>
                                            <p:cond delay="0"/>
                                          </p:stCondLst>
                                        </p:cTn>
                                        <p:tgtEl>
                                          <p:spTgt spid="72"/>
                                        </p:tgtEl>
                                        <p:attrNameLst>
                                          <p:attrName>style.visibility</p:attrName>
                                        </p:attrNameLst>
                                      </p:cBhvr>
                                      <p:to>
                                        <p:strVal val="visible"/>
                                      </p:to>
                                    </p:set>
                                    <p:animEffect transition="in" filter="wipe(left)">
                                      <p:cBhvr>
                                        <p:cTn id="117" dur="500"/>
                                        <p:tgtEl>
                                          <p:spTgt spid="72"/>
                                        </p:tgtEl>
                                      </p:cBhvr>
                                    </p:animEffect>
                                  </p:childTnLst>
                                </p:cTn>
                              </p:par>
                              <p:par>
                                <p:cTn id="118" presetID="22" presetClass="entr" presetSubtype="8" fill="hold" nodeType="withEffect">
                                  <p:stCondLst>
                                    <p:cond delay="0"/>
                                  </p:stCondLst>
                                  <p:childTnLst>
                                    <p:set>
                                      <p:cBhvr>
                                        <p:cTn id="119" dur="1" fill="hold">
                                          <p:stCondLst>
                                            <p:cond delay="0"/>
                                          </p:stCondLst>
                                        </p:cTn>
                                        <p:tgtEl>
                                          <p:spTgt spid="73"/>
                                        </p:tgtEl>
                                        <p:attrNameLst>
                                          <p:attrName>style.visibility</p:attrName>
                                        </p:attrNameLst>
                                      </p:cBhvr>
                                      <p:to>
                                        <p:strVal val="visible"/>
                                      </p:to>
                                    </p:set>
                                    <p:animEffect transition="in" filter="wipe(left)">
                                      <p:cBhvr>
                                        <p:cTn id="120" dur="500"/>
                                        <p:tgtEl>
                                          <p:spTgt spid="73"/>
                                        </p:tgtEl>
                                      </p:cBhvr>
                                    </p:animEffec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85"/>
                                        </p:tgtEl>
                                        <p:attrNameLst>
                                          <p:attrName>style.visibility</p:attrName>
                                        </p:attrNameLst>
                                      </p:cBhvr>
                                      <p:to>
                                        <p:strVal val="visible"/>
                                      </p:to>
                                    </p:set>
                                  </p:childTnLst>
                                </p:cTn>
                              </p:par>
                              <p:par>
                                <p:cTn id="125" presetID="1" presetClass="exit" presetSubtype="0" fill="hold" grpId="1" nodeType="withEffect">
                                  <p:stCondLst>
                                    <p:cond delay="0"/>
                                  </p:stCondLst>
                                  <p:childTnLst>
                                    <p:set>
                                      <p:cBhvr>
                                        <p:cTn id="126" dur="1" fill="hold">
                                          <p:stCondLst>
                                            <p:cond delay="0"/>
                                          </p:stCondLst>
                                        </p:cTn>
                                        <p:tgtEl>
                                          <p:spTgt spid="64"/>
                                        </p:tgtEl>
                                        <p:attrNameLst>
                                          <p:attrName>style.visibility</p:attrName>
                                        </p:attrNameLst>
                                      </p:cBhvr>
                                      <p:to>
                                        <p:strVal val="hidden"/>
                                      </p:to>
                                    </p:set>
                                  </p:childTnLst>
                                </p:cTn>
                              </p:par>
                              <p:par>
                                <p:cTn id="127" presetID="1" presetClass="entr" presetSubtype="0" fill="hold" grpId="0" nodeType="withEffect">
                                  <p:stCondLst>
                                    <p:cond delay="0"/>
                                  </p:stCondLst>
                                  <p:childTnLst>
                                    <p:set>
                                      <p:cBhvr>
                                        <p:cTn id="128" dur="1" fill="hold">
                                          <p:stCondLst>
                                            <p:cond delay="0"/>
                                          </p:stCondLst>
                                        </p:cTn>
                                        <p:tgtEl>
                                          <p:spTgt spid="86"/>
                                        </p:tgtEl>
                                        <p:attrNameLst>
                                          <p:attrName>style.visibility</p:attrName>
                                        </p:attrNameLst>
                                      </p:cBhvr>
                                      <p:to>
                                        <p:strVal val="visible"/>
                                      </p:to>
                                    </p:set>
                                  </p:childTnLst>
                                </p:cTn>
                              </p:par>
                              <p:par>
                                <p:cTn id="129" presetID="1" presetClass="exit" presetSubtype="0" fill="hold" grpId="1" nodeType="withEffect">
                                  <p:stCondLst>
                                    <p:cond delay="0"/>
                                  </p:stCondLst>
                                  <p:childTnLst>
                                    <p:set>
                                      <p:cBhvr>
                                        <p:cTn id="130" dur="1" fill="hold">
                                          <p:stCondLst>
                                            <p:cond delay="0"/>
                                          </p:stCondLst>
                                        </p:cTn>
                                        <p:tgtEl>
                                          <p:spTgt spid="67"/>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nodeType="clickEffect">
                                  <p:stCondLst>
                                    <p:cond delay="0"/>
                                  </p:stCondLst>
                                  <p:childTnLst>
                                    <p:set>
                                      <p:cBhvr>
                                        <p:cTn id="134" dur="1" fill="hold">
                                          <p:stCondLst>
                                            <p:cond delay="0"/>
                                          </p:stCondLst>
                                        </p:cTn>
                                        <p:tgtEl>
                                          <p:spTgt spid="28"/>
                                        </p:tgtEl>
                                        <p:attrNameLst>
                                          <p:attrName>style.visibility</p:attrName>
                                        </p:attrNameLst>
                                      </p:cBhvr>
                                      <p:to>
                                        <p:strVal val="visible"/>
                                      </p:to>
                                    </p:set>
                                  </p:childTnLst>
                                </p:cTn>
                              </p:par>
                              <p:par>
                                <p:cTn id="135" presetID="22" presetClass="entr" presetSubtype="8" fill="hold" nodeType="withEffect">
                                  <p:stCondLst>
                                    <p:cond delay="0"/>
                                  </p:stCondLst>
                                  <p:childTnLst>
                                    <p:set>
                                      <p:cBhvr>
                                        <p:cTn id="136" dur="1" fill="hold">
                                          <p:stCondLst>
                                            <p:cond delay="0"/>
                                          </p:stCondLst>
                                        </p:cTn>
                                        <p:tgtEl>
                                          <p:spTgt spid="2"/>
                                        </p:tgtEl>
                                        <p:attrNameLst>
                                          <p:attrName>style.visibility</p:attrName>
                                        </p:attrNameLst>
                                      </p:cBhvr>
                                      <p:to>
                                        <p:strVal val="visible"/>
                                      </p:to>
                                    </p:set>
                                    <p:animEffect transition="in" filter="wipe(left)">
                                      <p:cBhvr>
                                        <p:cTn id="137" dur="500"/>
                                        <p:tgtEl>
                                          <p:spTgt spid="2"/>
                                        </p:tgtEl>
                                      </p:cBhvr>
                                    </p:animEffect>
                                  </p:childTnLst>
                                </p:cTn>
                              </p:par>
                              <p:par>
                                <p:cTn id="138" presetID="22" presetClass="entr" presetSubtype="8" fill="hold" grpId="0" nodeType="withEffect">
                                  <p:stCondLst>
                                    <p:cond delay="1000"/>
                                  </p:stCondLst>
                                  <p:childTnLst>
                                    <p:set>
                                      <p:cBhvr>
                                        <p:cTn id="139" dur="1" fill="hold">
                                          <p:stCondLst>
                                            <p:cond delay="0"/>
                                          </p:stCondLst>
                                        </p:cTn>
                                        <p:tgtEl>
                                          <p:spTgt spid="3"/>
                                        </p:tgtEl>
                                        <p:attrNameLst>
                                          <p:attrName>style.visibility</p:attrName>
                                        </p:attrNameLst>
                                      </p:cBhvr>
                                      <p:to>
                                        <p:strVal val="visible"/>
                                      </p:to>
                                    </p:set>
                                    <p:animEffect transition="in" filter="wipe(left)">
                                      <p:cBhvr>
                                        <p:cTn id="14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bldLvl="0" animBg="1"/>
      <p:bldP spid="33" grpId="0" bldLvl="0" animBg="1"/>
      <p:bldP spid="34" grpId="0" bldLvl="0" animBg="1"/>
      <p:bldP spid="35" grpId="0" bldLvl="0" animBg="1"/>
      <p:bldP spid="36" grpId="0" bldLvl="0" animBg="1"/>
      <p:bldP spid="37" grpId="0" bldLvl="0" animBg="1"/>
      <p:bldP spid="37" grpId="1" bldLvl="0" animBg="1"/>
      <p:bldP spid="64" grpId="0" bldLvl="0" animBg="1"/>
      <p:bldP spid="64" grpId="1" bldLvl="0" animBg="1"/>
      <p:bldP spid="65" grpId="0" bldLvl="0" animBg="1"/>
      <p:bldP spid="66" grpId="0" bldLvl="0" animBg="1"/>
      <p:bldP spid="67" grpId="0" bldLvl="0" animBg="1"/>
      <p:bldP spid="67" grpId="1" bldLvl="0" animBg="1"/>
      <p:bldP spid="74" grpId="0"/>
      <p:bldP spid="74" grpId="1"/>
      <p:bldP spid="83" grpId="0"/>
      <p:bldP spid="84" grpId="0" bldLvl="0" animBg="1"/>
      <p:bldP spid="85" grpId="0" bldLvl="0" animBg="1"/>
      <p:bldP spid="86" grpId="0" bldLvl="0" animBg="1"/>
      <p:bldP spid="3"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0297" y="250553"/>
            <a:ext cx="2348720"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一、工作要求</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112" name="组合 111"/>
          <p:cNvGrpSpPr/>
          <p:nvPr/>
        </p:nvGrpSpPr>
        <p:grpSpPr>
          <a:xfrm>
            <a:off x="688975" y="2498725"/>
            <a:ext cx="2555875" cy="2823210"/>
            <a:chOff x="1085" y="3935"/>
            <a:chExt cx="4025" cy="4446"/>
          </a:xfrm>
        </p:grpSpPr>
        <p:sp>
          <p:nvSpPr>
            <p:cNvPr id="113" name="文本框 112"/>
            <p:cNvSpPr txBox="1"/>
            <p:nvPr/>
          </p:nvSpPr>
          <p:spPr>
            <a:xfrm>
              <a:off x="1098" y="3935"/>
              <a:ext cx="2762" cy="580"/>
            </a:xfrm>
            <a:prstGeom prst="rect">
              <a:avLst/>
            </a:prstGeom>
            <a:noFill/>
            <a:ln w="9525">
              <a:solidFill>
                <a:schemeClr val="accent1"/>
              </a:solidFill>
              <a:prstDash val="dash"/>
            </a:ln>
          </p:spPr>
          <p:txBody>
            <a:bodyPr wrap="square">
              <a:spAutoFit/>
            </a:bodyPr>
            <a:lstStyle/>
            <a:p>
              <a:pPr indent="0" fontAlgn="auto"/>
              <a:r>
                <a:rPr lang="zh-CN" b="1" dirty="0">
                  <a:solidFill>
                    <a:srgbClr val="C00000"/>
                  </a:solidFill>
                  <a:latin typeface="黑体" panose="02010609060101010101" pitchFamily="49" charset="-122"/>
                  <a:ea typeface="黑体" panose="02010609060101010101" pitchFamily="49" charset="-122"/>
                  <a:cs typeface="黑体" panose="02010609060101010101" pitchFamily="49" charset="-122"/>
                </a:rPr>
                <a:t>1.基础管理</a:t>
              </a:r>
              <a:endParaRPr lang="zh-CN" altLang="en-US" b="1" dirty="0">
                <a:solidFill>
                  <a:srgbClr val="C00000"/>
                </a:solidFill>
                <a:latin typeface="黑体" panose="02010609060101010101" pitchFamily="49" charset="-122"/>
                <a:ea typeface="黑体" panose="02010609060101010101" pitchFamily="49" charset="-122"/>
                <a:cs typeface="黑体" panose="02010609060101010101" pitchFamily="49" charset="-122"/>
              </a:endParaRPr>
            </a:p>
          </p:txBody>
        </p:sp>
        <p:sp>
          <p:nvSpPr>
            <p:cNvPr id="114" name="文本框 113"/>
            <p:cNvSpPr txBox="1"/>
            <p:nvPr/>
          </p:nvSpPr>
          <p:spPr>
            <a:xfrm>
              <a:off x="1098" y="4691"/>
              <a:ext cx="2762" cy="58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2.质量与安全</a:t>
              </a:r>
            </a:p>
          </p:txBody>
        </p:sp>
        <p:sp>
          <p:nvSpPr>
            <p:cNvPr id="115" name="文本框 114"/>
            <p:cNvSpPr txBox="1"/>
            <p:nvPr/>
          </p:nvSpPr>
          <p:spPr>
            <a:xfrm>
              <a:off x="1098" y="5444"/>
              <a:ext cx="2762" cy="58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3.机电设备</a:t>
              </a:r>
            </a:p>
          </p:txBody>
        </p:sp>
        <p:sp>
          <p:nvSpPr>
            <p:cNvPr id="116" name="文本框 115"/>
            <p:cNvSpPr txBox="1"/>
            <p:nvPr/>
          </p:nvSpPr>
          <p:spPr>
            <a:xfrm>
              <a:off x="1098" y="6217"/>
              <a:ext cx="4013" cy="58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4.职工素质及岗位规范</a:t>
              </a:r>
            </a:p>
          </p:txBody>
        </p:sp>
        <p:sp>
          <p:nvSpPr>
            <p:cNvPr id="117" name="文本框 116"/>
            <p:cNvSpPr txBox="1"/>
            <p:nvPr/>
          </p:nvSpPr>
          <p:spPr>
            <a:xfrm>
              <a:off x="1085" y="6998"/>
              <a:ext cx="2763" cy="58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5.文明生产</a:t>
              </a:r>
            </a:p>
          </p:txBody>
        </p:sp>
        <p:sp>
          <p:nvSpPr>
            <p:cNvPr id="118" name="文本框 117"/>
            <p:cNvSpPr txBox="1"/>
            <p:nvPr/>
          </p:nvSpPr>
          <p:spPr>
            <a:xfrm>
              <a:off x="1098" y="7801"/>
              <a:ext cx="2763" cy="58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6.发展提升</a:t>
              </a:r>
            </a:p>
          </p:txBody>
        </p:sp>
      </p:grpSp>
      <p:grpSp>
        <p:nvGrpSpPr>
          <p:cNvPr id="119" name="组合 118"/>
          <p:cNvGrpSpPr/>
          <p:nvPr/>
        </p:nvGrpSpPr>
        <p:grpSpPr>
          <a:xfrm>
            <a:off x="2451100" y="2034540"/>
            <a:ext cx="1021080" cy="2777490"/>
            <a:chOff x="3860" y="3204"/>
            <a:chExt cx="1608" cy="4374"/>
          </a:xfrm>
        </p:grpSpPr>
        <p:cxnSp>
          <p:nvCxnSpPr>
            <p:cNvPr id="120" name="直接连接符 119"/>
            <p:cNvCxnSpPr/>
            <p:nvPr/>
          </p:nvCxnSpPr>
          <p:spPr>
            <a:xfrm>
              <a:off x="5452" y="3204"/>
              <a:ext cx="16" cy="43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直接连接符 120"/>
            <p:cNvCxnSpPr>
              <a:stCxn id="113" idx="3"/>
            </p:cNvCxnSpPr>
            <p:nvPr/>
          </p:nvCxnSpPr>
          <p:spPr>
            <a:xfrm>
              <a:off x="3860" y="4225"/>
              <a:ext cx="1592"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22" name="组合 121"/>
          <p:cNvGrpSpPr/>
          <p:nvPr/>
        </p:nvGrpSpPr>
        <p:grpSpPr>
          <a:xfrm>
            <a:off x="3462020" y="1731645"/>
            <a:ext cx="5131435" cy="646430"/>
            <a:chOff x="5452" y="2727"/>
            <a:chExt cx="8081" cy="1018"/>
          </a:xfrm>
        </p:grpSpPr>
        <p:cxnSp>
          <p:nvCxnSpPr>
            <p:cNvPr id="123" name="直接连接符 122"/>
            <p:cNvCxnSpPr/>
            <p:nvPr/>
          </p:nvCxnSpPr>
          <p:spPr>
            <a:xfrm>
              <a:off x="5452" y="3204"/>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124" name="文本框 123"/>
            <p:cNvSpPr txBox="1"/>
            <p:nvPr/>
          </p:nvSpPr>
          <p:spPr>
            <a:xfrm>
              <a:off x="6193" y="2727"/>
              <a:ext cx="7340" cy="1018"/>
            </a:xfrm>
            <a:prstGeom prst="rect">
              <a:avLst/>
            </a:prstGeom>
            <a:noFill/>
            <a:ln>
              <a:solidFill>
                <a:schemeClr val="accent1"/>
              </a:solidFill>
            </a:ln>
          </p:spPr>
          <p:txBody>
            <a:bodyPr wrap="square" rtlCol="0">
              <a:spAutoFit/>
            </a:bodyPr>
            <a:lstStyle/>
            <a:p>
              <a:pPr algn="just"/>
              <a:r>
                <a:rPr lang="en-US" altLang="zh-CN" dirty="0">
                  <a:latin typeface="微软雅黑" panose="020B0503020204020204" pitchFamily="34" charset="-122"/>
                  <a:ea typeface="微软雅黑" panose="020B0503020204020204" pitchFamily="34" charset="-122"/>
                </a:rPr>
                <a:t>1.</a:t>
              </a:r>
              <a:r>
                <a:rPr lang="zh-CN" altLang="zh-CN" dirty="0">
                  <a:latin typeface="微软雅黑" panose="020B0503020204020204" pitchFamily="34" charset="-122"/>
                  <a:ea typeface="微软雅黑" panose="020B0503020204020204" pitchFamily="34" charset="-122"/>
                </a:rPr>
                <a:t>批准的采（盘）区设计，同时生产采煤工作面个数</a:t>
              </a:r>
              <a:r>
                <a:rPr lang="zh-CN" altLang="en-US" dirty="0">
                  <a:latin typeface="微软雅黑" panose="020B0503020204020204" pitchFamily="34" charset="-122"/>
                  <a:ea typeface="微软雅黑" panose="020B0503020204020204" pitchFamily="34" charset="-122"/>
                </a:rPr>
                <a:t>；</a:t>
              </a:r>
              <a:r>
                <a:rPr lang="zh-CN" altLang="zh-CN" dirty="0">
                  <a:latin typeface="微软雅黑" panose="020B0503020204020204" pitchFamily="34" charset="-122"/>
                  <a:ea typeface="微软雅黑" panose="020B0503020204020204" pitchFamily="34" charset="-122"/>
                </a:rPr>
                <a:t>采煤工作面作业规程；</a:t>
              </a:r>
            </a:p>
          </p:txBody>
        </p:sp>
      </p:grpSp>
      <p:grpSp>
        <p:nvGrpSpPr>
          <p:cNvPr id="125" name="组合 124"/>
          <p:cNvGrpSpPr/>
          <p:nvPr/>
        </p:nvGrpSpPr>
        <p:grpSpPr>
          <a:xfrm>
            <a:off x="3462020" y="2693035"/>
            <a:ext cx="5131435" cy="646430"/>
            <a:chOff x="5452" y="4241"/>
            <a:chExt cx="8081" cy="1018"/>
          </a:xfrm>
        </p:grpSpPr>
        <p:sp>
          <p:nvSpPr>
            <p:cNvPr id="126" name="文本框 125"/>
            <p:cNvSpPr txBox="1"/>
            <p:nvPr/>
          </p:nvSpPr>
          <p:spPr>
            <a:xfrm>
              <a:off x="6193" y="4241"/>
              <a:ext cx="7340" cy="1018"/>
            </a:xfrm>
            <a:prstGeom prst="rect">
              <a:avLst/>
            </a:prstGeom>
            <a:noFill/>
            <a:ln>
              <a:solidFill>
                <a:schemeClr val="accent1"/>
              </a:solidFill>
            </a:ln>
          </p:spPr>
          <p:txBody>
            <a:bodyPr wrap="square" rtlCol="0">
              <a:spAutoFit/>
            </a:bodyPr>
            <a:lstStyle/>
            <a:p>
              <a:pPr algn="just"/>
              <a:r>
                <a:rPr lang="en-US" altLang="zh-CN" dirty="0">
                  <a:latin typeface="微软雅黑" panose="020B0503020204020204" pitchFamily="34" charset="-122"/>
                  <a:ea typeface="微软雅黑" panose="020B0503020204020204" pitchFamily="34" charset="-122"/>
                </a:rPr>
                <a:t>2.</a:t>
              </a:r>
              <a:r>
                <a:rPr lang="zh-CN" altLang="zh-CN" dirty="0">
                  <a:latin typeface="微软雅黑" panose="020B0503020204020204" pitchFamily="34" charset="-122"/>
                  <a:ea typeface="微软雅黑" panose="020B0503020204020204" pitchFamily="34" charset="-122"/>
                </a:rPr>
                <a:t>持续提高采煤机械化、</a:t>
              </a:r>
              <a:r>
                <a:rPr lang="zh-CN" altLang="zh-CN" dirty="0">
                  <a:solidFill>
                    <a:srgbClr val="C00000"/>
                  </a:solidFill>
                  <a:latin typeface="微软雅黑" panose="020B0503020204020204" pitchFamily="34" charset="-122"/>
                  <a:ea typeface="微软雅黑" panose="020B0503020204020204" pitchFamily="34" charset="-122"/>
                </a:rPr>
                <a:t>自动化、智能化</a:t>
              </a:r>
              <a:r>
                <a:rPr lang="zh-CN" altLang="zh-CN" dirty="0">
                  <a:latin typeface="微软雅黑" panose="020B0503020204020204" pitchFamily="34" charset="-122"/>
                  <a:ea typeface="微软雅黑" panose="020B0503020204020204" pitchFamily="34" charset="-122"/>
                </a:rPr>
                <a:t>水平；</a:t>
              </a:r>
            </a:p>
          </p:txBody>
        </p:sp>
        <p:cxnSp>
          <p:nvCxnSpPr>
            <p:cNvPr id="127" name="直接连接符 126"/>
            <p:cNvCxnSpPr/>
            <p:nvPr/>
          </p:nvCxnSpPr>
          <p:spPr>
            <a:xfrm>
              <a:off x="5452" y="4696"/>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28" name="组合 127"/>
          <p:cNvGrpSpPr/>
          <p:nvPr/>
        </p:nvGrpSpPr>
        <p:grpSpPr>
          <a:xfrm>
            <a:off x="3462020" y="3609340"/>
            <a:ext cx="5142230" cy="646430"/>
            <a:chOff x="5452" y="5684"/>
            <a:chExt cx="8098" cy="1018"/>
          </a:xfrm>
        </p:grpSpPr>
        <p:sp>
          <p:nvSpPr>
            <p:cNvPr id="129" name="文本框 128"/>
            <p:cNvSpPr txBox="1"/>
            <p:nvPr/>
          </p:nvSpPr>
          <p:spPr>
            <a:xfrm>
              <a:off x="6210" y="5684"/>
              <a:ext cx="7340" cy="1018"/>
            </a:xfrm>
            <a:prstGeom prst="rect">
              <a:avLst/>
            </a:prstGeom>
            <a:noFill/>
            <a:ln>
              <a:solidFill>
                <a:schemeClr val="accent1"/>
              </a:solidFill>
            </a:ln>
          </p:spPr>
          <p:txBody>
            <a:bodyPr wrap="square" rtlCol="0">
              <a:spAutoFit/>
            </a:bodyPr>
            <a:lstStyle/>
            <a:p>
              <a:pPr algn="just"/>
              <a:r>
                <a:rPr lang="en-US" altLang="zh-CN" dirty="0">
                  <a:solidFill>
                    <a:srgbClr val="C00000"/>
                  </a:solidFill>
                  <a:latin typeface="微软雅黑" panose="020B0503020204020204" pitchFamily="34" charset="-122"/>
                  <a:ea typeface="微软雅黑" panose="020B0503020204020204" pitchFamily="34" charset="-122"/>
                </a:rPr>
                <a:t>3.</a:t>
              </a:r>
              <a:r>
                <a:rPr lang="zh-CN" altLang="zh-CN" dirty="0">
                  <a:solidFill>
                    <a:srgbClr val="C00000"/>
                  </a:solidFill>
                  <a:latin typeface="微软雅黑" panose="020B0503020204020204" pitchFamily="34" charset="-122"/>
                  <a:ea typeface="微软雅黑" panose="020B0503020204020204" pitchFamily="34" charset="-122"/>
                </a:rPr>
                <a:t>采用“一井一面”或“一井两面”生产模式；</a:t>
              </a:r>
            </a:p>
          </p:txBody>
        </p:sp>
        <p:cxnSp>
          <p:nvCxnSpPr>
            <p:cNvPr id="130" name="直接连接符 129"/>
            <p:cNvCxnSpPr/>
            <p:nvPr/>
          </p:nvCxnSpPr>
          <p:spPr>
            <a:xfrm>
              <a:off x="5452" y="6176"/>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31" name="组合 130"/>
          <p:cNvGrpSpPr/>
          <p:nvPr/>
        </p:nvGrpSpPr>
        <p:grpSpPr>
          <a:xfrm>
            <a:off x="3472815" y="4507230"/>
            <a:ext cx="5132705" cy="646430"/>
            <a:chOff x="5469" y="7098"/>
            <a:chExt cx="8083" cy="1018"/>
          </a:xfrm>
        </p:grpSpPr>
        <p:sp>
          <p:nvSpPr>
            <p:cNvPr id="132" name="文本框 131"/>
            <p:cNvSpPr txBox="1"/>
            <p:nvPr/>
          </p:nvSpPr>
          <p:spPr>
            <a:xfrm>
              <a:off x="6212" y="7098"/>
              <a:ext cx="7340" cy="1018"/>
            </a:xfrm>
            <a:prstGeom prst="rect">
              <a:avLst/>
            </a:prstGeom>
            <a:noFill/>
            <a:ln>
              <a:solidFill>
                <a:schemeClr val="accent1"/>
              </a:solidFill>
            </a:ln>
          </p:spPr>
          <p:txBody>
            <a:bodyPr wrap="square" rtlCol="0">
              <a:spAutoFit/>
            </a:bodyPr>
            <a:lstStyle/>
            <a:p>
              <a:pPr algn="just"/>
              <a:r>
                <a:rPr lang="en-US" altLang="zh-CN" dirty="0">
                  <a:latin typeface="微软雅黑" panose="020B0503020204020204" pitchFamily="34" charset="-122"/>
                  <a:ea typeface="微软雅黑" panose="020B0503020204020204" pitchFamily="34" charset="-122"/>
                </a:rPr>
                <a:t>4.</a:t>
              </a:r>
              <a:r>
                <a:rPr lang="zh-CN" altLang="zh-CN" dirty="0">
                  <a:latin typeface="微软雅黑" panose="020B0503020204020204" pitchFamily="34" charset="-122"/>
                  <a:ea typeface="微软雅黑" panose="020B0503020204020204" pitchFamily="34" charset="-122"/>
                </a:rPr>
                <a:t>有支护质量、顶板动态监测制度，技术管理体系健全。</a:t>
              </a:r>
            </a:p>
          </p:txBody>
        </p:sp>
        <p:cxnSp>
          <p:nvCxnSpPr>
            <p:cNvPr id="133" name="直接连接符 132"/>
            <p:cNvCxnSpPr/>
            <p:nvPr/>
          </p:nvCxnSpPr>
          <p:spPr>
            <a:xfrm>
              <a:off x="5469" y="7578"/>
              <a:ext cx="74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34" name="文本框 133"/>
          <p:cNvSpPr txBox="1"/>
          <p:nvPr/>
        </p:nvSpPr>
        <p:spPr>
          <a:xfrm>
            <a:off x="3881116" y="5358234"/>
            <a:ext cx="4722914" cy="860425"/>
          </a:xfrm>
          <a:prstGeom prst="rect">
            <a:avLst/>
          </a:prstGeom>
          <a:solidFill>
            <a:schemeClr val="accent1">
              <a:lumMod val="75000"/>
            </a:schemeClr>
          </a:solidFill>
        </p:spPr>
        <p:txBody>
          <a:bodyPr wrap="square" rtlCol="0">
            <a:spAutoFit/>
          </a:bodyPr>
          <a:lstStyle/>
          <a:p>
            <a:pPr indent="0" algn="just" fontAlgn="auto">
              <a:lnSpc>
                <a:spcPts val="2000"/>
              </a:lnSpc>
              <a:buClr>
                <a:schemeClr val="bg1"/>
              </a:buClr>
              <a:buFont typeface="Wingdings" panose="05000000000000000000" pitchFamily="2" charset="2"/>
              <a:buChar char="l"/>
            </a:pPr>
            <a:r>
              <a:rPr lang="zh-CN" altLang="zh-CN" sz="1400" dirty="0">
                <a:solidFill>
                  <a:schemeClr val="bg1"/>
                </a:solidFill>
                <a:latin typeface="微软雅黑" panose="020B0503020204020204" pitchFamily="34" charset="-122"/>
                <a:ea typeface="微软雅黑" panose="020B0503020204020204" pitchFamily="34" charset="-122"/>
              </a:rPr>
              <a:t>《关于进一步加强煤矿企业安全技术管理工作的指导意见</a:t>
            </a:r>
            <a:r>
              <a:rPr lang="en-US" altLang="zh-CN" sz="1400" dirty="0">
                <a:solidFill>
                  <a:schemeClr val="bg1"/>
                </a:solidFill>
                <a:latin typeface="微软雅黑" panose="020B0503020204020204" pitchFamily="34" charset="-122"/>
                <a:ea typeface="微软雅黑" panose="020B0503020204020204" pitchFamily="34" charset="-122"/>
              </a:rPr>
              <a:t> </a:t>
            </a:r>
            <a:r>
              <a:rPr lang="zh-CN" altLang="zh-CN" sz="1400" dirty="0">
                <a:solidFill>
                  <a:schemeClr val="bg1"/>
                </a:solidFill>
                <a:latin typeface="微软雅黑" panose="020B0503020204020204" pitchFamily="34" charset="-122"/>
                <a:ea typeface="微软雅黑" panose="020B0503020204020204" pitchFamily="34" charset="-122"/>
              </a:rPr>
              <a:t>》（安监总煤装〔</a:t>
            </a:r>
            <a:r>
              <a:rPr lang="en-US" altLang="zh-CN" sz="1400" dirty="0">
                <a:solidFill>
                  <a:schemeClr val="bg1"/>
                </a:solidFill>
                <a:latin typeface="微软雅黑" panose="020B0503020204020204" pitchFamily="34" charset="-122"/>
                <a:ea typeface="微软雅黑" panose="020B0503020204020204" pitchFamily="34" charset="-122"/>
              </a:rPr>
              <a:t>2011</a:t>
            </a:r>
            <a:r>
              <a:rPr lang="zh-CN" altLang="zh-CN" sz="1400" dirty="0">
                <a:solidFill>
                  <a:schemeClr val="bg1"/>
                </a:solidFill>
                <a:latin typeface="微软雅黑" panose="020B0503020204020204" pitchFamily="34" charset="-122"/>
                <a:ea typeface="微软雅黑" panose="020B0503020204020204" pitchFamily="34" charset="-122"/>
              </a:rPr>
              <a:t>〕</a:t>
            </a:r>
            <a:r>
              <a:rPr lang="en-US" altLang="zh-CN" sz="1400" dirty="0">
                <a:solidFill>
                  <a:schemeClr val="bg1"/>
                </a:solidFill>
                <a:latin typeface="微软雅黑" panose="020B0503020204020204" pitchFamily="34" charset="-122"/>
                <a:ea typeface="微软雅黑" panose="020B0503020204020204" pitchFamily="34" charset="-122"/>
              </a:rPr>
              <a:t>51</a:t>
            </a:r>
            <a:r>
              <a:rPr lang="zh-CN" altLang="zh-CN" sz="1400" dirty="0">
                <a:solidFill>
                  <a:schemeClr val="bg1"/>
                </a:solidFill>
                <a:latin typeface="微软雅黑" panose="020B0503020204020204" pitchFamily="34" charset="-122"/>
                <a:ea typeface="微软雅黑" panose="020B0503020204020204" pitchFamily="34" charset="-122"/>
              </a:rPr>
              <a:t>号）</a:t>
            </a:r>
            <a:r>
              <a:rPr lang="en-US" altLang="zh-CN" sz="1400" dirty="0">
                <a:solidFill>
                  <a:schemeClr val="bg1"/>
                </a:solidFill>
                <a:latin typeface="微软雅黑" panose="020B0503020204020204" pitchFamily="34" charset="-122"/>
                <a:ea typeface="微软雅黑" panose="020B0503020204020204" pitchFamily="34" charset="-122"/>
              </a:rPr>
              <a:t>:</a:t>
            </a:r>
          </a:p>
          <a:p>
            <a:pPr indent="0" algn="just" fontAlgn="auto">
              <a:lnSpc>
                <a:spcPts val="2000"/>
              </a:lnSpc>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建立健全以总工程师（技术负责人）为首的安全技术管理体系。</a:t>
            </a:r>
          </a:p>
        </p:txBody>
      </p:sp>
      <p:sp>
        <p:nvSpPr>
          <p:cNvPr id="135" name="文本框 134"/>
          <p:cNvSpPr txBox="1"/>
          <p:nvPr/>
        </p:nvSpPr>
        <p:spPr>
          <a:xfrm>
            <a:off x="3889731" y="2623915"/>
            <a:ext cx="4722914" cy="1234953"/>
          </a:xfrm>
          <a:prstGeom prst="rect">
            <a:avLst/>
          </a:prstGeom>
          <a:solidFill>
            <a:schemeClr val="accent1">
              <a:lumMod val="75000"/>
            </a:schemeClr>
          </a:solidFill>
        </p:spPr>
        <p:txBody>
          <a:bodyPr wrap="square" rtlCol="0">
            <a:spAutoFit/>
          </a:bodyPr>
          <a:lstStyle/>
          <a:p>
            <a:pPr algn="just" fontAlgn="auto">
              <a:lnSpc>
                <a:spcPts val="2300"/>
              </a:lnSpc>
              <a:buClr>
                <a:schemeClr val="bg1"/>
              </a:buClr>
              <a:buFont typeface="Wingdings" panose="05000000000000000000" pitchFamily="2" charset="2"/>
              <a:buChar char="l"/>
            </a:pPr>
            <a:r>
              <a:rPr lang="zh-CN" altLang="zh-CN" sz="1400" dirty="0">
                <a:solidFill>
                  <a:schemeClr val="bg1"/>
                </a:solidFill>
                <a:latin typeface="微软雅黑" panose="020B0503020204020204" pitchFamily="34" charset="-122"/>
                <a:ea typeface="微软雅黑" panose="020B0503020204020204" pitchFamily="34" charset="-122"/>
              </a:rPr>
              <a:t>同时生产采煤工作面个数符合《煤矿规程》</a:t>
            </a:r>
            <a:r>
              <a:rPr lang="zh-CN" altLang="zh-CN" sz="1400" dirty="0">
                <a:solidFill>
                  <a:schemeClr val="bg1"/>
                </a:solidFill>
                <a:latin typeface="微软雅黑" panose="020B0503020204020204" pitchFamily="34" charset="-122"/>
                <a:ea typeface="微软雅黑" panose="020B0503020204020204" pitchFamily="34" charset="-122"/>
                <a:sym typeface="+mn-ea"/>
              </a:rPr>
              <a:t>第九十五条： </a:t>
            </a:r>
            <a:endParaRPr lang="en-US" altLang="zh-CN" sz="1400" dirty="0">
              <a:solidFill>
                <a:schemeClr val="bg1"/>
              </a:solidFill>
              <a:latin typeface="微软雅黑" panose="020B0503020204020204" pitchFamily="34" charset="-122"/>
              <a:ea typeface="微软雅黑" panose="020B0503020204020204" pitchFamily="34" charset="-122"/>
            </a:endParaRPr>
          </a:p>
          <a:p>
            <a:pPr indent="-171450" algn="just" fontAlgn="auto">
              <a:lnSpc>
                <a:spcPts val="2300"/>
              </a:lnSpc>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一个采</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zh-CN" sz="1200" dirty="0">
                <a:solidFill>
                  <a:schemeClr val="bg1"/>
                </a:solidFill>
                <a:latin typeface="华文中宋" panose="02010600040101010101" pitchFamily="2" charset="-122"/>
                <a:ea typeface="华文中宋" panose="02010600040101010101" pitchFamily="2" charset="-122"/>
              </a:rPr>
              <a:t>盘</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zh-CN" sz="1200" dirty="0">
                <a:solidFill>
                  <a:schemeClr val="bg1"/>
                </a:solidFill>
                <a:latin typeface="华文中宋" panose="02010600040101010101" pitchFamily="2" charset="-122"/>
                <a:ea typeface="华文中宋" panose="02010600040101010101" pitchFamily="2" charset="-122"/>
              </a:rPr>
              <a:t>区内同一煤层的一翼最多只能布置１个采煤工作面作业，一个采</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zh-CN" sz="1200" dirty="0">
                <a:solidFill>
                  <a:schemeClr val="bg1"/>
                </a:solidFill>
                <a:latin typeface="华文中宋" panose="02010600040101010101" pitchFamily="2" charset="-122"/>
                <a:ea typeface="华文中宋" panose="02010600040101010101" pitchFamily="2" charset="-122"/>
              </a:rPr>
              <a:t>盘</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zh-CN" sz="1200" dirty="0">
                <a:solidFill>
                  <a:schemeClr val="bg1"/>
                </a:solidFill>
                <a:latin typeface="华文中宋" panose="02010600040101010101" pitchFamily="2" charset="-122"/>
                <a:ea typeface="华文中宋" panose="02010600040101010101" pitchFamily="2" charset="-122"/>
              </a:rPr>
              <a:t>区内同一煤层双翼开采或者多煤层开采的，该采</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zh-CN" sz="1200" dirty="0">
                <a:solidFill>
                  <a:schemeClr val="bg1"/>
                </a:solidFill>
                <a:latin typeface="华文中宋" panose="02010600040101010101" pitchFamily="2" charset="-122"/>
                <a:ea typeface="华文中宋" panose="02010600040101010101" pitchFamily="2" charset="-122"/>
              </a:rPr>
              <a:t>盘</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zh-CN" sz="1200" dirty="0">
                <a:solidFill>
                  <a:schemeClr val="bg1"/>
                </a:solidFill>
                <a:latin typeface="华文中宋" panose="02010600040101010101" pitchFamily="2" charset="-122"/>
                <a:ea typeface="华文中宋" panose="02010600040101010101" pitchFamily="2" charset="-122"/>
              </a:rPr>
              <a:t>区最多只能布置</a:t>
            </a:r>
            <a:r>
              <a:rPr lang="en-US" altLang="zh-CN" sz="1200" dirty="0">
                <a:solidFill>
                  <a:schemeClr val="bg1"/>
                </a:solidFill>
                <a:latin typeface="华文中宋" panose="02010600040101010101" pitchFamily="2" charset="-122"/>
                <a:ea typeface="华文中宋" panose="02010600040101010101" pitchFamily="2" charset="-122"/>
              </a:rPr>
              <a:t>2</a:t>
            </a:r>
            <a:r>
              <a:rPr lang="zh-CN" altLang="zh-CN" sz="1200" dirty="0">
                <a:solidFill>
                  <a:schemeClr val="bg1"/>
                </a:solidFill>
                <a:latin typeface="华文中宋" panose="02010600040101010101" pitchFamily="2" charset="-122"/>
                <a:ea typeface="华文中宋" panose="02010600040101010101" pitchFamily="2" charset="-122"/>
              </a:rPr>
              <a:t>个采煤工作面同时作业。</a:t>
            </a:r>
            <a:endParaRPr lang="zh-CN" altLang="en-US" sz="1200" dirty="0">
              <a:solidFill>
                <a:schemeClr val="bg1"/>
              </a:solidFill>
              <a:latin typeface="华文中宋" panose="02010600040101010101" pitchFamily="2" charset="-122"/>
              <a:ea typeface="华文中宋" panose="02010600040101010101" pitchFamily="2" charset="-122"/>
            </a:endParaRPr>
          </a:p>
        </p:txBody>
      </p:sp>
      <p:sp>
        <p:nvSpPr>
          <p:cNvPr id="136" name="文本框 135"/>
          <p:cNvSpPr txBox="1"/>
          <p:nvPr/>
        </p:nvSpPr>
        <p:spPr>
          <a:xfrm>
            <a:off x="3870022" y="3509221"/>
            <a:ext cx="4722914" cy="2709716"/>
          </a:xfrm>
          <a:prstGeom prst="rect">
            <a:avLst/>
          </a:prstGeom>
          <a:solidFill>
            <a:schemeClr val="accent1">
              <a:lumMod val="75000"/>
            </a:schemeClr>
          </a:solidFill>
        </p:spPr>
        <p:txBody>
          <a:bodyPr wrap="square" rtlCol="0">
            <a:spAutoFit/>
          </a:bodyPr>
          <a:lstStyle/>
          <a:p>
            <a:pPr algn="just">
              <a:lnSpc>
                <a:spcPts val="2300"/>
              </a:lnSpc>
              <a:buClr>
                <a:schemeClr val="bg1"/>
              </a:buClr>
              <a:buFont typeface="Wingdings" panose="05000000000000000000" pitchFamily="2" charset="2"/>
              <a:buChar char="l"/>
            </a:pPr>
            <a:r>
              <a:rPr lang="zh-CN" altLang="zh-CN" sz="1400" dirty="0">
                <a:solidFill>
                  <a:schemeClr val="bg1"/>
                </a:solidFill>
                <a:latin typeface="微软雅黑" panose="020B0503020204020204" pitchFamily="34" charset="-122"/>
                <a:ea typeface="微软雅黑" panose="020B0503020204020204" pitchFamily="34" charset="-122"/>
              </a:rPr>
              <a:t>《关于加强煤矿井下生产布局管理控制超强度生产的意见》（发改运行〔</a:t>
            </a:r>
            <a:r>
              <a:rPr lang="en-US" altLang="zh-CN" sz="1400" dirty="0">
                <a:solidFill>
                  <a:schemeClr val="bg1"/>
                </a:solidFill>
                <a:latin typeface="微软雅黑" panose="020B0503020204020204" pitchFamily="34" charset="-122"/>
                <a:ea typeface="微软雅黑" panose="020B0503020204020204" pitchFamily="34" charset="-122"/>
              </a:rPr>
              <a:t>2014</a:t>
            </a:r>
            <a:r>
              <a:rPr lang="zh-CN" altLang="zh-CN" sz="1400" dirty="0">
                <a:solidFill>
                  <a:schemeClr val="bg1"/>
                </a:solidFill>
                <a:latin typeface="微软雅黑" panose="020B0503020204020204" pitchFamily="34" charset="-122"/>
                <a:ea typeface="微软雅黑" panose="020B0503020204020204" pitchFamily="34" charset="-122"/>
              </a:rPr>
              <a:t>〕</a:t>
            </a:r>
            <a:r>
              <a:rPr lang="en-US" altLang="zh-CN" sz="1400" dirty="0">
                <a:solidFill>
                  <a:schemeClr val="bg1"/>
                </a:solidFill>
                <a:latin typeface="微软雅黑" panose="020B0503020204020204" pitchFamily="34" charset="-122"/>
                <a:ea typeface="微软雅黑" panose="020B0503020204020204" pitchFamily="34" charset="-122"/>
              </a:rPr>
              <a:t>893</a:t>
            </a:r>
            <a:r>
              <a:rPr lang="zh-CN" altLang="zh-CN" sz="1400" dirty="0">
                <a:solidFill>
                  <a:schemeClr val="bg1"/>
                </a:solidFill>
                <a:latin typeface="微软雅黑" panose="020B0503020204020204" pitchFamily="34" charset="-122"/>
                <a:ea typeface="微软雅黑" panose="020B0503020204020204" pitchFamily="34" charset="-122"/>
              </a:rPr>
              <a:t>号）</a:t>
            </a:r>
            <a:r>
              <a:rPr lang="zh-CN" altLang="en-US" sz="1400" dirty="0">
                <a:solidFill>
                  <a:schemeClr val="bg1"/>
                </a:solidFill>
                <a:latin typeface="微软雅黑" panose="020B0503020204020204" pitchFamily="34" charset="-122"/>
                <a:ea typeface="微软雅黑" panose="020B0503020204020204" pitchFamily="34" charset="-122"/>
              </a:rPr>
              <a:t>：</a:t>
            </a:r>
          </a:p>
          <a:p>
            <a:pPr indent="-171450" algn="just">
              <a:lnSpc>
                <a:spcPts val="2300"/>
              </a:lnSpc>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采煤工作面优先采用综合机械化开采工艺，选用技术先进、配套合理、可靠性高的综采装备，逐步提高工作面自动化程度。严格限制炮采工艺，淘汰非正规开采工艺。</a:t>
            </a:r>
            <a:endParaRPr lang="en-US" altLang="zh-CN" sz="1200" dirty="0">
              <a:solidFill>
                <a:schemeClr val="bg1"/>
              </a:solidFill>
              <a:latin typeface="华文中宋" panose="02010600040101010101" pitchFamily="2" charset="-122"/>
              <a:ea typeface="华文中宋" panose="02010600040101010101" pitchFamily="2" charset="-122"/>
            </a:endParaRPr>
          </a:p>
          <a:p>
            <a:pPr algn="just">
              <a:lnSpc>
                <a:spcPts val="2300"/>
              </a:lnSpc>
              <a:buClr>
                <a:schemeClr val="bg1"/>
              </a:buClr>
              <a:buFont typeface="Wingdings" panose="05000000000000000000" pitchFamily="2" charset="2"/>
              <a:buChar char="l"/>
            </a:pPr>
            <a:r>
              <a:rPr lang="zh-CN" altLang="zh-CN" sz="1400" dirty="0">
                <a:solidFill>
                  <a:schemeClr val="bg1"/>
                </a:solidFill>
                <a:latin typeface="微软雅黑" panose="020B0503020204020204" pitchFamily="34" charset="-122"/>
                <a:ea typeface="微软雅黑" panose="020B0503020204020204" pitchFamily="34" charset="-122"/>
              </a:rPr>
              <a:t>《关于加快煤矿智能化发展的指导意见》（发改能源〔</a:t>
            </a:r>
            <a:r>
              <a:rPr lang="en-US" altLang="zh-CN" sz="1400" dirty="0">
                <a:solidFill>
                  <a:schemeClr val="bg1"/>
                </a:solidFill>
                <a:latin typeface="微软雅黑" panose="020B0503020204020204" pitchFamily="34" charset="-122"/>
                <a:ea typeface="微软雅黑" panose="020B0503020204020204" pitchFamily="34" charset="-122"/>
              </a:rPr>
              <a:t>2020</a:t>
            </a:r>
            <a:r>
              <a:rPr lang="zh-CN" altLang="zh-CN" sz="1400" dirty="0">
                <a:solidFill>
                  <a:schemeClr val="bg1"/>
                </a:solidFill>
                <a:latin typeface="微软雅黑" panose="020B0503020204020204" pitchFamily="34" charset="-122"/>
                <a:ea typeface="微软雅黑" panose="020B0503020204020204" pitchFamily="34" charset="-122"/>
              </a:rPr>
              <a:t>〕</a:t>
            </a:r>
            <a:r>
              <a:rPr lang="en-US" altLang="zh-CN" sz="1400" dirty="0">
                <a:solidFill>
                  <a:schemeClr val="bg1"/>
                </a:solidFill>
                <a:latin typeface="微软雅黑" panose="020B0503020204020204" pitchFamily="34" charset="-122"/>
                <a:ea typeface="微软雅黑" panose="020B0503020204020204" pitchFamily="34" charset="-122"/>
              </a:rPr>
              <a:t>283</a:t>
            </a:r>
            <a:r>
              <a:rPr lang="zh-CN" altLang="zh-CN" sz="1400" dirty="0">
                <a:solidFill>
                  <a:schemeClr val="bg1"/>
                </a:solidFill>
                <a:latin typeface="微软雅黑" panose="020B0503020204020204" pitchFamily="34" charset="-122"/>
                <a:ea typeface="微软雅黑" panose="020B0503020204020204" pitchFamily="34" charset="-122"/>
              </a:rPr>
              <a:t>号）</a:t>
            </a:r>
            <a:r>
              <a:rPr lang="zh-CN" altLang="en-US" sz="1400" dirty="0">
                <a:solidFill>
                  <a:schemeClr val="bg1"/>
                </a:solidFill>
                <a:latin typeface="微软雅黑" panose="020B0503020204020204" pitchFamily="34" charset="-122"/>
                <a:ea typeface="微软雅黑" panose="020B0503020204020204" pitchFamily="34" charset="-122"/>
              </a:rPr>
              <a:t>：</a:t>
            </a:r>
          </a:p>
          <a:p>
            <a:pPr indent="-171450" algn="just">
              <a:lnSpc>
                <a:spcPts val="2300"/>
              </a:lnSpc>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加快智能化改造，在采掘（剥）等生产经营管理环节进行智能优化提升，从而最大限度减少作业人员。</a:t>
            </a:r>
          </a:p>
        </p:txBody>
      </p:sp>
      <p:grpSp>
        <p:nvGrpSpPr>
          <p:cNvPr id="5" name="组合 4"/>
          <p:cNvGrpSpPr/>
          <p:nvPr/>
        </p:nvGrpSpPr>
        <p:grpSpPr>
          <a:xfrm>
            <a:off x="430297" y="1430241"/>
            <a:ext cx="3031723" cy="520161"/>
            <a:chOff x="430297" y="1430241"/>
            <a:chExt cx="3031723" cy="520161"/>
          </a:xfrm>
          <a:solidFill>
            <a:schemeClr val="bg1"/>
          </a:solidFill>
        </p:grpSpPr>
        <p:sp>
          <p:nvSpPr>
            <p:cNvPr id="2" name="对话气泡: 圆角矩形 1"/>
            <p:cNvSpPr/>
            <p:nvPr/>
          </p:nvSpPr>
          <p:spPr>
            <a:xfrm>
              <a:off x="430297" y="1430241"/>
              <a:ext cx="3031723" cy="520161"/>
            </a:xfrm>
            <a:prstGeom prst="wedgeRoundRectCallout">
              <a:avLst>
                <a:gd name="adj1" fmla="val 67137"/>
                <a:gd name="adj2" fmla="val 218149"/>
                <a:gd name="adj3" fmla="val 16667"/>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533400" y="1514475"/>
              <a:ext cx="2780665" cy="368300"/>
            </a:xfrm>
            <a:prstGeom prst="rect">
              <a:avLst/>
            </a:prstGeom>
            <a:grpFill/>
          </p:spPr>
          <p:txBody>
            <a:bodyPr wrap="square" rtlCol="0">
              <a:spAutoFit/>
            </a:bodyPr>
            <a:lstStyle/>
            <a:p>
              <a:r>
                <a:rPr lang="zh-CN" altLang="zh-CN" dirty="0">
                  <a:solidFill>
                    <a:srgbClr val="002060"/>
                  </a:solidFill>
                  <a:latin typeface="微软雅黑" panose="020B0503020204020204" pitchFamily="34" charset="-122"/>
                  <a:ea typeface="微软雅黑" panose="020B0503020204020204" pitchFamily="34" charset="-122"/>
                </a:rPr>
                <a:t>持续提高采煤机械化水平</a:t>
              </a:r>
              <a:r>
                <a:rPr lang="zh-CN" altLang="en-US" dirty="0">
                  <a:solidFill>
                    <a:srgbClr val="002060"/>
                  </a:solidFill>
                  <a:latin typeface="微软雅黑" panose="020B0503020204020204" pitchFamily="34" charset="-122"/>
                  <a:ea typeface="微软雅黑" panose="020B0503020204020204" pitchFamily="34" charset="-122"/>
                </a:rPr>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35"/>
                                        </p:tgtEl>
                                        <p:attrNameLst>
                                          <p:attrName>style.visibility</p:attrName>
                                        </p:attrNameLst>
                                      </p:cBhvr>
                                      <p:to>
                                        <p:strVal val="hidden"/>
                                      </p:to>
                                    </p:set>
                                  </p:childTnLst>
                                </p:cTn>
                              </p:par>
                              <p:par>
                                <p:cTn id="11" presetID="22" presetClass="entr" presetSubtype="8" fill="hold" nodeType="withEffect">
                                  <p:stCondLst>
                                    <p:cond delay="0"/>
                                  </p:stCondLst>
                                  <p:childTnLst>
                                    <p:set>
                                      <p:cBhvr>
                                        <p:cTn id="12" dur="1" fill="hold">
                                          <p:stCondLst>
                                            <p:cond delay="0"/>
                                          </p:stCondLst>
                                        </p:cTn>
                                        <p:tgtEl>
                                          <p:spTgt spid="125"/>
                                        </p:tgtEl>
                                        <p:attrNameLst>
                                          <p:attrName>style.visibility</p:attrName>
                                        </p:attrNameLst>
                                      </p:cBhvr>
                                      <p:to>
                                        <p:strVal val="visible"/>
                                      </p:to>
                                    </p:set>
                                    <p:animEffect transition="in" filter="wipe(left)">
                                      <p:cBhvr>
                                        <p:cTn id="13" dur="500"/>
                                        <p:tgtEl>
                                          <p:spTgt spid="12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5"/>
                                        </p:tgtEl>
                                        <p:attrNameLst>
                                          <p:attrName>style.visibility</p:attrName>
                                        </p:attrNameLst>
                                      </p:cBhvr>
                                      <p:to>
                                        <p:strVal val="hidden"/>
                                      </p:to>
                                    </p:set>
                                  </p:childTnLst>
                                </p:cTn>
                              </p:par>
                              <p:par>
                                <p:cTn id="22" presetID="1" presetClass="entr" presetSubtype="0" fill="hold" grpId="0" nodeType="withEffect">
                                  <p:stCondLst>
                                    <p:cond delay="500"/>
                                  </p:stCondLst>
                                  <p:childTnLst>
                                    <p:set>
                                      <p:cBhvr>
                                        <p:cTn id="23" dur="1" fill="hold">
                                          <p:stCondLst>
                                            <p:cond delay="0"/>
                                          </p:stCondLst>
                                        </p:cTn>
                                        <p:tgtEl>
                                          <p:spTgt spid="13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136"/>
                                        </p:tgtEl>
                                        <p:attrNameLst>
                                          <p:attrName>style.visibility</p:attrName>
                                        </p:attrNameLst>
                                      </p:cBhvr>
                                      <p:to>
                                        <p:strVal val="hidden"/>
                                      </p:to>
                                    </p:set>
                                  </p:childTnLst>
                                </p:cTn>
                              </p:par>
                              <p:par>
                                <p:cTn id="28" presetID="22" presetClass="entr" presetSubtype="8" fill="hold" nodeType="withEffect">
                                  <p:stCondLst>
                                    <p:cond delay="0"/>
                                  </p:stCondLst>
                                  <p:childTnLst>
                                    <p:set>
                                      <p:cBhvr>
                                        <p:cTn id="29" dur="1" fill="hold">
                                          <p:stCondLst>
                                            <p:cond delay="0"/>
                                          </p:stCondLst>
                                        </p:cTn>
                                        <p:tgtEl>
                                          <p:spTgt spid="128"/>
                                        </p:tgtEl>
                                        <p:attrNameLst>
                                          <p:attrName>style.visibility</p:attrName>
                                        </p:attrNameLst>
                                      </p:cBhvr>
                                      <p:to>
                                        <p:strVal val="visible"/>
                                      </p:to>
                                    </p:set>
                                    <p:animEffect transition="in" filter="wipe(left)">
                                      <p:cBhvr>
                                        <p:cTn id="30" dur="500"/>
                                        <p:tgtEl>
                                          <p:spTgt spid="128"/>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131"/>
                                        </p:tgtEl>
                                        <p:attrNameLst>
                                          <p:attrName>style.visibility</p:attrName>
                                        </p:attrNameLst>
                                      </p:cBhvr>
                                      <p:to>
                                        <p:strVal val="visible"/>
                                      </p:to>
                                    </p:set>
                                    <p:animEffect transition="in" filter="wipe(left)">
                                      <p:cBhvr>
                                        <p:cTn id="35" dur="500"/>
                                        <p:tgtEl>
                                          <p:spTgt spid="131"/>
                                        </p:tgtEl>
                                      </p:cBhvr>
                                    </p:animEffect>
                                  </p:childTnLst>
                                </p:cTn>
                              </p:par>
                              <p:par>
                                <p:cTn id="36" presetID="1" presetClass="entr" presetSubtype="0" fill="hold" grpId="0" nodeType="withEffect">
                                  <p:stCondLst>
                                    <p:cond delay="500"/>
                                  </p:stCondLst>
                                  <p:childTnLst>
                                    <p:set>
                                      <p:cBhvr>
                                        <p:cTn id="37" dur="1" fill="hold">
                                          <p:stCondLst>
                                            <p:cond delay="0"/>
                                          </p:stCondLst>
                                        </p:cTn>
                                        <p:tgtEl>
                                          <p:spTgt spid="1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bldLvl="0" animBg="1"/>
      <p:bldP spid="135" grpId="0" bldLvl="0" animBg="1"/>
      <p:bldP spid="135" grpId="1" bldLvl="0" animBg="1"/>
      <p:bldP spid="136" grpId="0" bldLvl="0" animBg="1"/>
      <p:bldP spid="136" grpId="1"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0297" y="250553"/>
            <a:ext cx="2348720"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一、工作要求</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29" name="组合 28"/>
          <p:cNvGrpSpPr/>
          <p:nvPr/>
        </p:nvGrpSpPr>
        <p:grpSpPr>
          <a:xfrm>
            <a:off x="688975" y="2498725"/>
            <a:ext cx="2555875" cy="2823210"/>
            <a:chOff x="1085" y="3935"/>
            <a:chExt cx="4025" cy="4446"/>
          </a:xfrm>
        </p:grpSpPr>
        <p:sp>
          <p:nvSpPr>
            <p:cNvPr id="30" name="文本框 29"/>
            <p:cNvSpPr txBox="1"/>
            <p:nvPr/>
          </p:nvSpPr>
          <p:spPr>
            <a:xfrm>
              <a:off x="1098" y="3935"/>
              <a:ext cx="2762" cy="580"/>
            </a:xfrm>
            <a:prstGeom prst="rect">
              <a:avLst/>
            </a:prstGeom>
            <a:noFill/>
            <a:ln w="9525">
              <a:solidFill>
                <a:schemeClr val="accent1"/>
              </a:solidFill>
              <a:prstDash val="dash"/>
            </a:ln>
          </p:spPr>
          <p:txBody>
            <a:bodyPr wrap="square">
              <a:spAutoFit/>
            </a:bodyPr>
            <a:lstStyle/>
            <a:p>
              <a:pPr indent="0" fontAlgn="auto"/>
              <a:r>
                <a:rPr lang="en-US" altLang="zh-CN" b="1" dirty="0">
                  <a:latin typeface="黑体" panose="02010609060101010101" pitchFamily="49" charset="-122"/>
                  <a:ea typeface="黑体" panose="02010609060101010101" pitchFamily="49" charset="-122"/>
                </a:rPr>
                <a:t>1.</a:t>
              </a:r>
              <a:r>
                <a:rPr lang="zh-CN" altLang="en-US" b="1" dirty="0">
                  <a:latin typeface="黑体" panose="02010609060101010101" pitchFamily="49" charset="-122"/>
                  <a:ea typeface="黑体" panose="02010609060101010101" pitchFamily="49" charset="-122"/>
                </a:rPr>
                <a:t>基础管理</a:t>
              </a:r>
            </a:p>
          </p:txBody>
        </p:sp>
        <p:sp>
          <p:nvSpPr>
            <p:cNvPr id="31" name="文本框 30"/>
            <p:cNvSpPr txBox="1"/>
            <p:nvPr/>
          </p:nvSpPr>
          <p:spPr>
            <a:xfrm>
              <a:off x="1098" y="4691"/>
              <a:ext cx="2762" cy="58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dirty="0">
                  <a:solidFill>
                    <a:srgbClr val="C00000"/>
                  </a:solidFill>
                  <a:latin typeface="黑体" panose="02010609060101010101" pitchFamily="49" charset="-122"/>
                  <a:ea typeface="黑体" panose="02010609060101010101" pitchFamily="49" charset="-122"/>
                </a:rPr>
                <a:t>2.</a:t>
              </a:r>
              <a:r>
                <a:rPr lang="zh-CN" altLang="en-US" b="1" dirty="0">
                  <a:solidFill>
                    <a:srgbClr val="C00000"/>
                  </a:solidFill>
                  <a:latin typeface="黑体" panose="02010609060101010101" pitchFamily="49" charset="-122"/>
                  <a:ea typeface="黑体" panose="02010609060101010101" pitchFamily="49" charset="-122"/>
                </a:rPr>
                <a:t>质量与安全</a:t>
              </a:r>
            </a:p>
          </p:txBody>
        </p:sp>
        <p:sp>
          <p:nvSpPr>
            <p:cNvPr id="32" name="文本框 31"/>
            <p:cNvSpPr txBox="1"/>
            <p:nvPr/>
          </p:nvSpPr>
          <p:spPr>
            <a:xfrm>
              <a:off x="1098" y="5444"/>
              <a:ext cx="2762" cy="58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3.机电设备</a:t>
              </a:r>
            </a:p>
          </p:txBody>
        </p:sp>
        <p:sp>
          <p:nvSpPr>
            <p:cNvPr id="33" name="文本框 32"/>
            <p:cNvSpPr txBox="1"/>
            <p:nvPr/>
          </p:nvSpPr>
          <p:spPr>
            <a:xfrm>
              <a:off x="1098" y="6217"/>
              <a:ext cx="4013" cy="58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4.职工素质及岗位规范</a:t>
              </a:r>
            </a:p>
          </p:txBody>
        </p:sp>
        <p:sp>
          <p:nvSpPr>
            <p:cNvPr id="34" name="文本框 33"/>
            <p:cNvSpPr txBox="1"/>
            <p:nvPr/>
          </p:nvSpPr>
          <p:spPr>
            <a:xfrm>
              <a:off x="1085" y="6998"/>
              <a:ext cx="2763" cy="58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5.文明生产</a:t>
              </a:r>
            </a:p>
          </p:txBody>
        </p:sp>
        <p:sp>
          <p:nvSpPr>
            <p:cNvPr id="35" name="文本框 34"/>
            <p:cNvSpPr txBox="1"/>
            <p:nvPr/>
          </p:nvSpPr>
          <p:spPr>
            <a:xfrm>
              <a:off x="1098" y="7801"/>
              <a:ext cx="2763" cy="58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6.发展提升</a:t>
              </a:r>
            </a:p>
          </p:txBody>
        </p:sp>
      </p:grpSp>
      <p:grpSp>
        <p:nvGrpSpPr>
          <p:cNvPr id="36" name="组合 35"/>
          <p:cNvGrpSpPr/>
          <p:nvPr/>
        </p:nvGrpSpPr>
        <p:grpSpPr>
          <a:xfrm>
            <a:off x="2451100" y="2034540"/>
            <a:ext cx="1021080" cy="2651760"/>
            <a:chOff x="3860" y="3204"/>
            <a:chExt cx="1608" cy="4176"/>
          </a:xfrm>
        </p:grpSpPr>
        <p:cxnSp>
          <p:nvCxnSpPr>
            <p:cNvPr id="37" name="直接连接符 36"/>
            <p:cNvCxnSpPr/>
            <p:nvPr/>
          </p:nvCxnSpPr>
          <p:spPr>
            <a:xfrm>
              <a:off x="5452" y="3204"/>
              <a:ext cx="16" cy="417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3860" y="5008"/>
              <a:ext cx="1592"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9" name="组合 38"/>
          <p:cNvGrpSpPr/>
          <p:nvPr/>
        </p:nvGrpSpPr>
        <p:grpSpPr>
          <a:xfrm>
            <a:off x="3462020" y="1731645"/>
            <a:ext cx="5131435" cy="646430"/>
            <a:chOff x="5452" y="2727"/>
            <a:chExt cx="8081" cy="1018"/>
          </a:xfrm>
        </p:grpSpPr>
        <p:cxnSp>
          <p:nvCxnSpPr>
            <p:cNvPr id="40" name="直接连接符 39"/>
            <p:cNvCxnSpPr/>
            <p:nvPr/>
          </p:nvCxnSpPr>
          <p:spPr>
            <a:xfrm>
              <a:off x="5452" y="3204"/>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6193" y="2727"/>
              <a:ext cx="7340" cy="1018"/>
            </a:xfrm>
            <a:prstGeom prst="rect">
              <a:avLst/>
            </a:prstGeom>
            <a:noFill/>
            <a:ln>
              <a:solidFill>
                <a:schemeClr val="accent1"/>
              </a:solidFill>
            </a:ln>
          </p:spPr>
          <p:txBody>
            <a:bodyPr wrap="square" rtlCol="0">
              <a:spAutoFit/>
            </a:bodyPr>
            <a:lstStyle/>
            <a:p>
              <a:pPr algn="just"/>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 </a:t>
              </a:r>
              <a:r>
                <a:rPr lang="zh-CN" altLang="zh-CN" dirty="0">
                  <a:latin typeface="微软雅黑" panose="020B0503020204020204" pitchFamily="34" charset="-122"/>
                  <a:ea typeface="微软雅黑" panose="020B0503020204020204" pitchFamily="34" charset="-122"/>
                </a:rPr>
                <a:t>工作面支护形式、支护参数符合作业规程要求；</a:t>
              </a:r>
            </a:p>
          </p:txBody>
        </p:sp>
      </p:grpSp>
      <p:grpSp>
        <p:nvGrpSpPr>
          <p:cNvPr id="42" name="组合 41"/>
          <p:cNvGrpSpPr/>
          <p:nvPr/>
        </p:nvGrpSpPr>
        <p:grpSpPr>
          <a:xfrm>
            <a:off x="3462020" y="2560320"/>
            <a:ext cx="5131435" cy="1200150"/>
            <a:chOff x="5452" y="4032"/>
            <a:chExt cx="8081" cy="1890"/>
          </a:xfrm>
        </p:grpSpPr>
        <p:sp>
          <p:nvSpPr>
            <p:cNvPr id="43" name="文本框 42"/>
            <p:cNvSpPr txBox="1"/>
            <p:nvPr/>
          </p:nvSpPr>
          <p:spPr>
            <a:xfrm>
              <a:off x="6193" y="4032"/>
              <a:ext cx="7340" cy="1890"/>
            </a:xfrm>
            <a:prstGeom prst="rect">
              <a:avLst/>
            </a:prstGeom>
            <a:noFill/>
            <a:ln>
              <a:solidFill>
                <a:schemeClr val="accent1"/>
              </a:solidFill>
            </a:ln>
          </p:spPr>
          <p:txBody>
            <a:bodyPr wrap="square" rtlCol="0">
              <a:spAutoFit/>
            </a:bodyPr>
            <a:lstStyle/>
            <a:p>
              <a:pPr algn="just"/>
              <a:r>
                <a:rPr lang="en-US" altLang="zh-CN" dirty="0">
                  <a:latin typeface="微软雅黑" panose="020B0503020204020204" pitchFamily="34" charset="-122"/>
                  <a:ea typeface="微软雅黑" panose="020B0503020204020204" pitchFamily="34" charset="-122"/>
                </a:rPr>
                <a:t>2.</a:t>
              </a:r>
              <a:r>
                <a:rPr lang="zh-CN" altLang="zh-CN" dirty="0">
                  <a:latin typeface="微软雅黑" panose="020B0503020204020204" pitchFamily="34" charset="-122"/>
                  <a:ea typeface="微软雅黑" panose="020B0503020204020204" pitchFamily="34" charset="-122"/>
                </a:rPr>
                <a:t>工作面出口畅通，进、回风巷支护完好，无失修巷道，巷道净断面满足通风、运输、行人、安全设施及设备安装、检修、施工的需要；</a:t>
              </a:r>
            </a:p>
          </p:txBody>
        </p:sp>
        <p:cxnSp>
          <p:nvCxnSpPr>
            <p:cNvPr id="44" name="直接连接符 43"/>
            <p:cNvCxnSpPr/>
            <p:nvPr/>
          </p:nvCxnSpPr>
          <p:spPr>
            <a:xfrm>
              <a:off x="5452" y="5003"/>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5" name="组合 44"/>
          <p:cNvGrpSpPr/>
          <p:nvPr/>
        </p:nvGrpSpPr>
        <p:grpSpPr>
          <a:xfrm>
            <a:off x="3462020" y="3955415"/>
            <a:ext cx="5142230" cy="369570"/>
            <a:chOff x="5452" y="6229"/>
            <a:chExt cx="8098" cy="582"/>
          </a:xfrm>
        </p:grpSpPr>
        <p:sp>
          <p:nvSpPr>
            <p:cNvPr id="46" name="文本框 45"/>
            <p:cNvSpPr txBox="1"/>
            <p:nvPr/>
          </p:nvSpPr>
          <p:spPr>
            <a:xfrm>
              <a:off x="6210" y="6229"/>
              <a:ext cx="7340" cy="582"/>
            </a:xfrm>
            <a:prstGeom prst="rect">
              <a:avLst/>
            </a:prstGeom>
            <a:noFill/>
            <a:ln>
              <a:solidFill>
                <a:schemeClr val="accent1"/>
              </a:solidFill>
            </a:ln>
          </p:spPr>
          <p:txBody>
            <a:bodyPr wrap="square" rtlCol="0">
              <a:spAutoFit/>
            </a:bodyPr>
            <a:lstStyle/>
            <a:p>
              <a:pPr algn="just"/>
              <a:r>
                <a:rPr lang="en-US" altLang="zh-CN" dirty="0">
                  <a:latin typeface="微软雅黑" panose="020B0503020204020204" pitchFamily="34" charset="-122"/>
                  <a:ea typeface="微软雅黑" panose="020B0503020204020204" pitchFamily="34" charset="-122"/>
                </a:rPr>
                <a:t>3.</a:t>
              </a:r>
              <a:r>
                <a:rPr lang="zh-CN" altLang="zh-CN" dirty="0">
                  <a:latin typeface="微软雅黑" panose="020B0503020204020204" pitchFamily="34" charset="-122"/>
                  <a:ea typeface="微软雅黑" panose="020B0503020204020204" pitchFamily="34" charset="-122"/>
                </a:rPr>
                <a:t> 工作面通信、监测监控设备运行正常；</a:t>
              </a:r>
            </a:p>
          </p:txBody>
        </p:sp>
        <p:cxnSp>
          <p:nvCxnSpPr>
            <p:cNvPr id="47" name="直接连接符 46"/>
            <p:cNvCxnSpPr/>
            <p:nvPr/>
          </p:nvCxnSpPr>
          <p:spPr>
            <a:xfrm>
              <a:off x="5452" y="6497"/>
              <a:ext cx="741"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a:off x="3472815" y="4516120"/>
            <a:ext cx="5141595" cy="369570"/>
            <a:chOff x="5469" y="7112"/>
            <a:chExt cx="8097" cy="582"/>
          </a:xfrm>
        </p:grpSpPr>
        <p:sp>
          <p:nvSpPr>
            <p:cNvPr id="49" name="文本框 48"/>
            <p:cNvSpPr txBox="1"/>
            <p:nvPr/>
          </p:nvSpPr>
          <p:spPr>
            <a:xfrm>
              <a:off x="6226" y="7112"/>
              <a:ext cx="7340" cy="582"/>
            </a:xfrm>
            <a:prstGeom prst="rect">
              <a:avLst/>
            </a:prstGeom>
            <a:noFill/>
            <a:ln>
              <a:solidFill>
                <a:schemeClr val="accent1"/>
              </a:solidFill>
            </a:ln>
          </p:spPr>
          <p:txBody>
            <a:bodyPr wrap="square" rtlCol="0">
              <a:spAutoFit/>
            </a:bodyPr>
            <a:lstStyle/>
            <a:p>
              <a:r>
                <a:rPr lang="en-US" altLang="zh-CN" dirty="0">
                  <a:latin typeface="微软雅黑" panose="020B0503020204020204" pitchFamily="34" charset="-122"/>
                  <a:ea typeface="微软雅黑" panose="020B0503020204020204" pitchFamily="34" charset="-122"/>
                </a:rPr>
                <a:t>4.</a:t>
              </a:r>
              <a:r>
                <a:rPr lang="zh-CN" altLang="zh-CN" dirty="0">
                  <a:latin typeface="微软雅黑" panose="020B0503020204020204" pitchFamily="34" charset="-122"/>
                  <a:ea typeface="微软雅黑" panose="020B0503020204020204" pitchFamily="34" charset="-122"/>
                </a:rPr>
                <a:t> 工作面</a:t>
              </a:r>
              <a:r>
                <a:rPr lang="zh-CN" altLang="en-US" dirty="0">
                  <a:latin typeface="微软雅黑" panose="020B0503020204020204" pitchFamily="34" charset="-122"/>
                  <a:ea typeface="微软雅黑" panose="020B0503020204020204" pitchFamily="34" charset="-122"/>
                </a:rPr>
                <a:t>安全防护设施</a:t>
              </a:r>
              <a:r>
                <a:rPr lang="zh-CN" altLang="zh-CN" dirty="0">
                  <a:latin typeface="微软雅黑" panose="020B0503020204020204" pitchFamily="34" charset="-122"/>
                  <a:ea typeface="微软雅黑" panose="020B0503020204020204" pitchFamily="34" charset="-122"/>
                </a:rPr>
                <a:t>和</a:t>
              </a:r>
              <a:r>
                <a:rPr lang="zh-CN" altLang="en-US" dirty="0">
                  <a:latin typeface="微软雅黑" panose="020B0503020204020204" pitchFamily="34" charset="-122"/>
                  <a:ea typeface="微软雅黑" panose="020B0503020204020204" pitchFamily="34" charset="-122"/>
                </a:rPr>
                <a:t>安全措施</a:t>
              </a:r>
              <a:r>
                <a:rPr lang="zh-CN" altLang="zh-CN" dirty="0">
                  <a:latin typeface="微软雅黑" panose="020B0503020204020204" pitchFamily="34" charset="-122"/>
                  <a:ea typeface="微软雅黑" panose="020B0503020204020204" pitchFamily="34" charset="-122"/>
                </a:rPr>
                <a:t>符合规定</a:t>
              </a:r>
              <a:r>
                <a:rPr lang="zh-CN" altLang="zh-CN" dirty="0"/>
                <a:t>。</a:t>
              </a:r>
            </a:p>
          </p:txBody>
        </p:sp>
        <p:cxnSp>
          <p:nvCxnSpPr>
            <p:cNvPr id="50" name="直接连接符 49"/>
            <p:cNvCxnSpPr/>
            <p:nvPr/>
          </p:nvCxnSpPr>
          <p:spPr>
            <a:xfrm>
              <a:off x="5469" y="7380"/>
              <a:ext cx="74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1" name="文本框 50"/>
          <p:cNvSpPr txBox="1"/>
          <p:nvPr/>
        </p:nvSpPr>
        <p:spPr>
          <a:xfrm>
            <a:off x="3870661" y="1126949"/>
            <a:ext cx="4733267" cy="3220112"/>
          </a:xfrm>
          <a:prstGeom prst="rect">
            <a:avLst/>
          </a:prstGeom>
          <a:solidFill>
            <a:schemeClr val="accent1">
              <a:lumMod val="75000"/>
            </a:schemeClr>
          </a:solidFill>
        </p:spPr>
        <p:txBody>
          <a:bodyPr wrap="square" rtlCol="0">
            <a:spAutoFit/>
          </a:bodyPr>
          <a:lstStyle/>
          <a:p>
            <a:pPr algn="just">
              <a:buClr>
                <a:schemeClr val="bg1"/>
              </a:buClr>
              <a:buFont typeface="Wingdings" panose="05000000000000000000" pitchFamily="2" charset="2"/>
              <a:buChar char="l"/>
            </a:pPr>
            <a:r>
              <a:rPr lang="zh-CN" altLang="zh-CN" sz="1400" dirty="0">
                <a:solidFill>
                  <a:schemeClr val="bg1"/>
                </a:solidFill>
                <a:latin typeface="微软雅黑" panose="020B0503020204020204" pitchFamily="34" charset="-122"/>
                <a:ea typeface="微软雅黑" panose="020B0503020204020204" pitchFamily="34" charset="-122"/>
              </a:rPr>
              <a:t>安全防护设施符合《煤矿安全规程》</a:t>
            </a:r>
            <a:r>
              <a:rPr lang="en-US" altLang="zh-CN" sz="1400" dirty="0">
                <a:solidFill>
                  <a:schemeClr val="bg1"/>
                </a:solidFill>
                <a:latin typeface="微软雅黑" panose="020B0503020204020204" pitchFamily="34" charset="-122"/>
                <a:ea typeface="微软雅黑" panose="020B0503020204020204" pitchFamily="34" charset="-122"/>
              </a:rPr>
              <a:t>:</a:t>
            </a:r>
            <a:endParaRPr lang="zh-CN" altLang="zh-CN" sz="1400" dirty="0">
              <a:solidFill>
                <a:schemeClr val="bg1"/>
              </a:solidFill>
              <a:latin typeface="微软雅黑" panose="020B0503020204020204" pitchFamily="34" charset="-122"/>
              <a:ea typeface="微软雅黑" panose="020B0503020204020204" pitchFamily="34" charset="-122"/>
            </a:endParaRPr>
          </a:p>
          <a:p>
            <a:pPr algn="just">
              <a:lnSpc>
                <a:spcPts val="2300"/>
              </a:lnSpc>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第一百一十四条 工作面转载机配有破碎机时，必须有安全防护装置。</a:t>
            </a:r>
            <a:r>
              <a:rPr lang="en-US" altLang="zh-CN" sz="1200" dirty="0">
                <a:solidFill>
                  <a:schemeClr val="bg1"/>
                </a:solidFill>
                <a:latin typeface="华文中宋" panose="02010600040101010101" pitchFamily="2" charset="-122"/>
                <a:ea typeface="华文中宋" panose="02010600040101010101" pitchFamily="2" charset="-122"/>
              </a:rPr>
              <a:t>  </a:t>
            </a:r>
            <a:endParaRPr lang="zh-CN" altLang="zh-CN" sz="1200" dirty="0">
              <a:solidFill>
                <a:schemeClr val="bg1"/>
              </a:solidFill>
              <a:latin typeface="华文中宋" panose="02010600040101010101" pitchFamily="2" charset="-122"/>
              <a:ea typeface="华文中宋" panose="02010600040101010101" pitchFamily="2" charset="-122"/>
            </a:endParaRPr>
          </a:p>
          <a:p>
            <a:pPr algn="just">
              <a:lnSpc>
                <a:spcPts val="2300"/>
              </a:lnSpc>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第一百三十三条 倾角在</a:t>
            </a:r>
            <a:r>
              <a:rPr lang="en-US" altLang="zh-CN" sz="1200" dirty="0">
                <a:solidFill>
                  <a:schemeClr val="bg1"/>
                </a:solidFill>
                <a:latin typeface="华文中宋" panose="02010600040101010101" pitchFamily="2" charset="-122"/>
                <a:ea typeface="华文中宋" panose="02010600040101010101" pitchFamily="2" charset="-122"/>
              </a:rPr>
              <a:t>25</a:t>
            </a:r>
            <a:r>
              <a:rPr lang="zh-CN" altLang="zh-CN" sz="1200" dirty="0">
                <a:solidFill>
                  <a:schemeClr val="bg1"/>
                </a:solidFill>
                <a:latin typeface="华文中宋" panose="02010600040101010101" pitchFamily="2" charset="-122"/>
                <a:ea typeface="华文中宋" panose="02010600040101010101" pitchFamily="2" charset="-122"/>
              </a:rPr>
              <a:t>°以上的小眼、煤仓、溜煤</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zh-CN" sz="1200" dirty="0">
                <a:solidFill>
                  <a:schemeClr val="bg1"/>
                </a:solidFill>
                <a:latin typeface="华文中宋" panose="02010600040101010101" pitchFamily="2" charset="-122"/>
                <a:ea typeface="华文中宋" panose="02010600040101010101" pitchFamily="2" charset="-122"/>
              </a:rPr>
              <a:t>矸</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zh-CN" sz="1200" dirty="0">
                <a:solidFill>
                  <a:schemeClr val="bg1"/>
                </a:solidFill>
                <a:latin typeface="华文中宋" panose="02010600040101010101" pitchFamily="2" charset="-122"/>
                <a:ea typeface="华文中宋" panose="02010600040101010101" pitchFamily="2" charset="-122"/>
              </a:rPr>
              <a:t>眼、人行道的上口</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zh-CN" sz="1200" dirty="0">
                <a:solidFill>
                  <a:schemeClr val="bg1"/>
                </a:solidFill>
                <a:latin typeface="华文中宋" panose="02010600040101010101" pitchFamily="2" charset="-122"/>
                <a:ea typeface="华文中宋" panose="02010600040101010101" pitchFamily="2" charset="-122"/>
              </a:rPr>
              <a:t>必须设防止人员、物料坠落的设施。</a:t>
            </a:r>
          </a:p>
          <a:p>
            <a:pPr algn="just">
              <a:lnSpc>
                <a:spcPts val="2300"/>
              </a:lnSpc>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第四百四十四条 容易碰到的、裸露的带电体及机械外露的转动和传动部分必须加装护罩或者遮栏等防护设施。</a:t>
            </a:r>
          </a:p>
          <a:p>
            <a:pPr algn="just">
              <a:lnSpc>
                <a:spcPts val="2300"/>
              </a:lnSpc>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第三百七十四条 采用滚筒驱动带式输送机运输时，机头、机尾、驱动滚筒和改向滚筒处</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zh-CN" sz="1200" dirty="0">
                <a:solidFill>
                  <a:schemeClr val="bg1"/>
                </a:solidFill>
                <a:latin typeface="华文中宋" panose="02010600040101010101" pitchFamily="2" charset="-122"/>
                <a:ea typeface="华文中宋" panose="02010600040101010101" pitchFamily="2" charset="-122"/>
              </a:rPr>
              <a:t>应当设防护栏及警示牌；在大于</a:t>
            </a:r>
            <a:r>
              <a:rPr lang="en-US" altLang="zh-CN" sz="1200" dirty="0">
                <a:solidFill>
                  <a:schemeClr val="bg1"/>
                </a:solidFill>
                <a:latin typeface="华文中宋" panose="02010600040101010101" pitchFamily="2" charset="-122"/>
                <a:ea typeface="华文中宋" panose="02010600040101010101" pitchFamily="2" charset="-122"/>
              </a:rPr>
              <a:t>16</a:t>
            </a:r>
            <a:r>
              <a:rPr lang="zh-CN" altLang="zh-CN" sz="1200" dirty="0">
                <a:solidFill>
                  <a:schemeClr val="bg1"/>
                </a:solidFill>
                <a:latin typeface="华文中宋" panose="02010600040101010101" pitchFamily="2" charset="-122"/>
                <a:ea typeface="华文中宋" panose="02010600040101010101" pitchFamily="2" charset="-122"/>
              </a:rPr>
              <a:t>°的倾斜井巷中使用带式输送机</a:t>
            </a:r>
            <a:r>
              <a:rPr lang="en-US" altLang="zh-CN" sz="1200" dirty="0">
                <a:solidFill>
                  <a:schemeClr val="bg1"/>
                </a:solidFill>
                <a:latin typeface="华文中宋" panose="02010600040101010101" pitchFamily="2" charset="-122"/>
                <a:ea typeface="华文中宋" panose="02010600040101010101" pitchFamily="2" charset="-122"/>
              </a:rPr>
              <a:t>, </a:t>
            </a:r>
            <a:r>
              <a:rPr lang="zh-CN" altLang="zh-CN" sz="1200" dirty="0">
                <a:solidFill>
                  <a:schemeClr val="bg1"/>
                </a:solidFill>
                <a:latin typeface="华文中宋" panose="02010600040101010101" pitchFamily="2" charset="-122"/>
                <a:ea typeface="华文中宋" panose="02010600040101010101" pitchFamily="2" charset="-122"/>
              </a:rPr>
              <a:t>应当设置防护网；行人跨越带式输送机处，应当设过桥。</a:t>
            </a:r>
          </a:p>
        </p:txBody>
      </p:sp>
      <p:sp>
        <p:nvSpPr>
          <p:cNvPr id="52" name="文本框 51"/>
          <p:cNvSpPr txBox="1"/>
          <p:nvPr/>
        </p:nvSpPr>
        <p:spPr>
          <a:xfrm>
            <a:off x="3874345" y="5093030"/>
            <a:ext cx="4733267" cy="1450397"/>
          </a:xfrm>
          <a:prstGeom prst="rect">
            <a:avLst/>
          </a:prstGeom>
          <a:solidFill>
            <a:schemeClr val="accent1">
              <a:lumMod val="75000"/>
            </a:schemeClr>
          </a:solidFill>
        </p:spPr>
        <p:txBody>
          <a:bodyPr wrap="square" rtlCol="0">
            <a:spAutoFit/>
          </a:bodyPr>
          <a:lstStyle/>
          <a:p>
            <a:pPr algn="just">
              <a:buClr>
                <a:schemeClr val="bg1"/>
              </a:buClr>
              <a:buFont typeface="Wingdings" panose="05000000000000000000" pitchFamily="2" charset="2"/>
              <a:buChar char="l"/>
            </a:pPr>
            <a:r>
              <a:rPr lang="zh-CN" altLang="zh-CN" sz="1400" dirty="0">
                <a:solidFill>
                  <a:schemeClr val="bg1"/>
                </a:solidFill>
                <a:latin typeface="微软雅黑" panose="020B0503020204020204" pitchFamily="34" charset="-122"/>
                <a:ea typeface="微软雅黑" panose="020B0503020204020204" pitchFamily="34" charset="-122"/>
              </a:rPr>
              <a:t>安全措施符合《煤矿安全规程》：</a:t>
            </a:r>
          </a:p>
          <a:p>
            <a:pPr algn="just">
              <a:lnSpc>
                <a:spcPts val="2300"/>
              </a:lnSpc>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第一百零一条 采煤工作面所有支架必须架设牢固，并有防倒措施。</a:t>
            </a:r>
          </a:p>
          <a:p>
            <a:pPr algn="just">
              <a:lnSpc>
                <a:spcPts val="2300"/>
              </a:lnSpc>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第一百一十四条 工作面倾角大于</a:t>
            </a:r>
            <a:r>
              <a:rPr lang="en-US" altLang="zh-CN" sz="1200" dirty="0">
                <a:solidFill>
                  <a:schemeClr val="bg1"/>
                </a:solidFill>
                <a:latin typeface="华文中宋" panose="02010600040101010101" pitchFamily="2" charset="-122"/>
                <a:ea typeface="华文中宋" panose="02010600040101010101" pitchFamily="2" charset="-122"/>
              </a:rPr>
              <a:t>15</a:t>
            </a:r>
            <a:r>
              <a:rPr lang="zh-CN" altLang="zh-CN" sz="1200" dirty="0">
                <a:solidFill>
                  <a:schemeClr val="bg1"/>
                </a:solidFill>
                <a:latin typeface="华文中宋" panose="02010600040101010101" pitchFamily="2" charset="-122"/>
                <a:ea typeface="华文中宋" panose="02010600040101010101" pitchFamily="2" charset="-122"/>
              </a:rPr>
              <a:t>°时</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zh-CN" sz="1200" dirty="0">
                <a:solidFill>
                  <a:schemeClr val="bg1"/>
                </a:solidFill>
                <a:latin typeface="华文中宋" panose="02010600040101010101" pitchFamily="2" charset="-122"/>
                <a:ea typeface="华文中宋" panose="02010600040101010101" pitchFamily="2" charset="-122"/>
              </a:rPr>
              <a:t>液压支架必须采取防倒、防滑措施；倾角大于</a:t>
            </a:r>
            <a:r>
              <a:rPr lang="en-US" altLang="zh-CN" sz="1200" dirty="0">
                <a:solidFill>
                  <a:schemeClr val="bg1"/>
                </a:solidFill>
                <a:latin typeface="华文中宋" panose="02010600040101010101" pitchFamily="2" charset="-122"/>
                <a:ea typeface="华文中宋" panose="02010600040101010101" pitchFamily="2" charset="-122"/>
              </a:rPr>
              <a:t>25</a:t>
            </a:r>
            <a:r>
              <a:rPr lang="zh-CN" altLang="zh-CN" sz="1200" dirty="0">
                <a:solidFill>
                  <a:schemeClr val="bg1"/>
                </a:solidFill>
                <a:latin typeface="华文中宋" panose="02010600040101010101" pitchFamily="2" charset="-122"/>
                <a:ea typeface="华文中宋" panose="02010600040101010101" pitchFamily="2" charset="-122"/>
              </a:rPr>
              <a:t>°时</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zh-CN" sz="1200" dirty="0">
                <a:solidFill>
                  <a:schemeClr val="bg1"/>
                </a:solidFill>
                <a:latin typeface="华文中宋" panose="02010600040101010101" pitchFamily="2" charset="-122"/>
                <a:ea typeface="华文中宋" panose="02010600040101010101" pitchFamily="2" charset="-122"/>
              </a:rPr>
              <a:t>必须有防止煤</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zh-CN" sz="1200" dirty="0">
                <a:solidFill>
                  <a:schemeClr val="bg1"/>
                </a:solidFill>
                <a:latin typeface="华文中宋" panose="02010600040101010101" pitchFamily="2" charset="-122"/>
                <a:ea typeface="华文中宋" panose="02010600040101010101" pitchFamily="2" charset="-122"/>
              </a:rPr>
              <a:t>矸</a:t>
            </a:r>
            <a:r>
              <a:rPr lang="en-US" altLang="zh-CN" sz="1200" dirty="0">
                <a:solidFill>
                  <a:schemeClr val="bg1"/>
                </a:solidFill>
                <a:latin typeface="华文中宋" panose="02010600040101010101" pitchFamily="2" charset="-122"/>
                <a:ea typeface="华文中宋" panose="02010600040101010101" pitchFamily="2" charset="-122"/>
              </a:rPr>
              <a:t>)</a:t>
            </a:r>
            <a:r>
              <a:rPr lang="zh-CN" altLang="zh-CN" sz="1200" dirty="0">
                <a:solidFill>
                  <a:schemeClr val="bg1"/>
                </a:solidFill>
                <a:latin typeface="华文中宋" panose="02010600040101010101" pitchFamily="2" charset="-122"/>
                <a:ea typeface="华文中宋" panose="02010600040101010101" pitchFamily="2" charset="-122"/>
              </a:rPr>
              <a:t>窜出刮板输送机伤人的措施。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40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par>
                                <p:cTn id="8" presetID="22" presetClass="entr" presetSubtype="8" fill="hold" nodeType="withEffect">
                                  <p:stCondLst>
                                    <p:cond delay="800"/>
                                  </p:stCondLst>
                                  <p:childTnLst>
                                    <p:set>
                                      <p:cBhvr>
                                        <p:cTn id="9" dur="1" fill="hold">
                                          <p:stCondLst>
                                            <p:cond delay="0"/>
                                          </p:stCondLst>
                                        </p:cTn>
                                        <p:tgtEl>
                                          <p:spTgt spid="45"/>
                                        </p:tgtEl>
                                        <p:attrNameLst>
                                          <p:attrName>style.visibility</p:attrName>
                                        </p:attrNameLst>
                                      </p:cBhvr>
                                      <p:to>
                                        <p:strVal val="visible"/>
                                      </p:to>
                                    </p:set>
                                    <p:animEffect transition="in" filter="wipe(left)">
                                      <p:cBhvr>
                                        <p:cTn id="10" dur="500"/>
                                        <p:tgtEl>
                                          <p:spTgt spid="45"/>
                                        </p:tgtEl>
                                      </p:cBhvr>
                                    </p:animEffect>
                                  </p:childTnLst>
                                </p:cTn>
                              </p:par>
                              <p:par>
                                <p:cTn id="11" presetID="22" presetClass="entr" presetSubtype="8" fill="hold" nodeType="withEffect">
                                  <p:stCondLst>
                                    <p:cond delay="1300"/>
                                  </p:stCondLst>
                                  <p:childTnLst>
                                    <p:set>
                                      <p:cBhvr>
                                        <p:cTn id="12" dur="1" fill="hold">
                                          <p:stCondLst>
                                            <p:cond delay="0"/>
                                          </p:stCondLst>
                                        </p:cTn>
                                        <p:tgtEl>
                                          <p:spTgt spid="48"/>
                                        </p:tgtEl>
                                        <p:attrNameLst>
                                          <p:attrName>style.visibility</p:attrName>
                                        </p:attrNameLst>
                                      </p:cBhvr>
                                      <p:to>
                                        <p:strVal val="visible"/>
                                      </p:to>
                                    </p:set>
                                    <p:animEffect transition="in" filter="wipe(left)">
                                      <p:cBhvr>
                                        <p:cTn id="13" dur="500"/>
                                        <p:tgtEl>
                                          <p:spTgt spid="48"/>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1"/>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51"/>
                                        </p:tgtEl>
                                        <p:attrNameLst>
                                          <p:attrName>style.visibility</p:attrName>
                                        </p:attrNameLst>
                                      </p:cBhvr>
                                      <p:to>
                                        <p:strVal val="hidden"/>
                                      </p:to>
                                    </p:set>
                                  </p:childTnLst>
                                </p:cTn>
                              </p:par>
                              <p:par>
                                <p:cTn id="22" presetID="1" presetClass="entr" presetSubtype="0" fill="hold" grpId="0" nodeType="withEffect">
                                  <p:stCondLst>
                                    <p:cond delay="0"/>
                                  </p:stCondLst>
                                  <p:childTnLst>
                                    <p:set>
                                      <p:cBhvr>
                                        <p:cTn id="23"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bldLvl="0" animBg="1"/>
      <p:bldP spid="51" grpId="1" bldLvl="0" animBg="1"/>
      <p:bldP spid="52"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67905"/>
            <a:ext cx="9144000" cy="69742"/>
          </a:xfrm>
          <a:prstGeom prst="rect">
            <a:avLst/>
          </a:prstGeom>
          <a:solidFill>
            <a:srgbClr val="1635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30297" y="250553"/>
            <a:ext cx="2348720" cy="523220"/>
          </a:xfrm>
          <a:prstGeom prst="rect">
            <a:avLst/>
          </a:prstGeom>
          <a:ln w="3175">
            <a:solidFill>
              <a:schemeClr val="bg1"/>
            </a:solidFill>
          </a:ln>
        </p:spPr>
        <p:txBody>
          <a:bodyPr wrap="none">
            <a:spAutoFit/>
          </a:bodyPr>
          <a:lstStyle/>
          <a:p>
            <a:pPr algn="ctr">
              <a:spcAft>
                <a:spcPts val="0"/>
              </a:spcAft>
            </a:pPr>
            <a:r>
              <a:rPr lang="zh-CN" altLang="en-US" sz="2800" b="1" kern="100" dirty="0">
                <a:solidFill>
                  <a:srgbClr val="BD0800"/>
                </a:solidFill>
                <a:latin typeface="Times New Roman" panose="02020603050405020304" pitchFamily="18" charset="0"/>
                <a:ea typeface="黑体" panose="02010609060101010101" pitchFamily="49" charset="-122"/>
                <a:cs typeface="Times New Roman" panose="02020603050405020304" pitchFamily="18" charset="0"/>
              </a:rPr>
              <a:t>一、工作要求</a:t>
            </a:r>
            <a:endParaRPr lang="zh-CN" altLang="zh-CN" sz="1100" kern="100" dirty="0">
              <a:solidFill>
                <a:srgbClr val="BD0800"/>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57" name="组合 56"/>
          <p:cNvGrpSpPr/>
          <p:nvPr/>
        </p:nvGrpSpPr>
        <p:grpSpPr>
          <a:xfrm>
            <a:off x="688975" y="2498725"/>
            <a:ext cx="2555875" cy="2823210"/>
            <a:chOff x="1085" y="3935"/>
            <a:chExt cx="4025" cy="4446"/>
          </a:xfrm>
        </p:grpSpPr>
        <p:sp>
          <p:nvSpPr>
            <p:cNvPr id="58" name="文本框 57"/>
            <p:cNvSpPr txBox="1"/>
            <p:nvPr/>
          </p:nvSpPr>
          <p:spPr>
            <a:xfrm>
              <a:off x="1098" y="3935"/>
              <a:ext cx="2762" cy="580"/>
            </a:xfrm>
            <a:prstGeom prst="rect">
              <a:avLst/>
            </a:prstGeom>
            <a:noFill/>
            <a:ln w="9525">
              <a:solidFill>
                <a:schemeClr val="accent1"/>
              </a:solidFill>
              <a:prstDash val="dash"/>
            </a:ln>
          </p:spPr>
          <p:txBody>
            <a:bodyPr wrap="square">
              <a:spAutoFit/>
            </a:bodyPr>
            <a:lstStyle/>
            <a:p>
              <a:pPr indent="0" fontAlgn="auto"/>
              <a:r>
                <a:rPr lang="en-US" altLang="zh-CN" b="1" dirty="0">
                  <a:latin typeface="黑体" panose="02010609060101010101" pitchFamily="49" charset="-122"/>
                  <a:ea typeface="黑体" panose="02010609060101010101" pitchFamily="49" charset="-122"/>
                </a:rPr>
                <a:t>1.</a:t>
              </a:r>
              <a:r>
                <a:rPr lang="zh-CN" altLang="en-US" b="1" dirty="0">
                  <a:latin typeface="黑体" panose="02010609060101010101" pitchFamily="49" charset="-122"/>
                  <a:ea typeface="黑体" panose="02010609060101010101" pitchFamily="49" charset="-122"/>
                </a:rPr>
                <a:t>基础管理</a:t>
              </a:r>
            </a:p>
          </p:txBody>
        </p:sp>
        <p:sp>
          <p:nvSpPr>
            <p:cNvPr id="59" name="文本框 58"/>
            <p:cNvSpPr txBox="1"/>
            <p:nvPr/>
          </p:nvSpPr>
          <p:spPr>
            <a:xfrm>
              <a:off x="1098" y="4691"/>
              <a:ext cx="2762" cy="580"/>
            </a:xfrm>
            <a:prstGeom prst="rect">
              <a:avLst/>
            </a:prstGeom>
            <a:noFill/>
            <a:ln w="9525">
              <a:solidFill>
                <a:schemeClr val="accent1"/>
              </a:solidFill>
              <a:prstDash val="dash"/>
            </a:ln>
          </p:spPr>
          <p:txBody>
            <a:bodyPr wrap="square">
              <a:spAutoFit/>
            </a:bodyPr>
            <a:lstStyle/>
            <a:p>
              <a:pPr algn="l" fontAlgn="auto">
                <a:buClrTx/>
                <a:buSzTx/>
                <a:buFontTx/>
              </a:pPr>
              <a:r>
                <a:rPr lang="en-US" altLang="zh-CN" b="1" dirty="0">
                  <a:solidFill>
                    <a:schemeClr val="tx1"/>
                  </a:solidFill>
                  <a:latin typeface="黑体" panose="02010609060101010101" pitchFamily="49" charset="-122"/>
                  <a:ea typeface="黑体" panose="02010609060101010101" pitchFamily="49" charset="-122"/>
                </a:rPr>
                <a:t>2.</a:t>
              </a:r>
              <a:r>
                <a:rPr lang="zh-CN" altLang="en-US" b="1" dirty="0">
                  <a:solidFill>
                    <a:schemeClr val="tx1"/>
                  </a:solidFill>
                  <a:latin typeface="黑体" panose="02010609060101010101" pitchFamily="49" charset="-122"/>
                  <a:ea typeface="黑体" panose="02010609060101010101" pitchFamily="49" charset="-122"/>
                </a:rPr>
                <a:t>质量与安全</a:t>
              </a:r>
            </a:p>
          </p:txBody>
        </p:sp>
        <p:sp>
          <p:nvSpPr>
            <p:cNvPr id="60" name="文本框 59"/>
            <p:cNvSpPr txBox="1"/>
            <p:nvPr/>
          </p:nvSpPr>
          <p:spPr>
            <a:xfrm>
              <a:off x="1098" y="5444"/>
              <a:ext cx="2762" cy="580"/>
            </a:xfrm>
            <a:prstGeom prst="rect">
              <a:avLst/>
            </a:prstGeom>
            <a:noFill/>
            <a:ln w="9525">
              <a:solidFill>
                <a:schemeClr val="accent1"/>
              </a:solidFill>
              <a:prstDash val="dash"/>
            </a:ln>
          </p:spPr>
          <p:txBody>
            <a:bodyPr wrap="square">
              <a:spAutoFit/>
            </a:bodyPr>
            <a:lstStyle/>
            <a:p>
              <a:pPr algn="l" fontAlgn="auto">
                <a:buClrTx/>
                <a:buSzTx/>
                <a:buFontTx/>
              </a:pPr>
              <a:r>
                <a:rPr lang="zh-CN" b="1" dirty="0">
                  <a:solidFill>
                    <a:srgbClr val="C00000"/>
                  </a:solidFill>
                  <a:latin typeface="黑体" panose="02010609060101010101" pitchFamily="49" charset="-122"/>
                  <a:ea typeface="黑体" panose="02010609060101010101" pitchFamily="49" charset="-122"/>
                  <a:cs typeface="黑体" panose="02010609060101010101" pitchFamily="49" charset="-122"/>
                </a:rPr>
                <a:t>3.机电设备</a:t>
              </a:r>
            </a:p>
          </p:txBody>
        </p:sp>
        <p:sp>
          <p:nvSpPr>
            <p:cNvPr id="61" name="文本框 60"/>
            <p:cNvSpPr txBox="1"/>
            <p:nvPr/>
          </p:nvSpPr>
          <p:spPr>
            <a:xfrm>
              <a:off x="1098" y="6217"/>
              <a:ext cx="4013" cy="58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4.职工素质及岗位规范</a:t>
              </a:r>
            </a:p>
          </p:txBody>
        </p:sp>
        <p:sp>
          <p:nvSpPr>
            <p:cNvPr id="62" name="文本框 61"/>
            <p:cNvSpPr txBox="1"/>
            <p:nvPr/>
          </p:nvSpPr>
          <p:spPr>
            <a:xfrm>
              <a:off x="1085" y="6998"/>
              <a:ext cx="2763" cy="58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5.文明生产</a:t>
              </a:r>
            </a:p>
          </p:txBody>
        </p:sp>
        <p:sp>
          <p:nvSpPr>
            <p:cNvPr id="63" name="文本框 62"/>
            <p:cNvSpPr txBox="1"/>
            <p:nvPr/>
          </p:nvSpPr>
          <p:spPr>
            <a:xfrm>
              <a:off x="1098" y="7801"/>
              <a:ext cx="2763" cy="580"/>
            </a:xfrm>
            <a:prstGeom prst="rect">
              <a:avLst/>
            </a:prstGeom>
            <a:noFill/>
            <a:ln w="9525">
              <a:solidFill>
                <a:schemeClr val="accent1"/>
              </a:solidFill>
              <a:prstDash val="dash"/>
            </a:ln>
          </p:spPr>
          <p:txBody>
            <a:bodyPr wrap="square">
              <a:spAutoFit/>
            </a:bodyPr>
            <a:lstStyle/>
            <a:p>
              <a:pPr algn="l" fontAlgn="auto">
                <a:buClrTx/>
                <a:buSzTx/>
                <a:buFontTx/>
              </a:pPr>
              <a:r>
                <a:rPr lang="zh-CN" b="1">
                  <a:latin typeface="黑体" panose="02010609060101010101" pitchFamily="49" charset="-122"/>
                  <a:ea typeface="黑体" panose="02010609060101010101" pitchFamily="49" charset="-122"/>
                  <a:cs typeface="黑体" panose="02010609060101010101" pitchFamily="49" charset="-122"/>
                </a:rPr>
                <a:t>6.发展提升</a:t>
              </a:r>
            </a:p>
          </p:txBody>
        </p:sp>
      </p:grpSp>
      <p:cxnSp>
        <p:nvCxnSpPr>
          <p:cNvPr id="64" name="直接连接符 63"/>
          <p:cNvCxnSpPr/>
          <p:nvPr/>
        </p:nvCxnSpPr>
        <p:spPr>
          <a:xfrm flipH="1">
            <a:off x="3455670" y="2679902"/>
            <a:ext cx="6350" cy="109728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2451100" y="3641725"/>
            <a:ext cx="101092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66" name="组合 65"/>
          <p:cNvGrpSpPr/>
          <p:nvPr/>
        </p:nvGrpSpPr>
        <p:grpSpPr>
          <a:xfrm>
            <a:off x="3462020" y="2501467"/>
            <a:ext cx="5131435" cy="369570"/>
            <a:chOff x="5452" y="5055"/>
            <a:chExt cx="8081" cy="582"/>
          </a:xfrm>
        </p:grpSpPr>
        <p:cxnSp>
          <p:nvCxnSpPr>
            <p:cNvPr id="67" name="直接连接符 66"/>
            <p:cNvCxnSpPr/>
            <p:nvPr/>
          </p:nvCxnSpPr>
          <p:spPr>
            <a:xfrm>
              <a:off x="5452" y="5336"/>
              <a:ext cx="741" cy="0"/>
            </a:xfrm>
            <a:prstGeom prst="line">
              <a:avLst/>
            </a:prstGeom>
          </p:spPr>
          <p:style>
            <a:lnRef idx="1">
              <a:schemeClr val="accent1"/>
            </a:lnRef>
            <a:fillRef idx="0">
              <a:schemeClr val="accent1"/>
            </a:fillRef>
            <a:effectRef idx="0">
              <a:schemeClr val="accent1"/>
            </a:effectRef>
            <a:fontRef idx="minor">
              <a:schemeClr val="tx1"/>
            </a:fontRef>
          </p:style>
        </p:cxnSp>
        <p:sp>
          <p:nvSpPr>
            <p:cNvPr id="68" name="文本框 67"/>
            <p:cNvSpPr txBox="1"/>
            <p:nvPr/>
          </p:nvSpPr>
          <p:spPr>
            <a:xfrm>
              <a:off x="6193" y="5055"/>
              <a:ext cx="7340" cy="582"/>
            </a:xfrm>
            <a:prstGeom prst="rect">
              <a:avLst/>
            </a:prstGeom>
            <a:noFill/>
            <a:ln>
              <a:solidFill>
                <a:schemeClr val="accent1"/>
              </a:solidFill>
            </a:ln>
          </p:spPr>
          <p:txBody>
            <a:bodyPr wrap="square" rtlCol="0">
              <a:spAutoFit/>
            </a:bodyPr>
            <a:lstStyle/>
            <a:p>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 </a:t>
              </a:r>
              <a:r>
                <a:rPr lang="zh-CN" altLang="zh-CN" dirty="0">
                  <a:latin typeface="微软雅黑" panose="020B0503020204020204" pitchFamily="34" charset="-122"/>
                  <a:ea typeface="微软雅黑" panose="020B0503020204020204" pitchFamily="34" charset="-122"/>
                </a:rPr>
                <a:t>设备能力匹配，系统无制约因素；</a:t>
              </a:r>
            </a:p>
          </p:txBody>
        </p:sp>
      </p:grpSp>
      <p:grpSp>
        <p:nvGrpSpPr>
          <p:cNvPr id="69" name="组合 68"/>
          <p:cNvGrpSpPr/>
          <p:nvPr/>
        </p:nvGrpSpPr>
        <p:grpSpPr>
          <a:xfrm>
            <a:off x="3462020" y="3018992"/>
            <a:ext cx="5131435" cy="369570"/>
            <a:chOff x="5452" y="5870"/>
            <a:chExt cx="8081" cy="582"/>
          </a:xfrm>
        </p:grpSpPr>
        <p:sp>
          <p:nvSpPr>
            <p:cNvPr id="70" name="文本框 69"/>
            <p:cNvSpPr txBox="1"/>
            <p:nvPr/>
          </p:nvSpPr>
          <p:spPr>
            <a:xfrm>
              <a:off x="6193" y="5870"/>
              <a:ext cx="7340" cy="582"/>
            </a:xfrm>
            <a:prstGeom prst="rect">
              <a:avLst/>
            </a:prstGeom>
            <a:noFill/>
            <a:ln>
              <a:solidFill>
                <a:schemeClr val="accent1"/>
              </a:solidFill>
            </a:ln>
          </p:spPr>
          <p:txBody>
            <a:bodyPr wrap="square" rtlCol="0">
              <a:spAutoFit/>
            </a:bodyPr>
            <a:lstStyle/>
            <a:p>
              <a:r>
                <a:rPr lang="en-US" altLang="zh-CN" dirty="0">
                  <a:latin typeface="微软雅黑" panose="020B0503020204020204" pitchFamily="34" charset="-122"/>
                  <a:ea typeface="微软雅黑" panose="020B0503020204020204" pitchFamily="34" charset="-122"/>
                </a:rPr>
                <a:t>2.</a:t>
              </a:r>
              <a:r>
                <a:rPr lang="zh-CN" altLang="zh-CN" dirty="0">
                  <a:latin typeface="微软雅黑" panose="020B0503020204020204" pitchFamily="34" charset="-122"/>
                  <a:ea typeface="微软雅黑" panose="020B0503020204020204" pitchFamily="34" charset="-122"/>
                </a:rPr>
                <a:t> 设备完好，保护齐全；</a:t>
              </a:r>
            </a:p>
          </p:txBody>
        </p:sp>
        <p:cxnSp>
          <p:nvCxnSpPr>
            <p:cNvPr id="71" name="直接连接符 70"/>
            <p:cNvCxnSpPr/>
            <p:nvPr/>
          </p:nvCxnSpPr>
          <p:spPr>
            <a:xfrm>
              <a:off x="5452" y="6129"/>
              <a:ext cx="74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72" name="文本框 71"/>
          <p:cNvSpPr txBox="1"/>
          <p:nvPr/>
        </p:nvSpPr>
        <p:spPr>
          <a:xfrm>
            <a:off x="3862227" y="3555957"/>
            <a:ext cx="4733267" cy="860492"/>
          </a:xfrm>
          <a:prstGeom prst="rect">
            <a:avLst/>
          </a:prstGeom>
          <a:solidFill>
            <a:schemeClr val="accent1">
              <a:lumMod val="75000"/>
            </a:schemeClr>
          </a:solidFill>
        </p:spPr>
        <p:txBody>
          <a:bodyPr wrap="square" rtlCol="0">
            <a:spAutoFit/>
          </a:bodyPr>
          <a:lstStyle/>
          <a:p>
            <a:pPr algn="just">
              <a:buClr>
                <a:schemeClr val="bg1"/>
              </a:buClr>
              <a:buFont typeface="Wingdings" panose="05000000000000000000" pitchFamily="2" charset="2"/>
              <a:buChar char="l"/>
            </a:pPr>
            <a:r>
              <a:rPr lang="zh-CN" altLang="zh-CN" sz="1400" dirty="0">
                <a:solidFill>
                  <a:schemeClr val="bg1"/>
                </a:solidFill>
                <a:latin typeface="微软雅黑" panose="020B0503020204020204" pitchFamily="34" charset="-122"/>
                <a:ea typeface="微软雅黑" panose="020B0503020204020204" pitchFamily="34" charset="-122"/>
              </a:rPr>
              <a:t>设备完好：</a:t>
            </a:r>
            <a:endParaRPr lang="en-US" altLang="zh-CN" sz="1400" dirty="0">
              <a:solidFill>
                <a:schemeClr val="bg1"/>
              </a:solidFill>
              <a:latin typeface="微软雅黑" panose="020B0503020204020204" pitchFamily="34" charset="-122"/>
              <a:ea typeface="微软雅黑" panose="020B0503020204020204" pitchFamily="34" charset="-122"/>
            </a:endParaRPr>
          </a:p>
          <a:p>
            <a:pPr marL="171450" indent="-171450" algn="just">
              <a:lnSpc>
                <a:spcPts val="2300"/>
              </a:lnSpc>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液压支架、单体液压支柱、乳化液泵站、滚筒式采煤机、刮板输送机、转载机、胶带输送机符合《煤矿矿井机电设备完好标准》。</a:t>
            </a:r>
          </a:p>
        </p:txBody>
      </p:sp>
      <p:sp>
        <p:nvSpPr>
          <p:cNvPr id="73" name="文本框 72"/>
          <p:cNvSpPr txBox="1"/>
          <p:nvPr/>
        </p:nvSpPr>
        <p:spPr>
          <a:xfrm>
            <a:off x="3863692" y="3554093"/>
            <a:ext cx="4733267" cy="2233945"/>
          </a:xfrm>
          <a:prstGeom prst="rect">
            <a:avLst/>
          </a:prstGeom>
          <a:solidFill>
            <a:schemeClr val="accent1">
              <a:lumMod val="75000"/>
            </a:schemeClr>
          </a:solidFill>
        </p:spPr>
        <p:txBody>
          <a:bodyPr wrap="square" rtlCol="0">
            <a:spAutoFit/>
          </a:bodyPr>
          <a:lstStyle/>
          <a:p>
            <a:pPr algn="just">
              <a:lnSpc>
                <a:spcPts val="2300"/>
              </a:lnSpc>
              <a:buClr>
                <a:schemeClr val="bg1"/>
              </a:buClr>
              <a:buFont typeface="Wingdings" panose="05000000000000000000" pitchFamily="2" charset="2"/>
              <a:buChar char="l"/>
            </a:pPr>
            <a:r>
              <a:rPr lang="zh-CN" altLang="zh-CN" sz="1400" dirty="0">
                <a:solidFill>
                  <a:schemeClr val="bg1"/>
                </a:solidFill>
                <a:latin typeface="微软雅黑" panose="020B0503020204020204" pitchFamily="34" charset="-122"/>
                <a:ea typeface="微软雅黑" panose="020B0503020204020204" pitchFamily="34" charset="-122"/>
              </a:rPr>
              <a:t>保护齐全：</a:t>
            </a:r>
          </a:p>
          <a:p>
            <a:pPr algn="just">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滚筒式采煤机、刨煤机、滚筒驱动带式输送机保护应分别符合《煤矿安全规程》第一百一十七条、第一百一十八条和第三百七十四条规定。</a:t>
            </a:r>
          </a:p>
          <a:p>
            <a:pPr algn="just">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采（刨）煤机、带式输送机、刮板输送机、转载机、破碎机控制设备电气保护应符合《煤矿安全规程》第四百五十一条、第四百五十二条、第四百五十三条和《煤矿井下供配电设计规范》（</a:t>
            </a:r>
            <a:r>
              <a:rPr lang="en-US" altLang="zh-CN" sz="1200" dirty="0">
                <a:solidFill>
                  <a:schemeClr val="bg1"/>
                </a:solidFill>
                <a:latin typeface="华文中宋" panose="02010600040101010101" pitchFamily="2" charset="-122"/>
                <a:ea typeface="华文中宋" panose="02010600040101010101" pitchFamily="2" charset="-122"/>
              </a:rPr>
              <a:t>GB/T 50417-2017</a:t>
            </a:r>
            <a:r>
              <a:rPr lang="zh-CN" altLang="zh-CN" sz="1200" dirty="0">
                <a:solidFill>
                  <a:schemeClr val="bg1"/>
                </a:solidFill>
                <a:latin typeface="华文中宋" panose="02010600040101010101" pitchFamily="2" charset="-122"/>
                <a:ea typeface="华文中宋" panose="02010600040101010101" pitchFamily="2" charset="-122"/>
              </a:rPr>
              <a:t>）</a:t>
            </a:r>
            <a:r>
              <a:rPr lang="en-US" altLang="zh-CN" sz="1200" dirty="0">
                <a:solidFill>
                  <a:schemeClr val="bg1"/>
                </a:solidFill>
                <a:latin typeface="华文中宋" panose="02010600040101010101" pitchFamily="2" charset="-122"/>
                <a:ea typeface="华文中宋" panose="02010600040101010101" pitchFamily="2" charset="-122"/>
              </a:rPr>
              <a:t>8.1</a:t>
            </a:r>
            <a:r>
              <a:rPr lang="zh-CN" altLang="zh-CN" sz="1200" dirty="0">
                <a:solidFill>
                  <a:schemeClr val="bg1"/>
                </a:solidFill>
                <a:latin typeface="华文中宋" panose="02010600040101010101" pitchFamily="2" charset="-122"/>
                <a:ea typeface="华文中宋" panose="02010600040101010101" pitchFamily="2" charset="-122"/>
              </a:rPr>
              <a:t> 条规定。</a:t>
            </a:r>
          </a:p>
          <a:p>
            <a:pPr algn="just">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接地线安设应符合《煤矿安全规程》第四百七十八条、第四百七十九条、第四百八十条和《煤矿井下保护接地装置的安装、检查、测定工作细则》要求。</a:t>
            </a:r>
          </a:p>
        </p:txBody>
      </p:sp>
      <p:sp>
        <p:nvSpPr>
          <p:cNvPr id="74" name="文本框 73"/>
          <p:cNvSpPr txBox="1"/>
          <p:nvPr/>
        </p:nvSpPr>
        <p:spPr>
          <a:xfrm>
            <a:off x="3868577" y="4372832"/>
            <a:ext cx="4733267" cy="1529906"/>
          </a:xfrm>
          <a:prstGeom prst="rect">
            <a:avLst/>
          </a:prstGeom>
          <a:solidFill>
            <a:schemeClr val="accent1">
              <a:lumMod val="75000"/>
            </a:schemeClr>
          </a:solidFill>
        </p:spPr>
        <p:txBody>
          <a:bodyPr wrap="square" rtlCol="0">
            <a:spAutoFit/>
          </a:bodyPr>
          <a:lstStyle/>
          <a:p>
            <a:pPr algn="just">
              <a:lnSpc>
                <a:spcPts val="2300"/>
              </a:lnSpc>
              <a:buClr>
                <a:schemeClr val="bg1"/>
              </a:buClr>
              <a:buFont typeface="Wingdings" panose="05000000000000000000" pitchFamily="2" charset="2"/>
              <a:buChar char="l"/>
            </a:pPr>
            <a:r>
              <a:rPr lang="zh-CN" altLang="zh-CN" sz="1400" dirty="0">
                <a:solidFill>
                  <a:schemeClr val="bg1"/>
                </a:solidFill>
                <a:latin typeface="微软雅黑" panose="020B0503020204020204" pitchFamily="34" charset="-122"/>
                <a:ea typeface="微软雅黑" panose="020B0503020204020204" pitchFamily="34" charset="-122"/>
              </a:rPr>
              <a:t>《煤炭工业矿井采掘设备配备标准》（</a:t>
            </a:r>
            <a:r>
              <a:rPr lang="en-US" altLang="zh-CN" sz="1400" dirty="0">
                <a:solidFill>
                  <a:schemeClr val="bg1"/>
                </a:solidFill>
                <a:latin typeface="微软雅黑" panose="020B0503020204020204" pitchFamily="34" charset="-122"/>
                <a:ea typeface="微软雅黑" panose="020B0503020204020204" pitchFamily="34" charset="-122"/>
              </a:rPr>
              <a:t>GB/T 51169-2016)</a:t>
            </a:r>
            <a:r>
              <a:rPr lang="zh-CN" altLang="zh-CN" sz="1400" dirty="0">
                <a:solidFill>
                  <a:schemeClr val="bg1"/>
                </a:solidFill>
                <a:latin typeface="微软雅黑" panose="020B0503020204020204" pitchFamily="34" charset="-122"/>
                <a:ea typeface="微软雅黑" panose="020B0503020204020204" pitchFamily="34" charset="-122"/>
              </a:rPr>
              <a:t>规定：</a:t>
            </a:r>
          </a:p>
          <a:p>
            <a:pPr algn="just">
              <a:lnSpc>
                <a:spcPts val="2300"/>
              </a:lnSpc>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泵站工作压力应满足支架（柱）初撑力要求；</a:t>
            </a:r>
            <a:endParaRPr lang="en-US" altLang="zh-CN" sz="1200" dirty="0">
              <a:solidFill>
                <a:schemeClr val="bg1"/>
              </a:solidFill>
              <a:latin typeface="华文中宋" panose="02010600040101010101" pitchFamily="2" charset="-122"/>
              <a:ea typeface="华文中宋" panose="02010600040101010101" pitchFamily="2" charset="-122"/>
            </a:endParaRPr>
          </a:p>
          <a:p>
            <a:pPr algn="just">
              <a:lnSpc>
                <a:spcPts val="2300"/>
              </a:lnSpc>
              <a:buClr>
                <a:schemeClr val="bg1"/>
              </a:buClr>
              <a:buFont typeface="Wingdings" panose="05000000000000000000" pitchFamily="2" charset="2"/>
              <a:buChar char="Ø"/>
            </a:pPr>
            <a:r>
              <a:rPr lang="zh-CN" altLang="zh-CN" sz="1200" dirty="0">
                <a:solidFill>
                  <a:schemeClr val="bg1"/>
                </a:solidFill>
                <a:latin typeface="华文中宋" panose="02010600040101010101" pitchFamily="2" charset="-122"/>
                <a:ea typeface="华文中宋" panose="02010600040101010101" pitchFamily="2" charset="-122"/>
              </a:rPr>
              <a:t>乳化液浓度应符合《液压支架用乳化油、浓缩物及其高含水液压液》（MT 76-2011）要求。</a:t>
            </a:r>
          </a:p>
        </p:txBody>
      </p:sp>
      <p:grpSp>
        <p:nvGrpSpPr>
          <p:cNvPr id="75" name="组合 74"/>
          <p:cNvGrpSpPr/>
          <p:nvPr/>
        </p:nvGrpSpPr>
        <p:grpSpPr>
          <a:xfrm>
            <a:off x="3455670" y="3554093"/>
            <a:ext cx="5131435" cy="645160"/>
            <a:chOff x="5455" y="6725"/>
            <a:chExt cx="8081" cy="1016"/>
          </a:xfrm>
        </p:grpSpPr>
        <p:sp>
          <p:nvSpPr>
            <p:cNvPr id="76" name="文本框 75"/>
            <p:cNvSpPr txBox="1"/>
            <p:nvPr/>
          </p:nvSpPr>
          <p:spPr>
            <a:xfrm>
              <a:off x="6196" y="6725"/>
              <a:ext cx="7340" cy="1016"/>
            </a:xfrm>
            <a:prstGeom prst="rect">
              <a:avLst/>
            </a:prstGeom>
            <a:noFill/>
            <a:ln>
              <a:solidFill>
                <a:schemeClr val="accent1"/>
              </a:solidFill>
            </a:ln>
          </p:spPr>
          <p:txBody>
            <a:bodyPr wrap="square" rtlCol="0">
              <a:spAutoFit/>
            </a:bodyPr>
            <a:lstStyle/>
            <a:p>
              <a:pPr algn="just"/>
              <a:r>
                <a:rPr lang="en-US" altLang="zh-CN" dirty="0">
                  <a:latin typeface="微软雅黑" panose="020B0503020204020204" pitchFamily="34" charset="-122"/>
                  <a:ea typeface="微软雅黑" panose="020B0503020204020204" pitchFamily="34" charset="-122"/>
                </a:rPr>
                <a:t>3.</a:t>
              </a:r>
              <a:r>
                <a:rPr lang="zh-CN" altLang="zh-CN" dirty="0">
                  <a:latin typeface="微软雅黑" panose="020B0503020204020204" pitchFamily="34" charset="-122"/>
                  <a:ea typeface="微软雅黑" panose="020B0503020204020204" pitchFamily="34" charset="-122"/>
                </a:rPr>
                <a:t> 乳化液泵站压力和乳化液浓度符合要求，并有现场检测手段。</a:t>
              </a:r>
            </a:p>
          </p:txBody>
        </p:sp>
        <p:cxnSp>
          <p:nvCxnSpPr>
            <p:cNvPr id="77" name="直接连接符 76"/>
            <p:cNvCxnSpPr/>
            <p:nvPr/>
          </p:nvCxnSpPr>
          <p:spPr>
            <a:xfrm>
              <a:off x="5455" y="7062"/>
              <a:ext cx="741"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500"/>
                                        <p:tgtEl>
                                          <p:spTgt spid="69"/>
                                        </p:tgtEl>
                                      </p:cBhvr>
                                    </p:animEffect>
                                  </p:childTnLst>
                                </p:cTn>
                              </p:par>
                              <p:par>
                                <p:cTn id="8" presetID="1" presetClass="entr" presetSubtype="0" fill="hold" grpId="0" nodeType="withEffect">
                                  <p:stCondLst>
                                    <p:cond delay="600"/>
                                  </p:stCondLst>
                                  <p:childTnLst>
                                    <p:set>
                                      <p:cBhvr>
                                        <p:cTn id="9" dur="1" fill="hold">
                                          <p:stCondLst>
                                            <p:cond delay="0"/>
                                          </p:stCondLst>
                                        </p:cTn>
                                        <p:tgtEl>
                                          <p:spTgt spid="7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1" nodeType="clickEffect">
                                  <p:stCondLst>
                                    <p:cond delay="0"/>
                                  </p:stCondLst>
                                  <p:childTnLst>
                                    <p:set>
                                      <p:cBhvr>
                                        <p:cTn id="13" dur="1" fill="hold">
                                          <p:stCondLst>
                                            <p:cond delay="0"/>
                                          </p:stCondLst>
                                        </p:cTn>
                                        <p:tgtEl>
                                          <p:spTgt spid="72"/>
                                        </p:tgtEl>
                                        <p:attrNameLst>
                                          <p:attrName>style.visibility</p:attrName>
                                        </p:attrNameLst>
                                      </p:cBhvr>
                                      <p:to>
                                        <p:strVal val="hidden"/>
                                      </p:to>
                                    </p:set>
                                  </p:childTnLst>
                                </p:cTn>
                              </p:par>
                              <p:par>
                                <p:cTn id="14" presetID="1" presetClass="entr" presetSubtype="0" fill="hold" grpId="0" nodeType="withEffect">
                                  <p:stCondLst>
                                    <p:cond delay="0"/>
                                  </p:stCondLst>
                                  <p:childTnLst>
                                    <p:set>
                                      <p:cBhvr>
                                        <p:cTn id="15" dur="1" fill="hold">
                                          <p:stCondLst>
                                            <p:cond delay="0"/>
                                          </p:stCondLst>
                                        </p:cTn>
                                        <p:tgtEl>
                                          <p:spTgt spid="7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73"/>
                                        </p:tgtEl>
                                        <p:attrNameLst>
                                          <p:attrName>style.visibility</p:attrName>
                                        </p:attrNameLst>
                                      </p:cBhvr>
                                      <p:to>
                                        <p:strVal val="hidden"/>
                                      </p:to>
                                    </p:set>
                                  </p:childTnLst>
                                </p:cTn>
                              </p:par>
                              <p:par>
                                <p:cTn id="20" presetID="22" presetClass="entr" presetSubtype="8" fill="hold" nodeType="withEffect">
                                  <p:stCondLst>
                                    <p:cond delay="0"/>
                                  </p:stCondLst>
                                  <p:childTnLst>
                                    <p:set>
                                      <p:cBhvr>
                                        <p:cTn id="21" dur="1" fill="hold">
                                          <p:stCondLst>
                                            <p:cond delay="0"/>
                                          </p:stCondLst>
                                        </p:cTn>
                                        <p:tgtEl>
                                          <p:spTgt spid="75"/>
                                        </p:tgtEl>
                                        <p:attrNameLst>
                                          <p:attrName>style.visibility</p:attrName>
                                        </p:attrNameLst>
                                      </p:cBhvr>
                                      <p:to>
                                        <p:strVal val="visible"/>
                                      </p:to>
                                    </p:set>
                                    <p:animEffect transition="in" filter="wipe(left)">
                                      <p:cBhvr>
                                        <p:cTn id="22" dur="500"/>
                                        <p:tgtEl>
                                          <p:spTgt spid="75"/>
                                        </p:tgtEl>
                                      </p:cBhvr>
                                    </p:animEffect>
                                  </p:childTnLst>
                                </p:cTn>
                              </p:par>
                              <p:par>
                                <p:cTn id="23" presetID="1" presetClass="entr" presetSubtype="0" fill="hold" grpId="0" nodeType="withEffect">
                                  <p:stCondLst>
                                    <p:cond delay="500"/>
                                  </p:stCondLst>
                                  <p:childTnLst>
                                    <p:set>
                                      <p:cBhvr>
                                        <p:cTn id="24"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2" grpId="1" bldLvl="0" animBg="1"/>
      <p:bldP spid="73" grpId="0" bldLvl="0" animBg="1"/>
      <p:bldP spid="73" grpId="1" bldLvl="0" animBg="1"/>
      <p:bldP spid="74" grpId="0" bldLvl="0" animBg="1"/>
    </p:bld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204536"/>
</p:tagLst>
</file>

<file path=ppt/tags/tag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204536"/>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17228</Words>
  <Application>Microsoft Office PowerPoint</Application>
  <PresentationFormat>全屏显示(4:3)</PresentationFormat>
  <Paragraphs>1089</Paragraphs>
  <Slides>54</Slides>
  <Notes>54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54</vt:i4>
      </vt:variant>
    </vt:vector>
  </HeadingPairs>
  <TitlesOfParts>
    <vt:vector size="64" baseType="lpstr">
      <vt:lpstr>等线</vt:lpstr>
      <vt:lpstr>黑体</vt:lpstr>
      <vt:lpstr>华文中宋</vt:lpstr>
      <vt:lpstr>微软雅黑</vt:lpstr>
      <vt:lpstr>Arial</vt:lpstr>
      <vt:lpstr>Calibri</vt:lpstr>
      <vt:lpstr>Calibri Light</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倪 建明</dc:creator>
  <cp:lastModifiedBy>v</cp:lastModifiedBy>
  <cp:revision>152</cp:revision>
  <dcterms:created xsi:type="dcterms:W3CDTF">2020-06-12T20:12:00Z</dcterms:created>
  <dcterms:modified xsi:type="dcterms:W3CDTF">2020-09-10T05:54:21Z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2052-11.1.0.9828</vt:lpwstr>
  </property>
</Properties>
</file>