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3"/>
  </p:notesMasterIdLst>
  <p:sldIdLst>
    <p:sldId id="256" r:id="rId2"/>
    <p:sldId id="257" r:id="rId3"/>
    <p:sldId id="267" r:id="rId4"/>
    <p:sldId id="331" r:id="rId5"/>
    <p:sldId id="333" r:id="rId6"/>
    <p:sldId id="332" r:id="rId7"/>
    <p:sldId id="330" r:id="rId8"/>
    <p:sldId id="295" r:id="rId9"/>
    <p:sldId id="296" r:id="rId10"/>
    <p:sldId id="298" r:id="rId11"/>
    <p:sldId id="269" r:id="rId12"/>
    <p:sldId id="281" r:id="rId13"/>
    <p:sldId id="270" r:id="rId14"/>
    <p:sldId id="301" r:id="rId15"/>
    <p:sldId id="303" r:id="rId16"/>
    <p:sldId id="304" r:id="rId17"/>
    <p:sldId id="271" r:id="rId18"/>
    <p:sldId id="283" r:id="rId19"/>
    <p:sldId id="272" r:id="rId20"/>
    <p:sldId id="305" r:id="rId21"/>
    <p:sldId id="306" r:id="rId22"/>
    <p:sldId id="307" r:id="rId23"/>
    <p:sldId id="336" r:id="rId24"/>
    <p:sldId id="273" r:id="rId25"/>
    <p:sldId id="284" r:id="rId26"/>
    <p:sldId id="312" r:id="rId27"/>
    <p:sldId id="313" r:id="rId28"/>
    <p:sldId id="275" r:id="rId29"/>
    <p:sldId id="314" r:id="rId30"/>
    <p:sldId id="276" r:id="rId31"/>
    <p:sldId id="316" r:id="rId32"/>
    <p:sldId id="277" r:id="rId33"/>
    <p:sldId id="320" r:id="rId34"/>
    <p:sldId id="322" r:id="rId35"/>
    <p:sldId id="323" r:id="rId36"/>
    <p:sldId id="324" r:id="rId37"/>
    <p:sldId id="335" r:id="rId38"/>
    <p:sldId id="328" r:id="rId39"/>
    <p:sldId id="329" r:id="rId40"/>
    <p:sldId id="334" r:id="rId41"/>
    <p:sldId id="266" r:id="rId4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EF4222"/>
    <a:srgbClr val="F86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06" autoAdjust="0"/>
    <p:restoredTop sz="95848" autoAdjust="0"/>
  </p:normalViewPr>
  <p:slideViewPr>
    <p:cSldViewPr snapToGrid="0">
      <p:cViewPr varScale="1">
        <p:scale>
          <a:sx n="68" d="100"/>
          <a:sy n="68" d="100"/>
        </p:scale>
        <p:origin x="-620" y="-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068F9-E9FE-416D-B1F6-9BD57AC76F58}" type="datetimeFigureOut">
              <a:rPr lang="zh-CN" altLang="en-US" smtClean="0"/>
              <a:t>2020/11/1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06F7F-F1D0-4935-8F46-32747F7C8F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3198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06F7F-F1D0-4935-8F46-32747F7C8F2E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5261A-6487-4951-8940-71DFD98D201B}" type="datetimeFigureOut">
              <a:rPr lang="zh-CN" altLang="en-US" smtClean="0"/>
              <a:t>2020/11/1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BB5D-BADA-457A-8E6E-679C8C09FC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5261A-6487-4951-8940-71DFD98D201B}" type="datetimeFigureOut">
              <a:rPr lang="zh-CN" altLang="en-US" smtClean="0"/>
              <a:t>2020/11/1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BB5D-BADA-457A-8E6E-679C8C09FC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5261A-6487-4951-8940-71DFD98D201B}" type="datetimeFigureOut">
              <a:rPr lang="zh-CN" altLang="en-US" smtClean="0"/>
              <a:t>2020/11/1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BB5D-BADA-457A-8E6E-679C8C09FC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5261A-6487-4951-8940-71DFD98D201B}" type="datetimeFigureOut">
              <a:rPr lang="zh-CN" altLang="en-US" smtClean="0"/>
              <a:t>2020/11/1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BB5D-BADA-457A-8E6E-679C8C09FC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5261A-6487-4951-8940-71DFD98D201B}" type="datetimeFigureOut">
              <a:rPr lang="zh-CN" altLang="en-US" smtClean="0"/>
              <a:t>2020/11/1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BB5D-BADA-457A-8E6E-679C8C09FC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5261A-6487-4951-8940-71DFD98D201B}" type="datetimeFigureOut">
              <a:rPr lang="zh-CN" altLang="en-US" smtClean="0"/>
              <a:t>2020/11/1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BB5D-BADA-457A-8E6E-679C8C09FC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5261A-6487-4951-8940-71DFD98D201B}" type="datetimeFigureOut">
              <a:rPr lang="zh-CN" altLang="en-US" smtClean="0"/>
              <a:t>2020/11/1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BB5D-BADA-457A-8E6E-679C8C09FC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5261A-6487-4951-8940-71DFD98D201B}" type="datetimeFigureOut">
              <a:rPr lang="zh-CN" altLang="en-US" smtClean="0"/>
              <a:t>2020/11/1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BB5D-BADA-457A-8E6E-679C8C09FC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5261A-6487-4951-8940-71DFD98D201B}" type="datetimeFigureOut">
              <a:rPr lang="zh-CN" altLang="en-US" smtClean="0"/>
              <a:t>2020/11/1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BB5D-BADA-457A-8E6E-679C8C09FC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5261A-6487-4951-8940-71DFD98D201B}" type="datetimeFigureOut">
              <a:rPr lang="zh-CN" altLang="en-US" smtClean="0"/>
              <a:t>2020/11/1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BB5D-BADA-457A-8E6E-679C8C09FC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5261A-6487-4951-8940-71DFD98D201B}" type="datetimeFigureOut">
              <a:rPr lang="zh-CN" altLang="en-US" smtClean="0"/>
              <a:t>2020/11/1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BB5D-BADA-457A-8E6E-679C8C09FC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5261A-6487-4951-8940-71DFD98D201B}" type="datetimeFigureOut">
              <a:rPr lang="zh-CN" altLang="en-US" smtClean="0"/>
              <a:t>2020/11/1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EBB5D-BADA-457A-8E6E-679C8C09FC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0890" y="757022"/>
            <a:ext cx="6923314" cy="1716833"/>
          </a:xfrm>
        </p:spPr>
        <p:txBody>
          <a:bodyPr>
            <a:noAutofit/>
          </a:bodyPr>
          <a:lstStyle/>
          <a:p>
            <a:pPr>
              <a:lnSpc>
                <a:spcPts val="5000"/>
              </a:lnSpc>
            </a:pPr>
            <a:r>
              <a:rPr lang="en-US" altLang="zh-CN" sz="4000" b="1" dirty="0" smtClean="0">
                <a:solidFill>
                  <a:srgbClr val="7030A0"/>
                </a:solidFill>
                <a:sym typeface="微软雅黑" panose="020B0503020204020204" pitchFamily="34" charset="-122"/>
              </a:rPr>
              <a:t>2020</a:t>
            </a:r>
            <a:br>
              <a:rPr lang="en-US" altLang="zh-CN" sz="4000" b="1" dirty="0" smtClean="0">
                <a:solidFill>
                  <a:srgbClr val="7030A0"/>
                </a:solidFill>
                <a:sym typeface="微软雅黑" panose="020B0503020204020204" pitchFamily="34" charset="-122"/>
              </a:rPr>
            </a:br>
            <a:r>
              <a:rPr lang="zh-CN" altLang="en-US" sz="4000" b="1" dirty="0" smtClean="0">
                <a:solidFill>
                  <a:srgbClr val="7030A0"/>
                </a:solidFill>
                <a:sym typeface="微软雅黑" panose="020B0503020204020204" pitchFamily="34" charset="-122"/>
              </a:rPr>
              <a:t>煤矿安全</a:t>
            </a:r>
            <a:r>
              <a:rPr lang="zh-CN" altLang="en-US" sz="4000" b="1" dirty="0">
                <a:solidFill>
                  <a:srgbClr val="7030A0"/>
                </a:solidFill>
                <a:sym typeface="微软雅黑" panose="020B0503020204020204" pitchFamily="34" charset="-122"/>
              </a:rPr>
              <a:t>生产标准化管理</a:t>
            </a:r>
            <a:r>
              <a:rPr lang="zh-CN" altLang="en-US" sz="4000" b="1" dirty="0" smtClean="0">
                <a:solidFill>
                  <a:srgbClr val="7030A0"/>
                </a:solidFill>
                <a:sym typeface="微软雅黑" panose="020B0503020204020204" pitchFamily="34" charset="-122"/>
              </a:rPr>
              <a:t>体系</a:t>
            </a:r>
            <a:r>
              <a:rPr lang="zh-CN" altLang="en-US" sz="3600" b="1" dirty="0">
                <a:solidFill>
                  <a:srgbClr val="00B050"/>
                </a:solidFill>
                <a:latin typeface="黑体" pitchFamily="49" charset="-122"/>
                <a:ea typeface="黑体" pitchFamily="49" charset="-122"/>
                <a:cs typeface="+mn-cs"/>
                <a:sym typeface="微软雅黑" panose="020B0503020204020204" pitchFamily="34" charset="-122"/>
              </a:rPr>
              <a:t>通风专业主要内容</a:t>
            </a:r>
            <a:r>
              <a:rPr lang="zh-CN" altLang="en-US" sz="3600" b="1" dirty="0">
                <a:solidFill>
                  <a:srgbClr val="00B0F0"/>
                </a:solidFill>
                <a:latin typeface="华文楷体" pitchFamily="2" charset="-122"/>
                <a:ea typeface="华文楷体" pitchFamily="2" charset="-122"/>
                <a:cs typeface="+mn-cs"/>
                <a:sym typeface="微软雅黑" panose="020B0503020204020204" pitchFamily="34" charset="-122"/>
              </a:rPr>
              <a:t>解读</a:t>
            </a:r>
          </a:p>
        </p:txBody>
      </p:sp>
      <p:sp>
        <p:nvSpPr>
          <p:cNvPr id="7" name="副标题 6"/>
          <p:cNvSpPr>
            <a:spLocks noGrp="1"/>
          </p:cNvSpPr>
          <p:nvPr>
            <p:ph type="subTitle" idx="1"/>
          </p:nvPr>
        </p:nvSpPr>
        <p:spPr>
          <a:xfrm>
            <a:off x="4413378" y="4243851"/>
            <a:ext cx="3808799" cy="1223887"/>
          </a:xfrm>
        </p:spPr>
        <p:txBody>
          <a:bodyPr>
            <a:normAutofit/>
          </a:bodyPr>
          <a:lstStyle/>
          <a:p>
            <a:r>
              <a:rPr lang="zh-CN" altLang="en-US" sz="36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讲解人：刘</a:t>
            </a:r>
            <a:r>
              <a:rPr lang="zh-CN" altLang="en-US" sz="36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清</a:t>
            </a:r>
            <a:r>
              <a:rPr lang="zh-CN" altLang="en-US" sz="36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龙</a:t>
            </a:r>
            <a:endParaRPr lang="en-US" altLang="zh-CN" sz="3600" b="1" dirty="0" smtClean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sz="3600" b="1" dirty="0" smtClean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18735163717</a:t>
            </a:r>
            <a:endParaRPr lang="zh-CN" altLang="en-US" sz="36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8" name="Freeform 37      (向天歌演示原创作品：www.TopPPT.cn)"/>
          <p:cNvSpPr/>
          <p:nvPr/>
        </p:nvSpPr>
        <p:spPr>
          <a:xfrm rot="19177476">
            <a:off x="8172061" y="319497"/>
            <a:ext cx="5672652" cy="5336710"/>
          </a:xfrm>
          <a:custGeom>
            <a:avLst/>
            <a:gdLst>
              <a:gd name="connsiteX0" fmla="*/ 699354 w 5683751"/>
              <a:gd name="connsiteY0" fmla="*/ 2660654 h 5347153"/>
              <a:gd name="connsiteX1" fmla="*/ 699354 w 5683751"/>
              <a:gd name="connsiteY1" fmla="*/ 4647799 h 5347153"/>
              <a:gd name="connsiteX2" fmla="*/ 2720656 w 5683751"/>
              <a:gd name="connsiteY2" fmla="*/ 4654875 h 5347153"/>
              <a:gd name="connsiteX3" fmla="*/ 2131993 w 5683751"/>
              <a:gd name="connsiteY3" fmla="*/ 5347153 h 5347153"/>
              <a:gd name="connsiteX4" fmla="*/ 0 w 5683751"/>
              <a:gd name="connsiteY4" fmla="*/ 5347153 h 5347153"/>
              <a:gd name="connsiteX5" fmla="*/ 0 w 5683751"/>
              <a:gd name="connsiteY5" fmla="*/ 2660489 h 5347153"/>
              <a:gd name="connsiteX6" fmla="*/ 2808800 w 5683751"/>
              <a:gd name="connsiteY6" fmla="*/ 0 h 5347153"/>
              <a:gd name="connsiteX7" fmla="*/ 2832652 w 5683751"/>
              <a:gd name="connsiteY7" fmla="*/ 699354 h 5347153"/>
              <a:gd name="connsiteX8" fmla="*/ 699354 w 5683751"/>
              <a:gd name="connsiteY8" fmla="*/ 699354 h 5347153"/>
              <a:gd name="connsiteX9" fmla="*/ 699354 w 5683751"/>
              <a:gd name="connsiteY9" fmla="*/ 2481295 h 5347153"/>
              <a:gd name="connsiteX10" fmla="*/ 0 w 5683751"/>
              <a:gd name="connsiteY10" fmla="*/ 2481130 h 5347153"/>
              <a:gd name="connsiteX11" fmla="*/ 0 w 5683751"/>
              <a:gd name="connsiteY11" fmla="*/ 0 h 5347153"/>
              <a:gd name="connsiteX12" fmla="*/ 4307551 w 5683751"/>
              <a:gd name="connsiteY12" fmla="*/ 0 h 5347153"/>
              <a:gd name="connsiteX13" fmla="*/ 5683751 w 5683751"/>
              <a:gd name="connsiteY13" fmla="*/ 1170220 h 5347153"/>
              <a:gd name="connsiteX14" fmla="*/ 5080222 w 5683751"/>
              <a:gd name="connsiteY14" fmla="*/ 1879981 h 5347153"/>
              <a:gd name="connsiteX15" fmla="*/ 5080546 w 5683751"/>
              <a:gd name="connsiteY15" fmla="*/ 1701265 h 5347153"/>
              <a:gd name="connsiteX16" fmla="*/ 5081521 w 5683751"/>
              <a:gd name="connsiteY16" fmla="*/ 699354 h 5347153"/>
              <a:gd name="connsiteX17" fmla="*/ 3041115 w 5683751"/>
              <a:gd name="connsiteY17" fmla="*/ 699354 h 5347153"/>
              <a:gd name="connsiteX18" fmla="*/ 3017264 w 5683751"/>
              <a:gd name="connsiteY18" fmla="*/ 0 h 5347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683751" h="5347153">
                <a:moveTo>
                  <a:pt x="699354" y="2660654"/>
                </a:moveTo>
                <a:lnTo>
                  <a:pt x="699354" y="4647799"/>
                </a:lnTo>
                <a:lnTo>
                  <a:pt x="2720656" y="4654875"/>
                </a:lnTo>
                <a:lnTo>
                  <a:pt x="2131993" y="5347153"/>
                </a:lnTo>
                <a:lnTo>
                  <a:pt x="0" y="5347153"/>
                </a:lnTo>
                <a:lnTo>
                  <a:pt x="0" y="2660489"/>
                </a:lnTo>
                <a:close/>
                <a:moveTo>
                  <a:pt x="2808800" y="0"/>
                </a:moveTo>
                <a:lnTo>
                  <a:pt x="2832652" y="699354"/>
                </a:lnTo>
                <a:lnTo>
                  <a:pt x="699354" y="699354"/>
                </a:lnTo>
                <a:lnTo>
                  <a:pt x="699354" y="2481295"/>
                </a:lnTo>
                <a:lnTo>
                  <a:pt x="0" y="2481130"/>
                </a:lnTo>
                <a:lnTo>
                  <a:pt x="0" y="0"/>
                </a:lnTo>
                <a:close/>
                <a:moveTo>
                  <a:pt x="4307551" y="0"/>
                </a:moveTo>
                <a:lnTo>
                  <a:pt x="5683751" y="1170220"/>
                </a:lnTo>
                <a:lnTo>
                  <a:pt x="5080222" y="1879981"/>
                </a:lnTo>
                <a:lnTo>
                  <a:pt x="5080546" y="1701265"/>
                </a:lnTo>
                <a:cubicBezTo>
                  <a:pt x="5081157" y="1364859"/>
                  <a:pt x="5081625" y="1029670"/>
                  <a:pt x="5081521" y="699354"/>
                </a:cubicBezTo>
                <a:lnTo>
                  <a:pt x="3041115" y="699354"/>
                </a:lnTo>
                <a:lnTo>
                  <a:pt x="3017264" y="0"/>
                </a:lnTo>
                <a:close/>
              </a:path>
            </a:pathLst>
          </a:cu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795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9" name="Group 3      (向天歌演示原创作品：www.TopPPT.cn)"/>
          <p:cNvGrpSpPr/>
          <p:nvPr/>
        </p:nvGrpSpPr>
        <p:grpSpPr>
          <a:xfrm>
            <a:off x="2479916" y="843904"/>
            <a:ext cx="1744892" cy="120963"/>
            <a:chOff x="1622500" y="4356850"/>
            <a:chExt cx="1748306" cy="121200"/>
          </a:xfrm>
        </p:grpSpPr>
        <p:cxnSp>
          <p:nvCxnSpPr>
            <p:cNvPr id="10" name="Straight Connector 23      (向天歌演示原创作品：www.TopPPT.cn)"/>
            <p:cNvCxnSpPr/>
            <p:nvPr/>
          </p:nvCxnSpPr>
          <p:spPr>
            <a:xfrm flipH="1">
              <a:off x="1622500" y="4420894"/>
              <a:ext cx="1656184" cy="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rgbClr val="21A3D0"/>
                  </a:gs>
                  <a:gs pos="89000">
                    <a:schemeClr val="bg1"/>
                  </a:gs>
                  <a:gs pos="83000">
                    <a:srgbClr val="E8E8E6"/>
                  </a:gs>
                  <a:gs pos="100000">
                    <a:schemeClr val="bg1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27      (向天歌演示原创作品：www.TopPPT.cn)"/>
            <p:cNvSpPr/>
            <p:nvPr/>
          </p:nvSpPr>
          <p:spPr>
            <a:xfrm>
              <a:off x="3249606" y="4356850"/>
              <a:ext cx="121200" cy="121200"/>
            </a:xfrm>
            <a:prstGeom prst="ellipse">
              <a:avLst/>
            </a:prstGeom>
            <a:solidFill>
              <a:srgbClr val="21A3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795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13" name="Group 4      (向天歌演示原创作品：www.TopPPT.cn)"/>
          <p:cNvGrpSpPr/>
          <p:nvPr/>
        </p:nvGrpSpPr>
        <p:grpSpPr>
          <a:xfrm>
            <a:off x="5754531" y="822336"/>
            <a:ext cx="1865857" cy="120963"/>
            <a:chOff x="4050658" y="4356850"/>
            <a:chExt cx="1869506" cy="121200"/>
          </a:xfrm>
        </p:grpSpPr>
        <p:cxnSp>
          <p:nvCxnSpPr>
            <p:cNvPr id="15" name="Straight Connector 24      (向天歌演示原创作品：www.TopPPT.cn)"/>
            <p:cNvCxnSpPr/>
            <p:nvPr/>
          </p:nvCxnSpPr>
          <p:spPr>
            <a:xfrm flipV="1">
              <a:off x="4171858" y="4414006"/>
              <a:ext cx="1748306" cy="3444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rgbClr val="21A3D0"/>
                  </a:gs>
                  <a:gs pos="89000">
                    <a:schemeClr val="bg1"/>
                  </a:gs>
                  <a:gs pos="83000">
                    <a:srgbClr val="E8E8E6"/>
                  </a:gs>
                  <a:gs pos="100000">
                    <a:schemeClr val="bg1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29      (向天歌演示原创作品：www.TopPPT.cn)"/>
            <p:cNvSpPr/>
            <p:nvPr/>
          </p:nvSpPr>
          <p:spPr>
            <a:xfrm>
              <a:off x="4050658" y="4356850"/>
              <a:ext cx="121200" cy="121200"/>
            </a:xfrm>
            <a:prstGeom prst="ellipse">
              <a:avLst/>
            </a:prstGeom>
            <a:solidFill>
              <a:srgbClr val="21A3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795" dirty="0">
                <a:ea typeface="微软雅黑" panose="020B0503020204020204" pitchFamily="34" charset="-122"/>
              </a:endParaRPr>
            </a:p>
          </p:txBody>
        </p:sp>
      </p:grpSp>
      <p:sp>
        <p:nvSpPr>
          <p:cNvPr id="19" name="Freeform 38      (向天歌演示原创作品：www.TopPPT.cn)"/>
          <p:cNvSpPr/>
          <p:nvPr/>
        </p:nvSpPr>
        <p:spPr>
          <a:xfrm rot="19177476">
            <a:off x="10460393" y="1518569"/>
            <a:ext cx="3458129" cy="4066825"/>
          </a:xfrm>
          <a:custGeom>
            <a:avLst/>
            <a:gdLst>
              <a:gd name="connsiteX0" fmla="*/ 699354 w 3464896"/>
              <a:gd name="connsiteY0" fmla="*/ 2076448 h 4074783"/>
              <a:gd name="connsiteX1" fmla="*/ 699354 w 3464896"/>
              <a:gd name="connsiteY1" fmla="*/ 3252330 h 4074783"/>
              <a:gd name="connsiteX2" fmla="*/ 0 w 3464896"/>
              <a:gd name="connsiteY2" fmla="*/ 4074783 h 4074783"/>
              <a:gd name="connsiteX3" fmla="*/ 0 w 3464896"/>
              <a:gd name="connsiteY3" fmla="*/ 2076283 h 4074783"/>
              <a:gd name="connsiteX4" fmla="*/ 1684570 w 3464896"/>
              <a:gd name="connsiteY4" fmla="*/ 0 h 4074783"/>
              <a:gd name="connsiteX5" fmla="*/ 1708421 w 3464896"/>
              <a:gd name="connsiteY5" fmla="*/ 699355 h 4074783"/>
              <a:gd name="connsiteX6" fmla="*/ 699354 w 3464896"/>
              <a:gd name="connsiteY6" fmla="*/ 699354 h 4074783"/>
              <a:gd name="connsiteX7" fmla="*/ 699354 w 3464896"/>
              <a:gd name="connsiteY7" fmla="*/ 1859921 h 4074783"/>
              <a:gd name="connsiteX8" fmla="*/ 0 w 3464896"/>
              <a:gd name="connsiteY8" fmla="*/ 1859755 h 4074783"/>
              <a:gd name="connsiteX9" fmla="*/ 0 w 3464896"/>
              <a:gd name="connsiteY9" fmla="*/ 0 h 4074783"/>
              <a:gd name="connsiteX10" fmla="*/ 3464896 w 3464896"/>
              <a:gd name="connsiteY10" fmla="*/ 1 h 4074783"/>
              <a:gd name="connsiteX11" fmla="*/ 2870217 w 3464896"/>
              <a:gd name="connsiteY11" fmla="*/ 699354 h 4074783"/>
              <a:gd name="connsiteX12" fmla="*/ 1916884 w 3464896"/>
              <a:gd name="connsiteY12" fmla="*/ 699354 h 4074783"/>
              <a:gd name="connsiteX13" fmla="*/ 1893033 w 3464896"/>
              <a:gd name="connsiteY13" fmla="*/ 1 h 407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464896" h="4074783">
                <a:moveTo>
                  <a:pt x="699354" y="2076448"/>
                </a:moveTo>
                <a:lnTo>
                  <a:pt x="699354" y="3252330"/>
                </a:lnTo>
                <a:lnTo>
                  <a:pt x="0" y="4074783"/>
                </a:lnTo>
                <a:lnTo>
                  <a:pt x="0" y="2076283"/>
                </a:lnTo>
                <a:close/>
                <a:moveTo>
                  <a:pt x="1684570" y="0"/>
                </a:moveTo>
                <a:lnTo>
                  <a:pt x="1708421" y="699355"/>
                </a:lnTo>
                <a:lnTo>
                  <a:pt x="699354" y="699354"/>
                </a:lnTo>
                <a:lnTo>
                  <a:pt x="699354" y="1859921"/>
                </a:lnTo>
                <a:lnTo>
                  <a:pt x="0" y="1859755"/>
                </a:lnTo>
                <a:lnTo>
                  <a:pt x="0" y="0"/>
                </a:lnTo>
                <a:close/>
                <a:moveTo>
                  <a:pt x="3464896" y="1"/>
                </a:moveTo>
                <a:lnTo>
                  <a:pt x="2870217" y="699354"/>
                </a:lnTo>
                <a:lnTo>
                  <a:pt x="1916884" y="699354"/>
                </a:lnTo>
                <a:lnTo>
                  <a:pt x="1893033" y="1"/>
                </a:lnTo>
                <a:close/>
              </a:path>
            </a:pathLst>
          </a:custGeom>
          <a:solidFill>
            <a:srgbClr val="2B2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795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916257" y="1242311"/>
            <a:ext cx="10198359" cy="4850580"/>
          </a:xfrm>
        </p:spPr>
        <p:txBody>
          <a:bodyPr>
            <a:noAutofit/>
          </a:bodyPr>
          <a:lstStyle/>
          <a:p>
            <a:pPr marL="0" lvl="0" indent="0">
              <a:lnSpc>
                <a:spcPts val="4500"/>
              </a:lnSpc>
              <a:spcBef>
                <a:spcPts val="0"/>
              </a:spcBef>
              <a:buNone/>
            </a:pPr>
            <a:r>
              <a:rPr lang="zh-CN" altLang="en-US" sz="3200" b="1" dirty="0" smtClean="0">
                <a:solidFill>
                  <a:srgbClr val="7030A0"/>
                </a:solidFill>
              </a:rPr>
              <a:t>    </a:t>
            </a:r>
            <a:r>
              <a:rPr lang="zh-CN" altLang="en-US" sz="3600" b="1" dirty="0" smtClean="0">
                <a:solidFill>
                  <a:srgbClr val="7030A0"/>
                </a:solidFill>
              </a:rPr>
              <a:t>井</a:t>
            </a:r>
            <a:r>
              <a:rPr lang="zh-CN" altLang="en-US" sz="3600" b="1" dirty="0">
                <a:solidFill>
                  <a:srgbClr val="7030A0"/>
                </a:solidFill>
              </a:rPr>
              <a:t>上、下消防材料</a:t>
            </a:r>
            <a:r>
              <a:rPr lang="zh-CN" altLang="en-US" sz="3600" b="1" dirty="0" smtClean="0">
                <a:solidFill>
                  <a:srgbClr val="7030A0"/>
                </a:solidFill>
              </a:rPr>
              <a:t>库内</a:t>
            </a:r>
            <a:r>
              <a:rPr lang="zh-CN" altLang="en-US" sz="3600" b="1" dirty="0">
                <a:solidFill>
                  <a:srgbClr val="7030A0"/>
                </a:solidFill>
              </a:rPr>
              <a:t>及井下重要岗点消防器材配备</a:t>
            </a:r>
            <a:r>
              <a:rPr lang="zh-CN" altLang="en-US" sz="3600" b="1" dirty="0" smtClean="0">
                <a:solidFill>
                  <a:srgbClr val="7030A0"/>
                </a:solidFill>
              </a:rPr>
              <a:t>符合</a:t>
            </a:r>
            <a:r>
              <a:rPr lang="en-US" altLang="zh-CN" sz="3600" b="1" dirty="0" smtClean="0">
                <a:solidFill>
                  <a:srgbClr val="00B050"/>
                </a:solidFill>
              </a:rPr>
              <a:t>《</a:t>
            </a:r>
            <a:r>
              <a:rPr lang="zh-CN" altLang="en-US" sz="3600" b="1" dirty="0">
                <a:solidFill>
                  <a:srgbClr val="00B050"/>
                </a:solidFill>
              </a:rPr>
              <a:t>煤炭矿井设计防火规范</a:t>
            </a:r>
            <a:r>
              <a:rPr lang="en-US" altLang="zh-CN" sz="3600" b="1" dirty="0">
                <a:solidFill>
                  <a:srgbClr val="00B050"/>
                </a:solidFill>
              </a:rPr>
              <a:t>》</a:t>
            </a:r>
            <a:r>
              <a:rPr lang="zh-CN" altLang="en-US" sz="3600" b="1" dirty="0">
                <a:solidFill>
                  <a:srgbClr val="00B050"/>
                </a:solidFill>
              </a:rPr>
              <a:t>（</a:t>
            </a:r>
            <a:r>
              <a:rPr lang="en-US" altLang="zh-CN" sz="3600" b="1" dirty="0">
                <a:solidFill>
                  <a:srgbClr val="00B050"/>
                </a:solidFill>
              </a:rPr>
              <a:t>GB51078</a:t>
            </a:r>
            <a:r>
              <a:rPr lang="zh-CN" altLang="en-US" sz="3600" b="1" dirty="0">
                <a:solidFill>
                  <a:srgbClr val="00B050"/>
                </a:solidFill>
              </a:rPr>
              <a:t>）</a:t>
            </a:r>
            <a:r>
              <a:rPr lang="zh-CN" altLang="en-US" sz="3600" b="1" dirty="0">
                <a:solidFill>
                  <a:srgbClr val="7030A0"/>
                </a:solidFill>
              </a:rPr>
              <a:t>规定。</a:t>
            </a:r>
            <a:endParaRPr lang="en-US" altLang="zh-CN" sz="3600" b="1" dirty="0" smtClean="0">
              <a:solidFill>
                <a:srgbClr val="7030A0"/>
              </a:solidFill>
            </a:endParaRPr>
          </a:p>
          <a:p>
            <a:pPr marL="0" lvl="0" indent="0">
              <a:lnSpc>
                <a:spcPts val="4500"/>
              </a:lnSpc>
              <a:spcBef>
                <a:spcPts val="0"/>
              </a:spcBef>
              <a:buNone/>
            </a:pPr>
            <a:r>
              <a:rPr lang="en-US" altLang="zh-CN" sz="3600" b="1" dirty="0" smtClean="0">
                <a:solidFill>
                  <a:srgbClr val="00B0F0"/>
                </a:solidFill>
              </a:rPr>
              <a:t>    ——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消防</a:t>
            </a:r>
            <a:r>
              <a:rPr lang="zh-CN" altLang="en-US" sz="3600" b="1" dirty="0">
                <a:solidFill>
                  <a:srgbClr val="00B0F0"/>
                </a:solidFill>
              </a:rPr>
              <a:t>材料库储存的消防材料、工具的品种及数量和井下机电设备硐室等地点备有灭火器材及数量、规格以及存在具体地点，参照</a:t>
            </a:r>
            <a:r>
              <a:rPr lang="en-US" altLang="zh-CN" sz="3600" b="1" dirty="0" smtClean="0">
                <a:solidFill>
                  <a:srgbClr val="00B0F0"/>
                </a:solidFill>
              </a:rPr>
              <a:t>GB51078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标准，并</a:t>
            </a:r>
            <a:r>
              <a:rPr lang="zh-CN" altLang="en-US" sz="3600" b="1" dirty="0">
                <a:solidFill>
                  <a:srgbClr val="00B0F0"/>
                </a:solidFill>
              </a:rPr>
              <a:t>结合矿井实际进行装备，在</a:t>
            </a:r>
            <a:r>
              <a:rPr lang="zh-CN" altLang="en-US" sz="3600" b="1" dirty="0">
                <a:solidFill>
                  <a:srgbClr val="00B050"/>
                </a:solidFill>
              </a:rPr>
              <a:t>矿井灾害预防和处理计划中明确配备</a:t>
            </a:r>
            <a:r>
              <a:rPr lang="zh-CN" altLang="en-US" sz="3600" b="1" dirty="0">
                <a:solidFill>
                  <a:srgbClr val="00B0F0"/>
                </a:solidFill>
              </a:rPr>
              <a:t>要求。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718817" y="93588"/>
            <a:ext cx="8516865" cy="8385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000" b="1" dirty="0" smtClean="0">
                <a:solidFill>
                  <a:srgbClr val="00B0F0"/>
                </a:solidFill>
              </a:rPr>
              <a:t>              </a:t>
            </a:r>
            <a:r>
              <a:rPr lang="zh-CN" altLang="en-US" sz="3600" b="1" dirty="0">
                <a:solidFill>
                  <a:srgbClr val="00B0F0"/>
                </a:solidFill>
              </a:rPr>
              <a:t>三 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   工作要求</a:t>
            </a:r>
            <a:r>
              <a:rPr lang="en-US" altLang="zh-CN" sz="3200" b="1" dirty="0">
                <a:solidFill>
                  <a:srgbClr val="7030A0"/>
                </a:solidFill>
              </a:rPr>
              <a:t>——</a:t>
            </a:r>
            <a:r>
              <a:rPr lang="zh-CN" altLang="en-US" sz="3200" b="1" dirty="0">
                <a:solidFill>
                  <a:srgbClr val="7030A0"/>
                </a:solidFill>
              </a:rPr>
              <a:t>防灭火</a:t>
            </a:r>
          </a:p>
        </p:txBody>
      </p:sp>
    </p:spTree>
    <p:extLst>
      <p:ext uri="{BB962C8B-B14F-4D97-AF65-F5344CB8AC3E}">
        <p14:creationId xmlns:p14="http://schemas.microsoft.com/office/powerpoint/2010/main" val="4081542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2388637" y="1334277"/>
            <a:ext cx="7828384" cy="456266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58212" y="32553"/>
            <a:ext cx="8621485" cy="8385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200" b="1" dirty="0" smtClean="0">
                <a:solidFill>
                  <a:srgbClr val="00B0F0"/>
                </a:solidFill>
              </a:rPr>
              <a:t>               </a:t>
            </a:r>
            <a:r>
              <a:rPr lang="zh-CN" altLang="en-US" sz="3600" b="1" dirty="0">
                <a:solidFill>
                  <a:srgbClr val="00B0F0"/>
                </a:solidFill>
              </a:rPr>
              <a:t>四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    </a:t>
            </a:r>
            <a:r>
              <a:rPr lang="zh-CN" altLang="en-US" sz="3600" b="1" dirty="0">
                <a:solidFill>
                  <a:srgbClr val="00B0F0"/>
                </a:solidFill>
              </a:rPr>
              <a:t>评分方法</a:t>
            </a:r>
            <a:endParaRPr lang="en-US" altLang="zh-CN" sz="3600" b="1" dirty="0">
              <a:solidFill>
                <a:srgbClr val="00B0F0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446245" y="1540399"/>
            <a:ext cx="9265298" cy="2956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lnSpc>
                <a:spcPts val="4500"/>
              </a:lnSpc>
            </a:pPr>
            <a:r>
              <a:rPr lang="en-US" altLang="zh-CN" sz="3200" b="1" dirty="0" smtClean="0">
                <a:solidFill>
                  <a:srgbClr val="7030A0"/>
                </a:solidFill>
                <a:latin typeface="等线"/>
              </a:rPr>
              <a:t>    </a:t>
            </a:r>
            <a:r>
              <a:rPr lang="en-US" altLang="zh-CN" sz="3600" b="1" dirty="0" smtClean="0">
                <a:solidFill>
                  <a:srgbClr val="00B050"/>
                </a:solidFill>
                <a:latin typeface="等线"/>
              </a:rPr>
              <a:t>1. </a:t>
            </a:r>
            <a:r>
              <a:rPr lang="zh-CN" altLang="en-US" sz="3600" b="1" dirty="0" smtClean="0">
                <a:solidFill>
                  <a:srgbClr val="00B050"/>
                </a:solidFill>
                <a:latin typeface="等线"/>
              </a:rPr>
              <a:t>存在重大事故</a:t>
            </a:r>
            <a:r>
              <a:rPr lang="zh-CN" altLang="en-US" sz="3600" b="1" dirty="0">
                <a:solidFill>
                  <a:srgbClr val="00B050"/>
                </a:solidFill>
                <a:latin typeface="等线"/>
              </a:rPr>
              <a:t>隐患的</a:t>
            </a:r>
            <a:r>
              <a:rPr lang="zh-CN" altLang="en-US" sz="3600" b="1" dirty="0" smtClean="0">
                <a:solidFill>
                  <a:srgbClr val="00B050"/>
                </a:solidFill>
                <a:latin typeface="等线"/>
              </a:rPr>
              <a:t>，本部分不得分。</a:t>
            </a:r>
            <a:endParaRPr lang="en-US" altLang="zh-CN" sz="3600" b="1" dirty="0" smtClean="0">
              <a:solidFill>
                <a:srgbClr val="00B050"/>
              </a:solidFill>
              <a:latin typeface="等线"/>
            </a:endParaRPr>
          </a:p>
          <a:p>
            <a:pPr lvl="0" defTabSz="914400">
              <a:lnSpc>
                <a:spcPts val="4500"/>
              </a:lnSpc>
            </a:pPr>
            <a:r>
              <a:rPr lang="en-US" altLang="zh-CN" sz="3600" b="1" dirty="0" smtClean="0">
                <a:solidFill>
                  <a:srgbClr val="00B0F0"/>
                </a:solidFill>
              </a:rPr>
              <a:t>      ——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检查</a:t>
            </a:r>
            <a:r>
              <a:rPr lang="zh-CN" altLang="en-US" sz="3600" b="1" dirty="0">
                <a:solidFill>
                  <a:srgbClr val="00B0F0"/>
                </a:solidFill>
              </a:rPr>
              <a:t>过程中，发现有一通三防或者爆破方面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重大事故</a:t>
            </a:r>
            <a:r>
              <a:rPr lang="zh-CN" altLang="en-US" sz="3600" b="1" dirty="0">
                <a:solidFill>
                  <a:srgbClr val="00B0F0"/>
                </a:solidFill>
              </a:rPr>
              <a:t>隐患，或者年度内出现时但未按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重大事故</a:t>
            </a:r>
            <a:r>
              <a:rPr lang="zh-CN" altLang="en-US" sz="3600" b="1" dirty="0">
                <a:solidFill>
                  <a:srgbClr val="00B0F0"/>
                </a:solidFill>
              </a:rPr>
              <a:t>隐患进行处理的或者处理未完结的，通风专业不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得分</a:t>
            </a:r>
            <a:r>
              <a:rPr lang="zh-CN" altLang="en-US" sz="3600" b="1" dirty="0" smtClean="0">
                <a:solidFill>
                  <a:srgbClr val="00B050"/>
                </a:solidFill>
              </a:rPr>
              <a:t>。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695057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2351313" y="1250302"/>
            <a:ext cx="7828384" cy="456266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58212" y="32553"/>
            <a:ext cx="8621485" cy="8385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200" b="1" dirty="0" smtClean="0">
                <a:solidFill>
                  <a:srgbClr val="00B0F0"/>
                </a:solidFill>
              </a:rPr>
              <a:t>                  </a:t>
            </a:r>
            <a:r>
              <a:rPr lang="zh-CN" altLang="en-US" sz="3600" b="1" dirty="0">
                <a:solidFill>
                  <a:srgbClr val="00B0F0"/>
                </a:solidFill>
              </a:rPr>
              <a:t>四 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   </a:t>
            </a:r>
            <a:r>
              <a:rPr lang="zh-CN" altLang="en-US" sz="3600" b="1" dirty="0">
                <a:solidFill>
                  <a:srgbClr val="00B0F0"/>
                </a:solidFill>
              </a:rPr>
              <a:t>评分方法</a:t>
            </a:r>
            <a:endParaRPr lang="en-US" altLang="zh-CN" sz="3600" b="1" dirty="0">
              <a:solidFill>
                <a:srgbClr val="00B0F0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858416" y="1195658"/>
            <a:ext cx="10319658" cy="526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lnSpc>
                <a:spcPts val="4500"/>
              </a:lnSpc>
            </a:pPr>
            <a:r>
              <a:rPr lang="en-US" altLang="zh-CN" sz="3600" b="1" dirty="0" smtClean="0">
                <a:solidFill>
                  <a:srgbClr val="7030A0"/>
                </a:solidFill>
                <a:latin typeface="等线"/>
              </a:rPr>
              <a:t>    2. </a:t>
            </a:r>
            <a:r>
              <a:rPr lang="zh-CN" altLang="en-US" sz="3600" b="1" dirty="0" smtClean="0">
                <a:solidFill>
                  <a:srgbClr val="7030A0"/>
                </a:solidFill>
                <a:latin typeface="等线"/>
              </a:rPr>
              <a:t>“通风设施”</a:t>
            </a:r>
            <a:r>
              <a:rPr lang="zh-CN" altLang="en-US" sz="3600" b="1" dirty="0">
                <a:solidFill>
                  <a:srgbClr val="7030A0"/>
                </a:solidFill>
                <a:latin typeface="等线"/>
              </a:rPr>
              <a:t>大项以所检查的分项的平均分之和为该大项</a:t>
            </a:r>
            <a:r>
              <a:rPr lang="zh-CN" altLang="en-US" sz="3600" b="1" dirty="0" smtClean="0">
                <a:solidFill>
                  <a:srgbClr val="7030A0"/>
                </a:solidFill>
                <a:latin typeface="等线"/>
              </a:rPr>
              <a:t>得分。</a:t>
            </a:r>
            <a:endParaRPr lang="en-US" altLang="zh-CN" sz="3600" b="1" dirty="0">
              <a:solidFill>
                <a:srgbClr val="7030A0"/>
              </a:solidFill>
              <a:latin typeface="等线"/>
            </a:endParaRPr>
          </a:p>
          <a:p>
            <a:pPr lvl="0" defTabSz="914400">
              <a:lnSpc>
                <a:spcPts val="4500"/>
              </a:lnSpc>
            </a:pPr>
            <a:r>
              <a:rPr lang="en-US" altLang="zh-CN" sz="3600" b="1" dirty="0">
                <a:solidFill>
                  <a:srgbClr val="00B050"/>
                </a:solidFill>
              </a:rPr>
              <a:t> </a:t>
            </a:r>
            <a:r>
              <a:rPr lang="en-US" altLang="zh-CN" sz="3600" b="1" dirty="0" smtClean="0">
                <a:solidFill>
                  <a:srgbClr val="00B050"/>
                </a:solidFill>
              </a:rPr>
              <a:t>    </a:t>
            </a:r>
            <a:r>
              <a:rPr lang="en-US" altLang="zh-CN" sz="3600" b="1" dirty="0">
                <a:solidFill>
                  <a:srgbClr val="00B0F0"/>
                </a:solidFill>
              </a:rPr>
              <a:t>——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通风设施的</a:t>
            </a:r>
            <a:r>
              <a:rPr lang="en-US" altLang="zh-CN" sz="3600" b="1" dirty="0" smtClean="0">
                <a:solidFill>
                  <a:srgbClr val="00B0F0"/>
                </a:solidFill>
              </a:rPr>
              <a:t>4</a:t>
            </a:r>
            <a:r>
              <a:rPr lang="zh-CN" altLang="en-US" sz="3600" b="1" dirty="0">
                <a:solidFill>
                  <a:srgbClr val="00B0F0"/>
                </a:solidFill>
              </a:rPr>
              <a:t>个分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项：</a:t>
            </a:r>
            <a:r>
              <a:rPr lang="zh-CN" altLang="en-US" sz="3600" b="1" dirty="0" smtClean="0">
                <a:solidFill>
                  <a:srgbClr val="00B050"/>
                </a:solidFill>
              </a:rPr>
              <a:t>设施</a:t>
            </a:r>
            <a:r>
              <a:rPr lang="zh-CN" altLang="en-US" sz="3600" b="1" dirty="0">
                <a:solidFill>
                  <a:srgbClr val="00B050"/>
                </a:solidFill>
              </a:rPr>
              <a:t>管理</a:t>
            </a:r>
            <a:r>
              <a:rPr lang="zh-CN" altLang="en-US" sz="3600" b="1" dirty="0">
                <a:solidFill>
                  <a:srgbClr val="00B0F0"/>
                </a:solidFill>
              </a:rPr>
              <a:t>（</a:t>
            </a:r>
            <a:r>
              <a:rPr lang="en-US" altLang="zh-CN" sz="3600" b="1" dirty="0">
                <a:solidFill>
                  <a:srgbClr val="00B0F0"/>
                </a:solidFill>
              </a:rPr>
              <a:t>30</a:t>
            </a:r>
            <a:r>
              <a:rPr lang="zh-CN" altLang="en-US" sz="3600" b="1" dirty="0">
                <a:solidFill>
                  <a:srgbClr val="00B0F0"/>
                </a:solidFill>
              </a:rPr>
              <a:t>）、密闭（</a:t>
            </a:r>
            <a:r>
              <a:rPr lang="en-US" altLang="zh-CN" sz="3600" b="1" dirty="0">
                <a:solidFill>
                  <a:srgbClr val="00B0F0"/>
                </a:solidFill>
              </a:rPr>
              <a:t>20</a:t>
            </a:r>
            <a:r>
              <a:rPr lang="zh-CN" altLang="en-US" sz="3600" b="1" dirty="0">
                <a:solidFill>
                  <a:srgbClr val="00B0F0"/>
                </a:solidFill>
              </a:rPr>
              <a:t>）、风门风窗（</a:t>
            </a:r>
            <a:r>
              <a:rPr lang="en-US" altLang="zh-CN" sz="3600" b="1" dirty="0">
                <a:solidFill>
                  <a:srgbClr val="00B0F0"/>
                </a:solidFill>
              </a:rPr>
              <a:t>30</a:t>
            </a:r>
            <a:r>
              <a:rPr lang="zh-CN" altLang="en-US" sz="3600" b="1" dirty="0">
                <a:solidFill>
                  <a:srgbClr val="00B0F0"/>
                </a:solidFill>
              </a:rPr>
              <a:t>）和风桥（</a:t>
            </a:r>
            <a:r>
              <a:rPr lang="en-US" altLang="zh-CN" sz="3600" b="1" dirty="0">
                <a:solidFill>
                  <a:srgbClr val="00B0F0"/>
                </a:solidFill>
              </a:rPr>
              <a:t>20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），每</a:t>
            </a:r>
            <a:r>
              <a:rPr lang="zh-CN" altLang="en-US" sz="3600" b="1" dirty="0">
                <a:solidFill>
                  <a:srgbClr val="00B0F0"/>
                </a:solidFill>
              </a:rPr>
              <a:t>检查考核一道设施，除给本分项打分外，还要对</a:t>
            </a:r>
            <a:r>
              <a:rPr lang="zh-CN" altLang="en-US" sz="3600" b="1" dirty="0">
                <a:solidFill>
                  <a:srgbClr val="00B050"/>
                </a:solidFill>
              </a:rPr>
              <a:t>设施管理</a:t>
            </a:r>
            <a:r>
              <a:rPr lang="zh-CN" altLang="en-US" sz="3600" b="1" dirty="0">
                <a:solidFill>
                  <a:srgbClr val="00B0F0"/>
                </a:solidFill>
              </a:rPr>
              <a:t>分项进行打分，</a:t>
            </a:r>
            <a:r>
              <a:rPr lang="zh-CN" altLang="en-US" sz="3600" b="1" dirty="0">
                <a:solidFill>
                  <a:srgbClr val="00B050"/>
                </a:solidFill>
              </a:rPr>
              <a:t>每一分项得分为检查考核道数的得分算术平均值</a:t>
            </a:r>
            <a:r>
              <a:rPr lang="zh-CN" altLang="en-US" sz="3600" b="1" dirty="0">
                <a:solidFill>
                  <a:srgbClr val="00B0F0"/>
                </a:solidFill>
              </a:rPr>
              <a:t>，各分项得分之和为通风设施得分（注：未检查到的密闭、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风桥等某</a:t>
            </a:r>
            <a:r>
              <a:rPr lang="zh-CN" altLang="en-US" sz="3600" b="1" dirty="0">
                <a:solidFill>
                  <a:srgbClr val="00B0F0"/>
                </a:solidFill>
              </a:rPr>
              <a:t>一项按此项标准分值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得分，但相应的</a:t>
            </a:r>
            <a:r>
              <a:rPr lang="zh-CN" altLang="en-US" sz="3600" b="1" dirty="0" smtClean="0">
                <a:solidFill>
                  <a:srgbClr val="00B050"/>
                </a:solidFill>
              </a:rPr>
              <a:t>设施</a:t>
            </a:r>
            <a:r>
              <a:rPr lang="zh-CN" altLang="en-US" sz="3600" b="1" dirty="0">
                <a:solidFill>
                  <a:srgbClr val="00B050"/>
                </a:solidFill>
              </a:rPr>
              <a:t>管理</a:t>
            </a:r>
            <a:r>
              <a:rPr lang="zh-CN" altLang="en-US" sz="3600" b="1" dirty="0">
                <a:solidFill>
                  <a:srgbClr val="00B0F0"/>
                </a:solidFill>
              </a:rPr>
              <a:t>分项不参与打分）。</a:t>
            </a:r>
          </a:p>
        </p:txBody>
      </p:sp>
    </p:spTree>
    <p:extLst>
      <p:ext uri="{BB962C8B-B14F-4D97-AF65-F5344CB8AC3E}">
        <p14:creationId xmlns:p14="http://schemas.microsoft.com/office/powerpoint/2010/main" val="204784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2388637" y="1334277"/>
            <a:ext cx="7828384" cy="456266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58212" y="118269"/>
            <a:ext cx="8621485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000" b="1" dirty="0" smtClean="0">
                <a:solidFill>
                  <a:srgbClr val="00B0F0"/>
                </a:solidFill>
              </a:rPr>
              <a:t>           </a:t>
            </a:r>
            <a:r>
              <a:rPr lang="zh-CN" altLang="en-US" sz="3600" b="1" dirty="0">
                <a:solidFill>
                  <a:srgbClr val="00B0F0"/>
                </a:solidFill>
              </a:rPr>
              <a:t>五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    </a:t>
            </a:r>
            <a:r>
              <a:rPr lang="zh-CN" altLang="en-US" sz="3600" b="1" dirty="0">
                <a:solidFill>
                  <a:srgbClr val="00B0F0"/>
                </a:solidFill>
              </a:rPr>
              <a:t>评分表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内容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通风系统</a:t>
            </a:r>
            <a:endParaRPr lang="zh-CN" altLang="en-US" sz="3200" b="1" dirty="0">
              <a:solidFill>
                <a:srgbClr val="00B0F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1324947" y="1363462"/>
            <a:ext cx="9330612" cy="4687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500"/>
              </a:lnSpc>
            </a:pPr>
            <a:r>
              <a:rPr lang="en-US" altLang="zh-CN" sz="2800" b="1" dirty="0" smtClean="0">
                <a:solidFill>
                  <a:srgbClr val="7030A0"/>
                </a:solidFill>
              </a:rPr>
              <a:t>     </a:t>
            </a:r>
            <a:r>
              <a:rPr lang="en-US" altLang="zh-CN" sz="3600" b="1" dirty="0">
                <a:solidFill>
                  <a:srgbClr val="7030A0"/>
                </a:solidFill>
                <a:latin typeface="等线"/>
              </a:rPr>
              <a:t>1</a:t>
            </a:r>
            <a:r>
              <a:rPr lang="en-US" altLang="zh-CN" sz="3600" b="1" dirty="0" smtClean="0">
                <a:solidFill>
                  <a:srgbClr val="7030A0"/>
                </a:solidFill>
                <a:latin typeface="等线"/>
              </a:rPr>
              <a:t>.</a:t>
            </a:r>
            <a:r>
              <a:rPr lang="zh-CN" altLang="en-US" sz="3600" b="1" dirty="0" smtClean="0">
                <a:solidFill>
                  <a:srgbClr val="7030A0"/>
                </a:solidFill>
                <a:latin typeface="等线"/>
              </a:rPr>
              <a:t> 巷道</a:t>
            </a:r>
            <a:r>
              <a:rPr lang="zh-CN" altLang="en-US" sz="3600" b="1" dirty="0">
                <a:solidFill>
                  <a:srgbClr val="7030A0"/>
                </a:solidFill>
                <a:latin typeface="等线"/>
              </a:rPr>
              <a:t>贯通前应当制定贯通专项措施，经矿总工程师</a:t>
            </a:r>
            <a:r>
              <a:rPr lang="zh-CN" altLang="en-US" sz="3600" b="1" dirty="0" smtClean="0">
                <a:solidFill>
                  <a:srgbClr val="7030A0"/>
                </a:solidFill>
                <a:latin typeface="等线"/>
              </a:rPr>
              <a:t>审批</a:t>
            </a:r>
            <a:endParaRPr lang="en-US" altLang="zh-CN" sz="3600" b="1" dirty="0" smtClean="0">
              <a:solidFill>
                <a:srgbClr val="7030A0"/>
              </a:solidFill>
              <a:latin typeface="等线"/>
            </a:endParaRPr>
          </a:p>
          <a:p>
            <a:pPr lvl="0" defTabSz="914400">
              <a:lnSpc>
                <a:spcPts val="4500"/>
              </a:lnSpc>
            </a:pPr>
            <a:r>
              <a:rPr lang="zh-CN" altLang="en-US" sz="3600" b="1" dirty="0" smtClean="0">
                <a:solidFill>
                  <a:srgbClr val="00B050"/>
                </a:solidFill>
              </a:rPr>
              <a:t>     </a:t>
            </a:r>
            <a:r>
              <a:rPr lang="en-US" altLang="zh-CN" sz="3600" b="1" dirty="0">
                <a:solidFill>
                  <a:srgbClr val="00B0F0"/>
                </a:solidFill>
              </a:rPr>
              <a:t>——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巷道</a:t>
            </a:r>
            <a:r>
              <a:rPr lang="zh-CN" altLang="en-US" sz="3600" b="1" dirty="0">
                <a:solidFill>
                  <a:srgbClr val="00B0F0"/>
                </a:solidFill>
              </a:rPr>
              <a:t>贯通主要是指已有两条通风巷道间的贯通，且通后需对通风系统进行调整，因此，贯通前由矿通风部门及时制定贯通调风的专项措施，主要内容符合</a:t>
            </a:r>
            <a:r>
              <a:rPr lang="en-US" altLang="zh-CN" sz="3600" b="1" dirty="0">
                <a:solidFill>
                  <a:srgbClr val="00B0F0"/>
                </a:solidFill>
              </a:rPr>
              <a:t>《</a:t>
            </a:r>
            <a:r>
              <a:rPr lang="zh-CN" altLang="en-US" sz="3600" b="1" dirty="0">
                <a:solidFill>
                  <a:srgbClr val="00B0F0"/>
                </a:solidFill>
              </a:rPr>
              <a:t>煤矿安全规程</a:t>
            </a:r>
            <a:r>
              <a:rPr lang="en-US" altLang="zh-CN" sz="3600" b="1" dirty="0">
                <a:solidFill>
                  <a:srgbClr val="00B0F0"/>
                </a:solidFill>
              </a:rPr>
              <a:t>》</a:t>
            </a:r>
            <a:r>
              <a:rPr lang="zh-CN" altLang="en-US" sz="3600" b="1" dirty="0">
                <a:solidFill>
                  <a:srgbClr val="00B0F0"/>
                </a:solidFill>
              </a:rPr>
              <a:t>第一百四十三条规定外，要明确</a:t>
            </a:r>
            <a:r>
              <a:rPr lang="zh-CN" altLang="en-US" sz="3600" b="1" dirty="0">
                <a:solidFill>
                  <a:srgbClr val="00B050"/>
                </a:solidFill>
              </a:rPr>
              <a:t>调风顺序及控制风量的范围</a:t>
            </a:r>
            <a:r>
              <a:rPr lang="zh-CN" altLang="en-US" sz="3600" b="1" dirty="0">
                <a:solidFill>
                  <a:srgbClr val="00B0F0"/>
                </a:solidFill>
              </a:rPr>
              <a:t>等。</a:t>
            </a:r>
            <a:endParaRPr lang="zh-CN" altLang="en-US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883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2388637" y="1334277"/>
            <a:ext cx="7828384" cy="456266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58212" y="118269"/>
            <a:ext cx="9116008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000" b="1" dirty="0" smtClean="0">
                <a:solidFill>
                  <a:srgbClr val="00B0F0"/>
                </a:solidFill>
              </a:rPr>
              <a:t>           </a:t>
            </a:r>
            <a:r>
              <a:rPr lang="zh-CN" altLang="en-US" sz="3600" b="1" dirty="0">
                <a:solidFill>
                  <a:srgbClr val="00B0F0"/>
                </a:solidFill>
              </a:rPr>
              <a:t>五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    </a:t>
            </a:r>
            <a:r>
              <a:rPr lang="zh-CN" altLang="en-US" sz="3600" b="1" dirty="0">
                <a:solidFill>
                  <a:srgbClr val="00B0F0"/>
                </a:solidFill>
              </a:rPr>
              <a:t>评分表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内容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通风系统</a:t>
            </a:r>
            <a:endParaRPr lang="zh-CN" altLang="en-US" sz="3200" b="1" dirty="0">
              <a:solidFill>
                <a:srgbClr val="00B0F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648247" y="1162897"/>
            <a:ext cx="10734381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200"/>
              </a:lnSpc>
            </a:pPr>
            <a:r>
              <a:rPr lang="en-US" altLang="zh-CN" sz="2800" b="1" dirty="0" smtClean="0">
                <a:solidFill>
                  <a:srgbClr val="7030A0"/>
                </a:solidFill>
              </a:rPr>
              <a:t>    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2. 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装有</a:t>
            </a:r>
            <a:r>
              <a:rPr lang="zh-CN" altLang="en-US" sz="3200" b="1" dirty="0">
                <a:solidFill>
                  <a:srgbClr val="7030A0"/>
                </a:solidFill>
              </a:rPr>
              <a:t>主要通风机的井口防爆门等反风设施每季度至少组织检查维修</a:t>
            </a:r>
            <a:r>
              <a:rPr lang="en-US" altLang="zh-CN" sz="3200" b="1" dirty="0">
                <a:solidFill>
                  <a:srgbClr val="7030A0"/>
                </a:solidFill>
              </a:rPr>
              <a:t>1</a:t>
            </a:r>
            <a:r>
              <a:rPr lang="zh-CN" altLang="en-US" sz="3200" b="1" dirty="0">
                <a:solidFill>
                  <a:srgbClr val="7030A0"/>
                </a:solidFill>
              </a:rPr>
              <a:t>次，有记录；制定年度全矿性反风技术方案，按规定审批，实施有总结报告，并达到反风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效果</a:t>
            </a:r>
            <a:endParaRPr lang="en-US" altLang="zh-CN" sz="3200" b="1" dirty="0" smtClean="0">
              <a:solidFill>
                <a:srgbClr val="7030A0"/>
              </a:solidFill>
            </a:endParaRPr>
          </a:p>
          <a:p>
            <a:pPr>
              <a:lnSpc>
                <a:spcPts val="4200"/>
              </a:lnSpc>
            </a:pPr>
            <a:r>
              <a:rPr lang="en-US" altLang="zh-CN" sz="3200" b="1" dirty="0" smtClean="0">
                <a:solidFill>
                  <a:srgbClr val="00B0F0"/>
                </a:solidFill>
              </a:rPr>
              <a:t>    ——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井口</a:t>
            </a:r>
            <a:r>
              <a:rPr lang="zh-CN" altLang="en-US" sz="3200" b="1" dirty="0">
                <a:solidFill>
                  <a:srgbClr val="00B0F0"/>
                </a:solidFill>
              </a:rPr>
              <a:t>防爆门由</a:t>
            </a:r>
            <a:r>
              <a:rPr lang="zh-CN" altLang="en-US" sz="3200" b="1" dirty="0">
                <a:solidFill>
                  <a:srgbClr val="00B050"/>
                </a:solidFill>
              </a:rPr>
              <a:t>每</a:t>
            </a:r>
            <a:r>
              <a:rPr lang="en-US" altLang="zh-CN" sz="3200" b="1" dirty="0">
                <a:solidFill>
                  <a:srgbClr val="00B050"/>
                </a:solidFill>
              </a:rPr>
              <a:t>6</a:t>
            </a:r>
            <a:r>
              <a:rPr lang="zh-CN" altLang="en-US" sz="3200" b="1" dirty="0">
                <a:solidFill>
                  <a:srgbClr val="00B050"/>
                </a:solidFill>
              </a:rPr>
              <a:t>个月检查维修</a:t>
            </a:r>
            <a:r>
              <a:rPr lang="en-US" altLang="zh-CN" sz="3200" b="1" dirty="0">
                <a:solidFill>
                  <a:srgbClr val="00B050"/>
                </a:solidFill>
              </a:rPr>
              <a:t>1</a:t>
            </a:r>
            <a:r>
              <a:rPr lang="zh-CN" altLang="en-US" sz="3200" b="1" dirty="0">
                <a:solidFill>
                  <a:srgbClr val="00B050"/>
                </a:solidFill>
              </a:rPr>
              <a:t>次改为每季度至少组织检查维修</a:t>
            </a:r>
            <a:r>
              <a:rPr lang="en-US" altLang="zh-CN" sz="3200" b="1" dirty="0">
                <a:solidFill>
                  <a:srgbClr val="00B050"/>
                </a:solidFill>
              </a:rPr>
              <a:t>1</a:t>
            </a:r>
            <a:r>
              <a:rPr lang="zh-CN" altLang="en-US" sz="3200" b="1" dirty="0" smtClean="0">
                <a:solidFill>
                  <a:srgbClr val="00B050"/>
                </a:solidFill>
              </a:rPr>
              <a:t>次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，</a:t>
            </a:r>
            <a:r>
              <a:rPr lang="zh-CN" altLang="en-US" sz="3200" b="1" dirty="0">
                <a:solidFill>
                  <a:srgbClr val="00B0F0"/>
                </a:solidFill>
              </a:rPr>
              <a:t>与原反风设施检查周期要求一致，利于统一检查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管理。</a:t>
            </a:r>
            <a:endParaRPr lang="zh-CN" altLang="en-US" sz="3200" b="1" dirty="0">
              <a:solidFill>
                <a:srgbClr val="00B0F0"/>
              </a:solidFill>
            </a:endParaRPr>
          </a:p>
          <a:p>
            <a:pPr>
              <a:lnSpc>
                <a:spcPts val="4200"/>
              </a:lnSpc>
            </a:pPr>
            <a:r>
              <a:rPr lang="zh-CN" altLang="en-US" sz="3200" b="1" dirty="0" smtClean="0">
                <a:solidFill>
                  <a:srgbClr val="00B0F0"/>
                </a:solidFill>
              </a:rPr>
              <a:t>    </a:t>
            </a:r>
            <a:r>
              <a:rPr lang="en-US" altLang="zh-CN" sz="3200" b="1" dirty="0">
                <a:solidFill>
                  <a:srgbClr val="00B0F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矿井</a:t>
            </a:r>
            <a:r>
              <a:rPr lang="zh-CN" altLang="en-US" sz="3200" b="1" dirty="0">
                <a:solidFill>
                  <a:srgbClr val="00B0F0"/>
                </a:solidFill>
              </a:rPr>
              <a:t>每年末制定下年度全矿性反风技术方案，按</a:t>
            </a:r>
            <a:r>
              <a:rPr lang="en-US" altLang="zh-CN" sz="3200" b="1" dirty="0">
                <a:solidFill>
                  <a:srgbClr val="00B0F0"/>
                </a:solidFill>
              </a:rPr>
              <a:t>AQ1028</a:t>
            </a:r>
            <a:r>
              <a:rPr lang="zh-CN" altLang="en-US" sz="3200" b="1" dirty="0">
                <a:solidFill>
                  <a:srgbClr val="00B0F0"/>
                </a:solidFill>
              </a:rPr>
              <a:t>要求，经企业技术负责人审批。</a:t>
            </a:r>
          </a:p>
          <a:p>
            <a:pPr>
              <a:lnSpc>
                <a:spcPts val="4200"/>
              </a:lnSpc>
            </a:pPr>
            <a:r>
              <a:rPr lang="zh-CN" altLang="en-US" sz="3200" b="1" dirty="0" smtClean="0">
                <a:solidFill>
                  <a:srgbClr val="00B0F0"/>
                </a:solidFill>
              </a:rPr>
              <a:t>    </a:t>
            </a:r>
            <a:r>
              <a:rPr lang="en-US" altLang="zh-CN" sz="3200" b="1" dirty="0">
                <a:solidFill>
                  <a:srgbClr val="00B0F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反风</a:t>
            </a:r>
            <a:r>
              <a:rPr lang="zh-CN" altLang="en-US" sz="3200" b="1" dirty="0">
                <a:solidFill>
                  <a:srgbClr val="00B0F0"/>
                </a:solidFill>
              </a:rPr>
              <a:t>效果符合</a:t>
            </a:r>
            <a:r>
              <a:rPr lang="en-US" altLang="zh-CN" sz="3200" b="1" dirty="0">
                <a:solidFill>
                  <a:srgbClr val="00B0F0"/>
                </a:solidFill>
              </a:rPr>
              <a:t>《</a:t>
            </a:r>
            <a:r>
              <a:rPr lang="zh-CN" altLang="en-US" sz="3200" b="1" dirty="0">
                <a:solidFill>
                  <a:srgbClr val="00B0F0"/>
                </a:solidFill>
              </a:rPr>
              <a:t>煤矿安全规程</a:t>
            </a:r>
            <a:r>
              <a:rPr lang="en-US" altLang="zh-CN" sz="3200" b="1" dirty="0">
                <a:solidFill>
                  <a:srgbClr val="00B0F0"/>
                </a:solidFill>
              </a:rPr>
              <a:t>》</a:t>
            </a:r>
            <a:r>
              <a:rPr lang="zh-CN" altLang="en-US" sz="3200" b="1" dirty="0">
                <a:solidFill>
                  <a:srgbClr val="00B0F0"/>
                </a:solidFill>
              </a:rPr>
              <a:t>第一百五十九条要求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。</a:t>
            </a:r>
            <a:endParaRPr lang="zh-CN" altLang="en-US" sz="32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1391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2388637" y="1334277"/>
            <a:ext cx="7828384" cy="456266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58212" y="118269"/>
            <a:ext cx="9088017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000" b="1" dirty="0" smtClean="0">
                <a:solidFill>
                  <a:srgbClr val="00B0F0"/>
                </a:solidFill>
              </a:rPr>
              <a:t>           </a:t>
            </a:r>
            <a:r>
              <a:rPr lang="zh-CN" altLang="en-US" sz="3600" b="1" dirty="0">
                <a:solidFill>
                  <a:srgbClr val="00B0F0"/>
                </a:solidFill>
              </a:rPr>
              <a:t>五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    </a:t>
            </a:r>
            <a:r>
              <a:rPr lang="zh-CN" altLang="en-US" sz="3600" b="1" dirty="0">
                <a:solidFill>
                  <a:srgbClr val="00B0F0"/>
                </a:solidFill>
              </a:rPr>
              <a:t>评分表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内容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通风系统</a:t>
            </a:r>
            <a:endParaRPr lang="zh-CN" altLang="en-US" sz="3200" b="1" dirty="0">
              <a:solidFill>
                <a:srgbClr val="00B0F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648247" y="1041599"/>
            <a:ext cx="10734381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200"/>
              </a:lnSpc>
            </a:pPr>
            <a:r>
              <a:rPr lang="en-US" altLang="zh-CN" sz="3200" b="1" dirty="0" smtClean="0">
                <a:solidFill>
                  <a:srgbClr val="7030A0"/>
                </a:solidFill>
              </a:rPr>
              <a:t>    3. 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井</a:t>
            </a:r>
            <a:r>
              <a:rPr lang="zh-CN" altLang="en-US" sz="3200" b="1" dirty="0">
                <a:solidFill>
                  <a:srgbClr val="7030A0"/>
                </a:solidFill>
              </a:rPr>
              <a:t>下</a:t>
            </a:r>
            <a:r>
              <a:rPr lang="zh-CN" altLang="en-US" sz="3200" b="1" dirty="0">
                <a:solidFill>
                  <a:srgbClr val="00B050"/>
                </a:solidFill>
              </a:rPr>
              <a:t>测风站（点）布置齐全、合理，并有测风记录牌板，填写所需风量、现场实际风量等</a:t>
            </a:r>
            <a:r>
              <a:rPr lang="zh-CN" altLang="en-US" sz="3200" b="1" dirty="0" smtClean="0">
                <a:solidFill>
                  <a:srgbClr val="00B050"/>
                </a:solidFill>
              </a:rPr>
              <a:t>参数</a:t>
            </a:r>
            <a:endParaRPr lang="en-US" altLang="zh-CN" sz="3200" b="1" dirty="0" smtClean="0">
              <a:solidFill>
                <a:srgbClr val="00B050"/>
              </a:solidFill>
            </a:endParaRPr>
          </a:p>
          <a:p>
            <a:pPr>
              <a:lnSpc>
                <a:spcPts val="4200"/>
              </a:lnSpc>
            </a:pPr>
            <a:r>
              <a:rPr lang="en-US" altLang="zh-CN" sz="3200" b="1" dirty="0" smtClean="0">
                <a:solidFill>
                  <a:srgbClr val="00B0F0"/>
                </a:solidFill>
              </a:rPr>
              <a:t>    ——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测风站布置在矿井、一翼、水平、采区所有进、回风巷道。</a:t>
            </a:r>
          </a:p>
          <a:p>
            <a:pPr>
              <a:lnSpc>
                <a:spcPts val="4200"/>
              </a:lnSpc>
            </a:pPr>
            <a:r>
              <a:rPr lang="zh-CN" altLang="en-US" sz="3200" b="1" dirty="0" smtClean="0">
                <a:solidFill>
                  <a:srgbClr val="00B0F0"/>
                </a:solidFill>
              </a:rPr>
              <a:t>    </a:t>
            </a:r>
            <a:r>
              <a:rPr lang="en-US" altLang="zh-CN" sz="3200" b="1" dirty="0">
                <a:solidFill>
                  <a:srgbClr val="00B0F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测</a:t>
            </a:r>
            <a:r>
              <a:rPr lang="zh-CN" altLang="en-US" sz="3200" b="1" dirty="0">
                <a:solidFill>
                  <a:srgbClr val="00B0F0"/>
                </a:solidFill>
              </a:rPr>
              <a:t>风点布置在采煤工作面所有进、回风巷道（距工作面一般不超过</a:t>
            </a:r>
            <a:r>
              <a:rPr lang="en-US" altLang="zh-CN" sz="3200" b="1" dirty="0">
                <a:solidFill>
                  <a:srgbClr val="00B0F0"/>
                </a:solidFill>
              </a:rPr>
              <a:t>60m</a:t>
            </a:r>
            <a:r>
              <a:rPr lang="zh-CN" altLang="en-US" sz="3200" b="1" dirty="0">
                <a:solidFill>
                  <a:srgbClr val="00B0F0"/>
                </a:solidFill>
              </a:rPr>
              <a:t>）；掘进工作面（距工作面不超过</a:t>
            </a:r>
            <a:r>
              <a:rPr lang="en-US" altLang="zh-CN" sz="3200" b="1" dirty="0">
                <a:solidFill>
                  <a:srgbClr val="00B0F0"/>
                </a:solidFill>
              </a:rPr>
              <a:t>40m</a:t>
            </a:r>
            <a:r>
              <a:rPr lang="zh-CN" altLang="en-US" sz="3200" b="1" dirty="0">
                <a:solidFill>
                  <a:srgbClr val="00B0F0"/>
                </a:solidFill>
              </a:rPr>
              <a:t>或者风筒出风口完整处），掘进有效风量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（包括风机吸风量和风机与</a:t>
            </a:r>
            <a:r>
              <a:rPr lang="zh-CN" altLang="en-US" sz="3200" b="1" dirty="0">
                <a:solidFill>
                  <a:srgbClr val="00B0F0"/>
                </a:solidFill>
              </a:rPr>
              <a:t>掘进回风口之间巷道风量）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地点，根据</a:t>
            </a:r>
            <a:r>
              <a:rPr lang="zh-CN" altLang="en-US" sz="3200" b="1" dirty="0">
                <a:solidFill>
                  <a:srgbClr val="00B0F0"/>
                </a:solidFill>
              </a:rPr>
              <a:t>局部通风机现场布置情况选定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测点。</a:t>
            </a:r>
            <a:endParaRPr lang="zh-CN" altLang="en-US" sz="3200" b="1" dirty="0">
              <a:solidFill>
                <a:srgbClr val="00B0F0"/>
              </a:solidFill>
            </a:endParaRPr>
          </a:p>
          <a:p>
            <a:pPr>
              <a:lnSpc>
                <a:spcPts val="4200"/>
              </a:lnSpc>
            </a:pPr>
            <a:r>
              <a:rPr lang="zh-CN" altLang="en-US" sz="3200" b="1" dirty="0" smtClean="0">
                <a:solidFill>
                  <a:srgbClr val="00B0F0"/>
                </a:solidFill>
              </a:rPr>
              <a:t>    </a:t>
            </a:r>
            <a:r>
              <a:rPr lang="en-US" altLang="zh-CN" sz="3200" b="1" dirty="0">
                <a:solidFill>
                  <a:srgbClr val="00B0F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所有</a:t>
            </a:r>
            <a:r>
              <a:rPr lang="zh-CN" altLang="en-US" sz="3200" b="1" dirty="0">
                <a:solidFill>
                  <a:srgbClr val="00B0F0"/>
                </a:solidFill>
              </a:rPr>
              <a:t>测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风记录</a:t>
            </a:r>
            <a:r>
              <a:rPr lang="zh-CN" altLang="en-US" sz="3200" b="1" dirty="0">
                <a:solidFill>
                  <a:srgbClr val="00B0F0"/>
                </a:solidFill>
              </a:rPr>
              <a:t>牌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、测风记录</a:t>
            </a:r>
            <a:r>
              <a:rPr lang="zh-CN" altLang="en-US" sz="3200" b="1" dirty="0">
                <a:solidFill>
                  <a:srgbClr val="00B0F0"/>
                </a:solidFill>
              </a:rPr>
              <a:t>及报表均填写所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需风量。</a:t>
            </a:r>
            <a:endParaRPr lang="zh-CN" altLang="en-US" sz="32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9715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2388637" y="1334277"/>
            <a:ext cx="7828384" cy="456266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58212" y="118269"/>
            <a:ext cx="9199984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rgbClr val="00B0F0"/>
                </a:solidFill>
              </a:rPr>
              <a:t>           五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    </a:t>
            </a:r>
            <a:r>
              <a:rPr lang="zh-CN" altLang="en-US" sz="3600" b="1" dirty="0">
                <a:solidFill>
                  <a:srgbClr val="00B0F0"/>
                </a:solidFill>
              </a:rPr>
              <a:t>评分表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内容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局部通风</a:t>
            </a:r>
            <a:endParaRPr lang="zh-CN" altLang="en-US" sz="3200" b="1" dirty="0">
              <a:solidFill>
                <a:srgbClr val="00B0F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738975" y="1189834"/>
            <a:ext cx="10552923" cy="5453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4200"/>
              </a:lnSpc>
            </a:pPr>
            <a:r>
              <a:rPr lang="en-US" altLang="zh-CN" sz="2800" b="1" dirty="0">
                <a:solidFill>
                  <a:srgbClr val="7030A0"/>
                </a:solidFill>
              </a:rPr>
              <a:t> </a:t>
            </a:r>
            <a:r>
              <a:rPr lang="en-US" altLang="zh-CN" sz="2800" b="1" dirty="0" smtClean="0">
                <a:solidFill>
                  <a:srgbClr val="7030A0"/>
                </a:solidFill>
              </a:rPr>
              <a:t>   </a:t>
            </a:r>
            <a:r>
              <a:rPr lang="en-US" altLang="zh-CN" sz="2800" b="1" dirty="0">
                <a:solidFill>
                  <a:srgbClr val="7030A0"/>
                </a:solidFill>
              </a:rPr>
              <a:t> </a:t>
            </a:r>
            <a:r>
              <a:rPr lang="en-US" altLang="zh-CN" sz="3200" b="1" dirty="0">
                <a:solidFill>
                  <a:srgbClr val="7030A0"/>
                </a:solidFill>
              </a:rPr>
              <a:t>1. </a:t>
            </a:r>
            <a:r>
              <a:rPr lang="zh-CN" altLang="en-US" sz="3200" b="1" dirty="0">
                <a:solidFill>
                  <a:srgbClr val="7030A0"/>
                </a:solidFill>
              </a:rPr>
              <a:t>采用局部通风机供风的掘进巷道应安设同等能力的备用局部通风机，实现自动切换。局部通风机的安装、使用符合</a:t>
            </a:r>
            <a:r>
              <a:rPr lang="en-US" altLang="zh-CN" sz="3200" b="1" dirty="0">
                <a:solidFill>
                  <a:srgbClr val="7030A0"/>
                </a:solidFill>
              </a:rPr>
              <a:t>《</a:t>
            </a:r>
            <a:r>
              <a:rPr lang="zh-CN" altLang="en-US" sz="3200" b="1" dirty="0">
                <a:solidFill>
                  <a:srgbClr val="7030A0"/>
                </a:solidFill>
              </a:rPr>
              <a:t>煤矿安全规程</a:t>
            </a:r>
            <a:r>
              <a:rPr lang="en-US" altLang="zh-CN" sz="3200" b="1" dirty="0">
                <a:solidFill>
                  <a:srgbClr val="7030A0"/>
                </a:solidFill>
              </a:rPr>
              <a:t>》</a:t>
            </a:r>
            <a:r>
              <a:rPr lang="zh-CN" altLang="en-US" sz="3200" b="1" dirty="0">
                <a:solidFill>
                  <a:srgbClr val="7030A0"/>
                </a:solidFill>
              </a:rPr>
              <a:t>规定，实行挂牌管理，</a:t>
            </a:r>
            <a:r>
              <a:rPr lang="zh-CN" altLang="en-US" sz="3200" b="1" dirty="0">
                <a:solidFill>
                  <a:srgbClr val="00B050"/>
                </a:solidFill>
              </a:rPr>
              <a:t>由指定人员上岗签字并进行切换试验</a:t>
            </a:r>
            <a:r>
              <a:rPr lang="zh-CN" altLang="en-US" sz="3200" b="1" dirty="0">
                <a:solidFill>
                  <a:srgbClr val="7030A0"/>
                </a:solidFill>
              </a:rPr>
              <a:t>，有记录</a:t>
            </a:r>
            <a:endParaRPr lang="en-US" altLang="zh-CN" sz="3200" b="1" dirty="0">
              <a:solidFill>
                <a:srgbClr val="7030A0"/>
              </a:solidFill>
            </a:endParaRPr>
          </a:p>
          <a:p>
            <a:pPr lvl="0">
              <a:lnSpc>
                <a:spcPts val="4200"/>
              </a:lnSpc>
            </a:pPr>
            <a:r>
              <a:rPr lang="en-US" altLang="zh-CN" sz="3200" b="1" dirty="0">
                <a:solidFill>
                  <a:srgbClr val="00B0F0"/>
                </a:solidFill>
              </a:rPr>
              <a:t>    ——</a:t>
            </a:r>
            <a:r>
              <a:rPr lang="zh-CN" altLang="en-US" sz="3200" b="1" dirty="0">
                <a:solidFill>
                  <a:srgbClr val="00B0F0"/>
                </a:solidFill>
              </a:rPr>
              <a:t>除掘进巷道应安设同等能力的备用局部通风机要求之外，局部通风机的其他安装、使用符合</a:t>
            </a:r>
            <a:r>
              <a:rPr lang="en-US" altLang="zh-CN" sz="3200" b="1" dirty="0">
                <a:solidFill>
                  <a:srgbClr val="00B0F0"/>
                </a:solidFill>
              </a:rPr>
              <a:t>《</a:t>
            </a:r>
            <a:r>
              <a:rPr lang="zh-CN" altLang="en-US" sz="3200" b="1" dirty="0">
                <a:solidFill>
                  <a:srgbClr val="00B0F0"/>
                </a:solidFill>
              </a:rPr>
              <a:t>煤矿安全规程</a:t>
            </a:r>
            <a:r>
              <a:rPr lang="en-US" altLang="zh-CN" sz="3200" b="1" dirty="0">
                <a:solidFill>
                  <a:srgbClr val="00B0F0"/>
                </a:solidFill>
              </a:rPr>
              <a:t>》</a:t>
            </a:r>
            <a:r>
              <a:rPr lang="zh-CN" altLang="en-US" sz="3200" b="1" dirty="0">
                <a:solidFill>
                  <a:srgbClr val="00B0F0"/>
                </a:solidFill>
              </a:rPr>
              <a:t>第一百六十四条规定。</a:t>
            </a:r>
          </a:p>
          <a:p>
            <a:pPr lvl="0">
              <a:lnSpc>
                <a:spcPts val="4200"/>
              </a:lnSpc>
            </a:pPr>
            <a:r>
              <a:rPr lang="zh-CN" altLang="en-US" sz="3200" b="1" dirty="0">
                <a:solidFill>
                  <a:srgbClr val="00B0F0"/>
                </a:solidFill>
              </a:rPr>
              <a:t>    </a:t>
            </a:r>
            <a:r>
              <a:rPr lang="en-US" altLang="zh-CN" sz="3200" b="1" dirty="0">
                <a:solidFill>
                  <a:srgbClr val="00B0F0"/>
                </a:solidFill>
              </a:rPr>
              <a:t>——</a:t>
            </a:r>
            <a:r>
              <a:rPr lang="zh-CN" altLang="en-US" sz="3200" b="1" dirty="0">
                <a:solidFill>
                  <a:srgbClr val="00B0F0"/>
                </a:solidFill>
              </a:rPr>
              <a:t>指定人员是指负责某一掘进局部通风机实时在掘进岗位的管理人员，每班上岗时在管理牌板上签字或者挂牌，负责工作、备用局部通风机切换试验等操作工作。</a:t>
            </a:r>
          </a:p>
        </p:txBody>
      </p:sp>
    </p:spTree>
    <p:extLst>
      <p:ext uri="{BB962C8B-B14F-4D97-AF65-F5344CB8AC3E}">
        <p14:creationId xmlns:p14="http://schemas.microsoft.com/office/powerpoint/2010/main" val="2880040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2388637" y="1334277"/>
            <a:ext cx="7828384" cy="456266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58211" y="76385"/>
            <a:ext cx="8621485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000" b="1" dirty="0" smtClean="0">
                <a:solidFill>
                  <a:srgbClr val="00B0F0"/>
                </a:solidFill>
              </a:rPr>
              <a:t>        </a:t>
            </a:r>
            <a:r>
              <a:rPr lang="zh-CN" altLang="en-US" sz="3600" b="1" dirty="0">
                <a:solidFill>
                  <a:srgbClr val="00B0F0"/>
                </a:solidFill>
              </a:rPr>
              <a:t>五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    </a:t>
            </a:r>
            <a:r>
              <a:rPr lang="zh-CN" altLang="en-US" sz="3600" b="1" dirty="0">
                <a:solidFill>
                  <a:srgbClr val="00B0F0"/>
                </a:solidFill>
              </a:rPr>
              <a:t>评分表内容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局部通风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85629" y="1158351"/>
            <a:ext cx="10459616" cy="52860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500"/>
              </a:lnSpc>
            </a:pPr>
            <a:r>
              <a:rPr lang="en-US" altLang="zh-CN" sz="3600" b="1" dirty="0" smtClean="0">
                <a:solidFill>
                  <a:srgbClr val="7030A0"/>
                </a:solidFill>
              </a:rPr>
              <a:t>    2. </a:t>
            </a:r>
            <a:r>
              <a:rPr lang="zh-CN" altLang="en-US" sz="3600" b="1" dirty="0" smtClean="0">
                <a:solidFill>
                  <a:srgbClr val="7030A0"/>
                </a:solidFill>
              </a:rPr>
              <a:t>局部通风机进气口</a:t>
            </a:r>
            <a:r>
              <a:rPr lang="zh-CN" altLang="en-US" sz="3600" b="1" dirty="0">
                <a:solidFill>
                  <a:srgbClr val="7030A0"/>
                </a:solidFill>
              </a:rPr>
              <a:t>有</a:t>
            </a:r>
            <a:r>
              <a:rPr lang="zh-CN" altLang="en-US" sz="3600" b="1" dirty="0">
                <a:solidFill>
                  <a:srgbClr val="00B050"/>
                </a:solidFill>
              </a:rPr>
              <a:t>完整</a:t>
            </a:r>
            <a:r>
              <a:rPr lang="zh-CN" altLang="en-US" sz="3600" b="1" dirty="0">
                <a:solidFill>
                  <a:srgbClr val="7030A0"/>
                </a:solidFill>
              </a:rPr>
              <a:t>防护网和集流器，高压部位有衬垫，</a:t>
            </a:r>
            <a:r>
              <a:rPr lang="zh-CN" altLang="en-US" sz="3600" b="1" dirty="0">
                <a:solidFill>
                  <a:srgbClr val="00B050"/>
                </a:solidFill>
              </a:rPr>
              <a:t>各部件连接完好，不</a:t>
            </a:r>
            <a:r>
              <a:rPr lang="zh-CN" altLang="en-US" sz="3600" b="1" dirty="0" smtClean="0">
                <a:solidFill>
                  <a:srgbClr val="00B050"/>
                </a:solidFill>
              </a:rPr>
              <a:t>漏风</a:t>
            </a:r>
            <a:endParaRPr lang="en-US" altLang="zh-CN" sz="3600" b="1" dirty="0" smtClean="0">
              <a:solidFill>
                <a:srgbClr val="00B050"/>
              </a:solidFill>
            </a:endParaRPr>
          </a:p>
          <a:p>
            <a:pPr lvl="0">
              <a:lnSpc>
                <a:spcPts val="4500"/>
              </a:lnSpc>
            </a:pPr>
            <a:r>
              <a:rPr lang="en-US" altLang="zh-CN" sz="3200" b="1" dirty="0">
                <a:solidFill>
                  <a:srgbClr val="7030A0"/>
                </a:solidFill>
              </a:rPr>
              <a:t> 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   </a:t>
            </a:r>
            <a:r>
              <a:rPr lang="en-US" altLang="zh-CN" sz="3200" b="1" dirty="0">
                <a:solidFill>
                  <a:srgbClr val="00B0F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强调</a:t>
            </a:r>
            <a:r>
              <a:rPr lang="zh-CN" altLang="en-US" sz="3200" b="1" dirty="0">
                <a:solidFill>
                  <a:srgbClr val="00B0F0"/>
                </a:solidFill>
              </a:rPr>
              <a:t>了局部通风机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进气口防护</a:t>
            </a:r>
            <a:r>
              <a:rPr lang="zh-CN" altLang="en-US" sz="3200" b="1" dirty="0">
                <a:solidFill>
                  <a:srgbClr val="00B0F0"/>
                </a:solidFill>
              </a:rPr>
              <a:t>网和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集流器完整保护作用，防止大块杂物吸入、保障风机运行稳定。</a:t>
            </a:r>
            <a:endParaRPr lang="en-US" altLang="zh-CN" sz="3200" b="1" dirty="0" smtClean="0">
              <a:solidFill>
                <a:srgbClr val="00B0F0"/>
              </a:solidFill>
            </a:endParaRPr>
          </a:p>
          <a:p>
            <a:pPr lvl="0">
              <a:lnSpc>
                <a:spcPts val="4500"/>
              </a:lnSpc>
            </a:pPr>
            <a:r>
              <a:rPr lang="en-US" altLang="zh-CN" sz="3200" b="1" dirty="0">
                <a:solidFill>
                  <a:srgbClr val="00B0F0"/>
                </a:solidFill>
              </a:rPr>
              <a:t> </a:t>
            </a:r>
            <a:r>
              <a:rPr lang="en-US" altLang="zh-CN" sz="3200" b="1" dirty="0" smtClean="0">
                <a:solidFill>
                  <a:srgbClr val="00B0F0"/>
                </a:solidFill>
              </a:rPr>
              <a:t>   </a:t>
            </a:r>
            <a:r>
              <a:rPr lang="en-US" altLang="zh-CN" sz="3200" b="1" dirty="0">
                <a:solidFill>
                  <a:srgbClr val="00B0F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按</a:t>
            </a:r>
            <a:r>
              <a:rPr lang="en-US" altLang="zh-CN" sz="3200" b="1" dirty="0">
                <a:solidFill>
                  <a:srgbClr val="00B0F0"/>
                </a:solidFill>
              </a:rPr>
              <a:t>《</a:t>
            </a:r>
            <a:r>
              <a:rPr lang="zh-CN" altLang="en-US" sz="3200" b="1" dirty="0">
                <a:solidFill>
                  <a:srgbClr val="00B0F0"/>
                </a:solidFill>
              </a:rPr>
              <a:t>煤矿用局部通风机技术条件</a:t>
            </a:r>
            <a:r>
              <a:rPr lang="en-US" altLang="zh-CN" sz="3200" b="1" dirty="0">
                <a:solidFill>
                  <a:srgbClr val="00B0F0"/>
                </a:solidFill>
              </a:rPr>
              <a:t>》</a:t>
            </a:r>
            <a:r>
              <a:rPr lang="zh-CN" altLang="en-US" sz="3200" b="1" dirty="0">
                <a:solidFill>
                  <a:srgbClr val="00B0F0"/>
                </a:solidFill>
              </a:rPr>
              <a:t>（</a:t>
            </a:r>
            <a:r>
              <a:rPr lang="en-US" altLang="zh-CN" sz="3200" b="1" dirty="0" smtClean="0">
                <a:solidFill>
                  <a:srgbClr val="00B0F0"/>
                </a:solidFill>
              </a:rPr>
              <a:t>MT</a:t>
            </a:r>
            <a:r>
              <a:rPr lang="en-US" altLang="zh-CN" sz="3200" b="1" dirty="0">
                <a:solidFill>
                  <a:srgbClr val="00B0F0"/>
                </a:solidFill>
              </a:rPr>
              <a:t>/</a:t>
            </a:r>
            <a:r>
              <a:rPr lang="en-US" altLang="zh-CN" sz="3200" b="1" dirty="0" smtClean="0">
                <a:solidFill>
                  <a:srgbClr val="00B0F0"/>
                </a:solidFill>
              </a:rPr>
              <a:t>T222</a:t>
            </a:r>
            <a:r>
              <a:rPr lang="zh-CN" altLang="en-US" sz="3200" b="1" dirty="0">
                <a:solidFill>
                  <a:srgbClr val="00B0F0"/>
                </a:solidFill>
              </a:rPr>
              <a:t>）规定，局部通风机进风口</a:t>
            </a:r>
            <a:r>
              <a:rPr lang="zh-CN" altLang="en-US" sz="3200" b="1" dirty="0">
                <a:solidFill>
                  <a:srgbClr val="00B050"/>
                </a:solidFill>
              </a:rPr>
              <a:t>防护网网孔不大于</a:t>
            </a:r>
            <a:r>
              <a:rPr lang="en-US" altLang="zh-CN" sz="3200" b="1" dirty="0">
                <a:solidFill>
                  <a:srgbClr val="00B050"/>
                </a:solidFill>
              </a:rPr>
              <a:t>30mm×30mm</a:t>
            </a:r>
            <a:r>
              <a:rPr lang="zh-CN" altLang="en-US" sz="3200" b="1" dirty="0">
                <a:solidFill>
                  <a:srgbClr val="00B0F0"/>
                </a:solidFill>
              </a:rPr>
              <a:t>，护网无破损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。</a:t>
            </a:r>
            <a:endParaRPr lang="en-US" altLang="zh-CN" sz="3200" b="1" dirty="0" smtClean="0">
              <a:solidFill>
                <a:srgbClr val="00B0F0"/>
              </a:solidFill>
            </a:endParaRPr>
          </a:p>
          <a:p>
            <a:pPr lvl="0">
              <a:lnSpc>
                <a:spcPts val="4500"/>
              </a:lnSpc>
            </a:pPr>
            <a:r>
              <a:rPr lang="en-US" altLang="zh-CN" sz="3200" b="1" dirty="0" smtClean="0">
                <a:solidFill>
                  <a:srgbClr val="00B0F0"/>
                </a:solidFill>
              </a:rPr>
              <a:t>    ——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风机</a:t>
            </a:r>
            <a:r>
              <a:rPr lang="zh-CN" altLang="en-US" sz="3200" b="1" dirty="0">
                <a:solidFill>
                  <a:srgbClr val="00B0F0"/>
                </a:solidFill>
              </a:rPr>
              <a:t>各连接部位有衬垫，接头螺丝上全上紧，不漏风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。</a:t>
            </a:r>
            <a:r>
              <a:rPr lang="zh-CN" altLang="en-US" sz="3200" b="1" dirty="0" smtClean="0">
                <a:solidFill>
                  <a:srgbClr val="00B050"/>
                </a:solidFill>
              </a:rPr>
              <a:t>      </a:t>
            </a:r>
            <a:endParaRPr lang="en-US" altLang="zh-CN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8193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2388637" y="1334277"/>
            <a:ext cx="7828384" cy="456266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58211" y="76385"/>
            <a:ext cx="8621485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000" b="1" dirty="0" smtClean="0">
                <a:solidFill>
                  <a:srgbClr val="00B0F0"/>
                </a:solidFill>
              </a:rPr>
              <a:t>        </a:t>
            </a:r>
            <a:r>
              <a:rPr lang="zh-CN" altLang="en-US" sz="3600" b="1" dirty="0">
                <a:solidFill>
                  <a:srgbClr val="00B0F0"/>
                </a:solidFill>
              </a:rPr>
              <a:t>五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    </a:t>
            </a:r>
            <a:r>
              <a:rPr lang="zh-CN" altLang="en-US" sz="3600" b="1" dirty="0">
                <a:solidFill>
                  <a:srgbClr val="00B0F0"/>
                </a:solidFill>
              </a:rPr>
              <a:t>评分表内容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局部通风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62910" y="1126404"/>
            <a:ext cx="10105053" cy="5453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4200"/>
              </a:lnSpc>
            </a:pPr>
            <a:r>
              <a:rPr lang="en-US" altLang="zh-CN" sz="3200" b="1" dirty="0" smtClean="0">
                <a:solidFill>
                  <a:srgbClr val="7030A0"/>
                </a:solidFill>
              </a:rPr>
              <a:t>   </a:t>
            </a:r>
            <a:r>
              <a:rPr lang="en-US" altLang="zh-CN" sz="3200" b="1" dirty="0">
                <a:solidFill>
                  <a:srgbClr val="00B050"/>
                </a:solidFill>
              </a:rPr>
              <a:t>3.</a:t>
            </a:r>
            <a:r>
              <a:rPr lang="zh-CN" altLang="zh-CN" sz="3200" b="1" dirty="0">
                <a:solidFill>
                  <a:srgbClr val="00B050"/>
                </a:solidFill>
              </a:rPr>
              <a:t> </a:t>
            </a:r>
            <a:r>
              <a:rPr lang="zh-CN" altLang="en-US" sz="3200" b="1" dirty="0">
                <a:solidFill>
                  <a:srgbClr val="00B050"/>
                </a:solidFill>
              </a:rPr>
              <a:t>自动切换的交叉风筒与使用的风筒筒径一致，交叉风筒不安设在巷道拐弯处且与</a:t>
            </a:r>
            <a:r>
              <a:rPr lang="en-US" altLang="zh-CN" sz="3200" b="1" dirty="0">
                <a:solidFill>
                  <a:srgbClr val="00B050"/>
                </a:solidFill>
              </a:rPr>
              <a:t>2</a:t>
            </a:r>
            <a:r>
              <a:rPr lang="zh-CN" altLang="en-US" sz="3200" b="1" dirty="0">
                <a:solidFill>
                  <a:srgbClr val="00B050"/>
                </a:solidFill>
              </a:rPr>
              <a:t>台局部通风机方位相一致，不漏风</a:t>
            </a:r>
            <a:endParaRPr lang="en-US" altLang="zh-CN" sz="3200" b="1" dirty="0">
              <a:solidFill>
                <a:srgbClr val="00B050"/>
              </a:solidFill>
            </a:endParaRPr>
          </a:p>
          <a:p>
            <a:pPr lvl="0">
              <a:lnSpc>
                <a:spcPts val="4200"/>
              </a:lnSpc>
            </a:pPr>
            <a:r>
              <a:rPr lang="zh-CN" altLang="en-US" sz="3200" b="1" dirty="0">
                <a:solidFill>
                  <a:srgbClr val="00B050"/>
                </a:solidFill>
              </a:rPr>
              <a:t> </a:t>
            </a:r>
            <a:r>
              <a:rPr lang="zh-CN" altLang="en-US" sz="3200" b="1" dirty="0" smtClean="0">
                <a:solidFill>
                  <a:srgbClr val="00B050"/>
                </a:solidFill>
              </a:rPr>
              <a:t>  </a:t>
            </a:r>
            <a:r>
              <a:rPr lang="en-US" altLang="zh-CN" sz="3200" b="1" dirty="0">
                <a:solidFill>
                  <a:srgbClr val="00B0F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直接</a:t>
            </a:r>
            <a:r>
              <a:rPr lang="zh-CN" altLang="en-US" sz="3200" b="1" dirty="0">
                <a:solidFill>
                  <a:srgbClr val="00B0F0"/>
                </a:solidFill>
              </a:rPr>
              <a:t>明确了自动切换的交叉风筒安设标准，利于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管理。</a:t>
            </a:r>
            <a:endParaRPr lang="zh-CN" altLang="en-US" sz="3200" b="1" dirty="0">
              <a:solidFill>
                <a:srgbClr val="00B0F0"/>
              </a:solidFill>
            </a:endParaRPr>
          </a:p>
          <a:p>
            <a:pPr>
              <a:lnSpc>
                <a:spcPts val="4200"/>
              </a:lnSpc>
            </a:pPr>
            <a:r>
              <a:rPr lang="en-US" altLang="zh-CN" sz="3200" b="1" dirty="0" smtClean="0">
                <a:solidFill>
                  <a:srgbClr val="7030A0"/>
                </a:solidFill>
              </a:rPr>
              <a:t>    4. 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软</a:t>
            </a:r>
            <a:r>
              <a:rPr lang="zh-CN" altLang="en-US" sz="3200" b="1" dirty="0">
                <a:solidFill>
                  <a:srgbClr val="7030A0"/>
                </a:solidFill>
              </a:rPr>
              <a:t>质风筒接头反压边，</a:t>
            </a:r>
            <a:r>
              <a:rPr lang="zh-CN" altLang="en-US" sz="3200" b="1" dirty="0">
                <a:solidFill>
                  <a:srgbClr val="00B050"/>
                </a:solidFill>
              </a:rPr>
              <a:t>无丝绳或者卡箍</a:t>
            </a:r>
            <a:r>
              <a:rPr lang="zh-CN" altLang="en-US" sz="3200" b="1" dirty="0" smtClean="0">
                <a:solidFill>
                  <a:srgbClr val="00B050"/>
                </a:solidFill>
              </a:rPr>
              <a:t>捆扎</a:t>
            </a:r>
            <a:endParaRPr lang="en-US" altLang="zh-CN" sz="3200" b="1" dirty="0" smtClean="0">
              <a:solidFill>
                <a:srgbClr val="00B050"/>
              </a:solidFill>
            </a:endParaRPr>
          </a:p>
          <a:p>
            <a:pPr>
              <a:lnSpc>
                <a:spcPts val="4200"/>
              </a:lnSpc>
            </a:pPr>
            <a:r>
              <a:rPr lang="en-US" altLang="zh-CN" sz="3200" b="1" dirty="0" smtClean="0">
                <a:solidFill>
                  <a:srgbClr val="00B0F0"/>
                </a:solidFill>
              </a:rPr>
              <a:t>    ——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强调</a:t>
            </a:r>
            <a:r>
              <a:rPr lang="zh-CN" altLang="en-US" sz="3200" b="1" dirty="0">
                <a:solidFill>
                  <a:srgbClr val="00B0F0"/>
                </a:solidFill>
              </a:rPr>
              <a:t>了软质风筒接头不准用丝绳或者卡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箍</a:t>
            </a:r>
            <a:r>
              <a:rPr lang="zh-CN" altLang="en-US" sz="3200" b="1" dirty="0">
                <a:solidFill>
                  <a:srgbClr val="00B0F0"/>
                </a:solidFill>
              </a:rPr>
              <a:t>（套）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捆扎</a:t>
            </a:r>
            <a:r>
              <a:rPr lang="zh-CN" altLang="en-US" sz="3200" b="1" dirty="0">
                <a:solidFill>
                  <a:srgbClr val="00B0F0"/>
                </a:solidFill>
              </a:rPr>
              <a:t>，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若采用接头捆扎，不但筒</a:t>
            </a:r>
            <a:r>
              <a:rPr lang="zh-CN" altLang="en-US" sz="3200" b="1" dirty="0">
                <a:solidFill>
                  <a:srgbClr val="00B0F0"/>
                </a:solidFill>
              </a:rPr>
              <a:t>径紧压变小且反边无法反到位置，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接头处局部阻力大、易漏风；标准</a:t>
            </a:r>
            <a:r>
              <a:rPr lang="zh-CN" altLang="en-US" sz="3200" b="1" dirty="0">
                <a:solidFill>
                  <a:srgbClr val="00B0F0"/>
                </a:solidFill>
              </a:rPr>
              <a:t>风筒接头端圈插好对齐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拉紧，现有</a:t>
            </a:r>
            <a:r>
              <a:rPr lang="zh-CN" altLang="en-US" sz="3200" b="1" dirty="0">
                <a:solidFill>
                  <a:srgbClr val="00B0F0"/>
                </a:solidFill>
              </a:rPr>
              <a:t>局部通风机风压是吹不开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的。</a:t>
            </a:r>
            <a:endParaRPr lang="en-US" altLang="zh-CN" sz="32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4050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2388637" y="1334277"/>
            <a:ext cx="7828384" cy="456266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58211" y="76385"/>
            <a:ext cx="9013373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000" b="1" dirty="0" smtClean="0">
                <a:solidFill>
                  <a:srgbClr val="00B0F0"/>
                </a:solidFill>
              </a:rPr>
              <a:t>        </a:t>
            </a:r>
            <a:r>
              <a:rPr lang="zh-CN" altLang="en-US" sz="3600" b="1" dirty="0">
                <a:solidFill>
                  <a:srgbClr val="00B0F0"/>
                </a:solidFill>
              </a:rPr>
              <a:t>五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    </a:t>
            </a:r>
            <a:r>
              <a:rPr lang="zh-CN" altLang="en-US" sz="3600" b="1" dirty="0">
                <a:solidFill>
                  <a:srgbClr val="00B0F0"/>
                </a:solidFill>
              </a:rPr>
              <a:t>评分表内容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通风设施</a:t>
            </a:r>
            <a:endParaRPr lang="zh-CN" altLang="en-US" sz="32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49086" y="1134624"/>
            <a:ext cx="10459616" cy="5251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500"/>
              </a:lnSpc>
            </a:pPr>
            <a:r>
              <a:rPr lang="en-US" altLang="zh-CN" sz="2800" b="1" dirty="0" smtClean="0">
                <a:solidFill>
                  <a:srgbClr val="7030A0"/>
                </a:solidFill>
              </a:rPr>
              <a:t>     </a:t>
            </a:r>
            <a:r>
              <a:rPr lang="en-US" altLang="zh-CN" sz="3200" b="1" dirty="0">
                <a:solidFill>
                  <a:srgbClr val="7030A0"/>
                </a:solidFill>
              </a:rPr>
              <a:t>1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. 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有</a:t>
            </a:r>
            <a:r>
              <a:rPr lang="zh-CN" altLang="en-US" sz="3200" b="1" dirty="0">
                <a:solidFill>
                  <a:srgbClr val="7030A0"/>
                </a:solidFill>
              </a:rPr>
              <a:t>构筑通风设施（指永久密闭、风门、风窗和风桥）</a:t>
            </a:r>
            <a:r>
              <a:rPr lang="zh-CN" altLang="en-US" sz="3200" b="1" dirty="0">
                <a:solidFill>
                  <a:srgbClr val="00B050"/>
                </a:solidFill>
              </a:rPr>
              <a:t>设计方案及安全措施</a:t>
            </a:r>
            <a:r>
              <a:rPr lang="zh-CN" altLang="en-US" sz="3200" b="1" dirty="0">
                <a:solidFill>
                  <a:srgbClr val="7030A0"/>
                </a:solidFill>
              </a:rPr>
              <a:t>，设施墙（桥）体采用不燃性材料构筑，其厚度不小于</a:t>
            </a:r>
            <a:r>
              <a:rPr lang="en-US" altLang="zh-CN" sz="3200" b="1" dirty="0">
                <a:solidFill>
                  <a:srgbClr val="7030A0"/>
                </a:solidFill>
              </a:rPr>
              <a:t>0.5m</a:t>
            </a:r>
            <a:r>
              <a:rPr lang="zh-CN" altLang="en-US" sz="3200" b="1" dirty="0">
                <a:solidFill>
                  <a:srgbClr val="7030A0"/>
                </a:solidFill>
              </a:rPr>
              <a:t>（防突风门、风窗墙体不小于</a:t>
            </a:r>
            <a:r>
              <a:rPr lang="en-US" altLang="zh-CN" sz="3200" b="1" dirty="0">
                <a:solidFill>
                  <a:srgbClr val="7030A0"/>
                </a:solidFill>
              </a:rPr>
              <a:t>0.8m</a:t>
            </a:r>
            <a:r>
              <a:rPr lang="zh-CN" altLang="en-US" sz="3200" b="1" dirty="0">
                <a:solidFill>
                  <a:srgbClr val="7030A0"/>
                </a:solidFill>
              </a:rPr>
              <a:t>），严密不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漏风</a:t>
            </a:r>
            <a:endParaRPr lang="en-US" altLang="zh-CN" sz="3200" b="1" dirty="0" smtClean="0">
              <a:solidFill>
                <a:srgbClr val="7030A0"/>
              </a:solidFill>
            </a:endParaRPr>
          </a:p>
          <a:p>
            <a:pPr>
              <a:lnSpc>
                <a:spcPts val="4500"/>
              </a:lnSpc>
            </a:pPr>
            <a:r>
              <a:rPr lang="en-US" altLang="zh-CN" sz="3200" b="1" dirty="0">
                <a:solidFill>
                  <a:srgbClr val="00B0F0"/>
                </a:solidFill>
              </a:rPr>
              <a:t> </a:t>
            </a:r>
            <a:r>
              <a:rPr lang="en-US" altLang="zh-CN" sz="3200" b="1" dirty="0" smtClean="0">
                <a:solidFill>
                  <a:srgbClr val="00B0F0"/>
                </a:solidFill>
              </a:rPr>
              <a:t>   ——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明确了在构筑每道（组）密闭</a:t>
            </a:r>
            <a:r>
              <a:rPr lang="zh-CN" altLang="en-US" sz="3200" b="1" dirty="0">
                <a:solidFill>
                  <a:srgbClr val="00B0F0"/>
                </a:solidFill>
              </a:rPr>
              <a:t>、风门、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风窗或者风桥前，要编制设计方案</a:t>
            </a:r>
            <a:r>
              <a:rPr lang="zh-CN" altLang="en-US" sz="3200" b="1" dirty="0">
                <a:solidFill>
                  <a:srgbClr val="00B0F0"/>
                </a:solidFill>
              </a:rPr>
              <a:t>及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安全措施。</a:t>
            </a:r>
            <a:endParaRPr lang="zh-CN" altLang="en-US" sz="3200" b="1" dirty="0">
              <a:solidFill>
                <a:srgbClr val="00B0F0"/>
              </a:solidFill>
            </a:endParaRPr>
          </a:p>
          <a:p>
            <a:pPr>
              <a:lnSpc>
                <a:spcPts val="4500"/>
              </a:lnSpc>
            </a:pPr>
            <a:r>
              <a:rPr lang="zh-CN" altLang="en-US" sz="3200" b="1" dirty="0" smtClean="0">
                <a:solidFill>
                  <a:srgbClr val="00B0F0"/>
                </a:solidFill>
              </a:rPr>
              <a:t>    </a:t>
            </a:r>
            <a:r>
              <a:rPr lang="en-US" altLang="zh-CN" sz="3200" b="1" dirty="0">
                <a:solidFill>
                  <a:srgbClr val="00B0F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风门</a:t>
            </a:r>
            <a:r>
              <a:rPr lang="zh-CN" altLang="en-US" sz="3200" b="1" dirty="0">
                <a:solidFill>
                  <a:srgbClr val="00B0F0"/>
                </a:solidFill>
              </a:rPr>
              <a:t>（窗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）墙体</a:t>
            </a:r>
            <a:r>
              <a:rPr lang="zh-CN" altLang="en-US" sz="3200" b="1" dirty="0">
                <a:solidFill>
                  <a:srgbClr val="00B0F0"/>
                </a:solidFill>
              </a:rPr>
              <a:t>是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指门</a:t>
            </a:r>
            <a:r>
              <a:rPr lang="zh-CN" altLang="en-US" sz="3200" b="1" dirty="0">
                <a:solidFill>
                  <a:srgbClr val="00B0F0"/>
                </a:solidFill>
              </a:rPr>
              <a:t>（窗）框至巷道周边掏槽处之间的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墙体，采用</a:t>
            </a:r>
            <a:r>
              <a:rPr lang="zh-CN" altLang="en-US" sz="3200" b="1" dirty="0">
                <a:solidFill>
                  <a:srgbClr val="00B0F0"/>
                </a:solidFill>
              </a:rPr>
              <a:t>不燃性材料（含门、窗框上</a:t>
            </a:r>
            <a:r>
              <a:rPr lang="zh-CN" altLang="en-US" sz="3200" b="1" dirty="0">
                <a:solidFill>
                  <a:srgbClr val="00B050"/>
                </a:solidFill>
              </a:rPr>
              <a:t>横梁用料</a:t>
            </a:r>
            <a:r>
              <a:rPr lang="zh-CN" altLang="en-US" sz="3200" b="1" dirty="0">
                <a:solidFill>
                  <a:srgbClr val="00B0F0"/>
                </a:solidFill>
              </a:rPr>
              <a:t>）构筑及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充填</a:t>
            </a:r>
            <a:r>
              <a:rPr lang="zh-CN" altLang="en-US" sz="3200" b="1" dirty="0">
                <a:solidFill>
                  <a:srgbClr val="00B0F0"/>
                </a:solidFill>
              </a:rPr>
              <a:t>和</a:t>
            </a:r>
            <a:r>
              <a:rPr lang="zh-CN" altLang="en-US" sz="3200" b="1" dirty="0">
                <a:solidFill>
                  <a:srgbClr val="00B050"/>
                </a:solidFill>
              </a:rPr>
              <a:t>墙壁喷浆或者装饰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。</a:t>
            </a:r>
            <a:endParaRPr lang="zh-CN" altLang="en-US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696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3275046" y="1250302"/>
            <a:ext cx="6102220" cy="4828699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742950" indent="-742950">
              <a:lnSpc>
                <a:spcPct val="150000"/>
              </a:lnSpc>
              <a:buAutoNum type="ea1ChsPlain"/>
            </a:pPr>
            <a:r>
              <a:rPr lang="zh-CN" altLang="en-US" sz="3600" b="1" dirty="0" smtClean="0">
                <a:solidFill>
                  <a:srgbClr val="00B0F0"/>
                </a:solidFill>
              </a:rPr>
              <a:t>主要变化情况</a:t>
            </a:r>
            <a:endParaRPr lang="en-US" altLang="zh-CN" sz="3600" b="1" dirty="0" smtClean="0">
              <a:solidFill>
                <a:srgbClr val="00B0F0"/>
              </a:solidFill>
            </a:endParaRPr>
          </a:p>
          <a:p>
            <a:pPr marL="742950" indent="-742950">
              <a:lnSpc>
                <a:spcPct val="150000"/>
              </a:lnSpc>
              <a:buAutoNum type="ea1ChsPlain"/>
            </a:pPr>
            <a:r>
              <a:rPr lang="zh-CN" altLang="en-US" sz="3600" b="1" dirty="0">
                <a:solidFill>
                  <a:srgbClr val="00B0F0"/>
                </a:solidFill>
              </a:rPr>
              <a:t>基本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条件相关内容</a:t>
            </a:r>
            <a:endParaRPr lang="en-US" altLang="zh-CN" sz="3600" b="1" dirty="0" smtClean="0">
              <a:solidFill>
                <a:srgbClr val="00B0F0"/>
              </a:solidFill>
            </a:endParaRPr>
          </a:p>
          <a:p>
            <a:pPr marL="742950" indent="-742950">
              <a:lnSpc>
                <a:spcPct val="150000"/>
              </a:lnSpc>
              <a:buAutoNum type="ea1ChsPlain"/>
            </a:pPr>
            <a:r>
              <a:rPr lang="zh-CN" altLang="en-US" sz="3600" b="1" dirty="0" smtClean="0">
                <a:solidFill>
                  <a:srgbClr val="00B0F0"/>
                </a:solidFill>
              </a:rPr>
              <a:t>工作要求（风险管控）</a:t>
            </a:r>
            <a:endParaRPr lang="en-US" altLang="zh-CN" sz="3600" b="1" dirty="0" smtClean="0">
              <a:solidFill>
                <a:srgbClr val="7030A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600" b="1" dirty="0" smtClean="0">
                <a:solidFill>
                  <a:srgbClr val="00B0F0"/>
                </a:solidFill>
              </a:rPr>
              <a:t>四   评分方法</a:t>
            </a:r>
            <a:endParaRPr lang="en-US" altLang="zh-CN" sz="3600" b="1" dirty="0" smtClean="0">
              <a:solidFill>
                <a:srgbClr val="00B0F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600" b="1" dirty="0" smtClean="0">
                <a:solidFill>
                  <a:srgbClr val="00B0F0"/>
                </a:solidFill>
              </a:rPr>
              <a:t>五    评分表内重点内容</a:t>
            </a:r>
            <a:endParaRPr lang="en-US" altLang="zh-CN" sz="3600" b="1" dirty="0" smtClean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001207" y="284480"/>
            <a:ext cx="2397969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600" b="1" dirty="0" smtClean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提    纲</a:t>
            </a:r>
            <a:endParaRPr lang="zh-CN" altLang="en-US" sz="3600" b="1" dirty="0">
              <a:solidFill>
                <a:srgbClr val="7030A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2388637" y="1334277"/>
            <a:ext cx="7828384" cy="456266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58211" y="76385"/>
            <a:ext cx="8910736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600" b="1" dirty="0" smtClean="0">
                <a:solidFill>
                  <a:srgbClr val="00B0F0"/>
                </a:solidFill>
              </a:rPr>
              <a:t>        五    </a:t>
            </a:r>
            <a:r>
              <a:rPr lang="zh-CN" altLang="en-US" sz="3600" b="1" dirty="0">
                <a:solidFill>
                  <a:srgbClr val="00B0F0"/>
                </a:solidFill>
              </a:rPr>
              <a:t>评分表内容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通风设施</a:t>
            </a:r>
            <a:endParaRPr lang="zh-CN" altLang="en-US" sz="32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49086" y="1097302"/>
            <a:ext cx="1036631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200"/>
              </a:lnSpc>
            </a:pPr>
            <a:r>
              <a:rPr lang="en-US" altLang="zh-CN" sz="3200" b="1" dirty="0" smtClean="0">
                <a:solidFill>
                  <a:srgbClr val="7030A0"/>
                </a:solidFill>
              </a:rPr>
              <a:t>    </a:t>
            </a:r>
            <a:r>
              <a:rPr lang="en-US" altLang="zh-CN" sz="3600" b="1" dirty="0" smtClean="0">
                <a:solidFill>
                  <a:srgbClr val="7030A0"/>
                </a:solidFill>
              </a:rPr>
              <a:t>2. </a:t>
            </a:r>
            <a:r>
              <a:rPr lang="zh-CN" altLang="en-US" sz="3600" b="1" dirty="0" smtClean="0">
                <a:solidFill>
                  <a:srgbClr val="7030A0"/>
                </a:solidFill>
              </a:rPr>
              <a:t>密闭</a:t>
            </a:r>
            <a:r>
              <a:rPr lang="zh-CN" altLang="en-US" sz="3600" b="1" dirty="0">
                <a:solidFill>
                  <a:srgbClr val="7030A0"/>
                </a:solidFill>
              </a:rPr>
              <a:t>、风门、风窗墙体周边按规定</a:t>
            </a:r>
            <a:r>
              <a:rPr lang="zh-CN" altLang="en-US" sz="3600" b="1" dirty="0" smtClean="0">
                <a:solidFill>
                  <a:srgbClr val="7030A0"/>
                </a:solidFill>
              </a:rPr>
              <a:t>掏槽</a:t>
            </a:r>
            <a:endParaRPr lang="en-US" altLang="zh-CN" sz="3600" b="1" dirty="0" smtClean="0">
              <a:solidFill>
                <a:srgbClr val="7030A0"/>
              </a:solidFill>
            </a:endParaRPr>
          </a:p>
          <a:p>
            <a:pPr>
              <a:lnSpc>
                <a:spcPts val="4200"/>
              </a:lnSpc>
            </a:pPr>
            <a:r>
              <a:rPr lang="en-US" altLang="zh-CN" sz="2800" b="1" dirty="0" smtClean="0">
                <a:solidFill>
                  <a:srgbClr val="00B0F0"/>
                </a:solidFill>
              </a:rPr>
              <a:t>    </a:t>
            </a:r>
            <a:r>
              <a:rPr lang="en-US" altLang="zh-CN" sz="3200" b="1" dirty="0">
                <a:solidFill>
                  <a:srgbClr val="00B0F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按</a:t>
            </a:r>
            <a:r>
              <a:rPr lang="en-US" altLang="zh-CN" sz="3200" b="1" dirty="0">
                <a:solidFill>
                  <a:srgbClr val="00B0F0"/>
                </a:solidFill>
              </a:rPr>
              <a:t>AQ1044</a:t>
            </a:r>
            <a:r>
              <a:rPr lang="zh-CN" altLang="en-US" sz="3200" b="1" dirty="0">
                <a:solidFill>
                  <a:srgbClr val="00B0F0"/>
                </a:solidFill>
              </a:rPr>
              <a:t>规定，封闭</a:t>
            </a:r>
            <a:r>
              <a:rPr lang="zh-CN" altLang="en-US" sz="3200" b="1" dirty="0">
                <a:solidFill>
                  <a:srgbClr val="00B050"/>
                </a:solidFill>
              </a:rPr>
              <a:t>采空区</a:t>
            </a:r>
            <a:r>
              <a:rPr lang="zh-CN" altLang="en-US" sz="3200" b="1" dirty="0">
                <a:solidFill>
                  <a:srgbClr val="00B0F0"/>
                </a:solidFill>
              </a:rPr>
              <a:t>等防灭火密闭墙体周边掏槽深度在</a:t>
            </a:r>
            <a:r>
              <a:rPr lang="zh-CN" altLang="en-US" sz="3200" b="1" dirty="0">
                <a:solidFill>
                  <a:srgbClr val="00B050"/>
                </a:solidFill>
              </a:rPr>
              <a:t>煤体</a:t>
            </a:r>
            <a:r>
              <a:rPr lang="zh-CN" altLang="en-US" sz="3200" b="1" dirty="0">
                <a:solidFill>
                  <a:srgbClr val="00B0F0"/>
                </a:solidFill>
              </a:rPr>
              <a:t>帮槽见实体煤后</a:t>
            </a:r>
            <a:r>
              <a:rPr lang="en-US" altLang="zh-CN" sz="3200" b="1" dirty="0">
                <a:solidFill>
                  <a:srgbClr val="00B0F0"/>
                </a:solidFill>
              </a:rPr>
              <a:t>0.5m</a:t>
            </a:r>
            <a:r>
              <a:rPr lang="zh-CN" altLang="en-US" sz="3200" b="1" dirty="0">
                <a:solidFill>
                  <a:srgbClr val="00B0F0"/>
                </a:solidFill>
              </a:rPr>
              <a:t>，顶槽见实体煤后</a:t>
            </a:r>
            <a:r>
              <a:rPr lang="en-US" altLang="zh-CN" sz="3200" b="1" dirty="0">
                <a:solidFill>
                  <a:srgbClr val="00B0F0"/>
                </a:solidFill>
              </a:rPr>
              <a:t>0.3m</a:t>
            </a:r>
            <a:r>
              <a:rPr lang="zh-CN" altLang="en-US" sz="3200" b="1" dirty="0">
                <a:solidFill>
                  <a:srgbClr val="00B0F0"/>
                </a:solidFill>
              </a:rPr>
              <a:t>，底槽见实体煤后</a:t>
            </a:r>
            <a:r>
              <a:rPr lang="en-US" altLang="zh-CN" sz="3200" b="1" dirty="0">
                <a:solidFill>
                  <a:srgbClr val="00B0F0"/>
                </a:solidFill>
              </a:rPr>
              <a:t>0.2m</a:t>
            </a:r>
            <a:r>
              <a:rPr lang="zh-CN" altLang="en-US" sz="3200" b="1" dirty="0">
                <a:solidFill>
                  <a:srgbClr val="00B0F0"/>
                </a:solidFill>
              </a:rPr>
              <a:t>，槽宽大于墙厚</a:t>
            </a:r>
            <a:r>
              <a:rPr lang="en-US" altLang="zh-CN" sz="3200" b="1" dirty="0">
                <a:solidFill>
                  <a:srgbClr val="00B0F0"/>
                </a:solidFill>
              </a:rPr>
              <a:t>0.3m</a:t>
            </a:r>
            <a:r>
              <a:rPr lang="zh-CN" altLang="en-US" sz="3200" b="1" dirty="0">
                <a:solidFill>
                  <a:srgbClr val="00B0F0"/>
                </a:solidFill>
              </a:rPr>
              <a:t>；</a:t>
            </a:r>
            <a:r>
              <a:rPr lang="zh-CN" altLang="en-US" sz="3200" b="1" dirty="0">
                <a:solidFill>
                  <a:srgbClr val="00B050"/>
                </a:solidFill>
              </a:rPr>
              <a:t>岩体</a:t>
            </a:r>
            <a:r>
              <a:rPr lang="zh-CN" altLang="en-US" sz="3200" b="1" dirty="0">
                <a:solidFill>
                  <a:srgbClr val="00B0F0"/>
                </a:solidFill>
              </a:rPr>
              <a:t>可以不掏槽，将松动岩体刨除，见硬岩体。</a:t>
            </a:r>
          </a:p>
          <a:p>
            <a:pPr>
              <a:lnSpc>
                <a:spcPts val="4200"/>
              </a:lnSpc>
            </a:pPr>
            <a:r>
              <a:rPr lang="zh-CN" altLang="en-US" sz="3200" b="1" dirty="0" smtClean="0">
                <a:solidFill>
                  <a:srgbClr val="00B0F0"/>
                </a:solidFill>
              </a:rPr>
              <a:t>    </a:t>
            </a:r>
            <a:r>
              <a:rPr lang="en-US" altLang="zh-CN" sz="3200" b="1" dirty="0">
                <a:solidFill>
                  <a:srgbClr val="00B0F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按</a:t>
            </a:r>
            <a:r>
              <a:rPr lang="en-US" altLang="zh-CN" sz="3200" b="1" dirty="0">
                <a:solidFill>
                  <a:srgbClr val="00B0F0"/>
                </a:solidFill>
              </a:rPr>
              <a:t>《</a:t>
            </a:r>
            <a:r>
              <a:rPr lang="zh-CN" altLang="en-US" sz="3200" b="1" dirty="0">
                <a:solidFill>
                  <a:srgbClr val="00B0F0"/>
                </a:solidFill>
              </a:rPr>
              <a:t>防治煤与瓦斯突出细则</a:t>
            </a:r>
            <a:r>
              <a:rPr lang="en-US" altLang="zh-CN" sz="3200" b="1" dirty="0">
                <a:solidFill>
                  <a:srgbClr val="00B0F0"/>
                </a:solidFill>
              </a:rPr>
              <a:t>》</a:t>
            </a:r>
            <a:r>
              <a:rPr lang="zh-CN" altLang="en-US" sz="3200" b="1" dirty="0">
                <a:solidFill>
                  <a:srgbClr val="00B0F0"/>
                </a:solidFill>
              </a:rPr>
              <a:t>第一百一十八条规定，防突反向风门墙体周边掏槽深度在煤体进入实体煤不小于</a:t>
            </a:r>
            <a:r>
              <a:rPr lang="en-US" altLang="zh-CN" sz="3200" b="1" dirty="0">
                <a:solidFill>
                  <a:srgbClr val="00B0F0"/>
                </a:solidFill>
              </a:rPr>
              <a:t>0.5m</a:t>
            </a:r>
            <a:r>
              <a:rPr lang="zh-CN" altLang="en-US" sz="3200" b="1" dirty="0">
                <a:solidFill>
                  <a:srgbClr val="00B0F0"/>
                </a:solidFill>
              </a:rPr>
              <a:t>，</a:t>
            </a:r>
            <a:r>
              <a:rPr lang="zh-CN" altLang="en-US" sz="3200" b="1" dirty="0">
                <a:solidFill>
                  <a:srgbClr val="00B050"/>
                </a:solidFill>
              </a:rPr>
              <a:t>岩体</a:t>
            </a:r>
            <a:r>
              <a:rPr lang="zh-CN" altLang="en-US" sz="3200" b="1" dirty="0">
                <a:solidFill>
                  <a:srgbClr val="00B0F0"/>
                </a:solidFill>
              </a:rPr>
              <a:t>需掏槽深度不小于</a:t>
            </a:r>
            <a:r>
              <a:rPr lang="en-US" altLang="zh-CN" sz="3200" b="1" dirty="0">
                <a:solidFill>
                  <a:srgbClr val="00B0F0"/>
                </a:solidFill>
              </a:rPr>
              <a:t>0.2m</a:t>
            </a:r>
            <a:r>
              <a:rPr lang="zh-CN" altLang="en-US" sz="3200" b="1" dirty="0">
                <a:solidFill>
                  <a:srgbClr val="00B0F0"/>
                </a:solidFill>
              </a:rPr>
              <a:t>，见实体岩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。</a:t>
            </a:r>
            <a:endParaRPr lang="en-US" altLang="zh-CN" sz="3200" b="1" dirty="0" smtClean="0">
              <a:solidFill>
                <a:srgbClr val="00B0F0"/>
              </a:solidFill>
            </a:endParaRPr>
          </a:p>
          <a:p>
            <a:pPr>
              <a:lnSpc>
                <a:spcPts val="4200"/>
              </a:lnSpc>
            </a:pPr>
            <a:r>
              <a:rPr lang="zh-CN" altLang="en-US" sz="3200" b="1" dirty="0" smtClean="0">
                <a:solidFill>
                  <a:srgbClr val="00B0F0"/>
                </a:solidFill>
              </a:rPr>
              <a:t>    </a:t>
            </a:r>
            <a:r>
              <a:rPr lang="zh-CN" altLang="en-US" sz="3200" b="1" dirty="0" smtClean="0">
                <a:solidFill>
                  <a:srgbClr val="00B050"/>
                </a:solidFill>
              </a:rPr>
              <a:t>建议：非</a:t>
            </a:r>
            <a:r>
              <a:rPr lang="zh-CN" altLang="en-US" sz="3200" b="1" dirty="0">
                <a:solidFill>
                  <a:srgbClr val="00B050"/>
                </a:solidFill>
              </a:rPr>
              <a:t>采空区的密闭和其他风门、风窗掏槽深度不小于采空区密闭的</a:t>
            </a:r>
            <a:r>
              <a:rPr lang="en-US" altLang="zh-CN" sz="3200" b="1" dirty="0">
                <a:solidFill>
                  <a:srgbClr val="00B050"/>
                </a:solidFill>
              </a:rPr>
              <a:t>50%</a:t>
            </a:r>
            <a:r>
              <a:rPr lang="zh-CN" altLang="en-US" sz="3200" b="1" dirty="0" smtClean="0">
                <a:solidFill>
                  <a:srgbClr val="00B050"/>
                </a:solidFill>
              </a:rPr>
              <a:t>。</a:t>
            </a:r>
            <a:endParaRPr lang="zh-CN" altLang="en-US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3891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2388637" y="1334277"/>
            <a:ext cx="7828384" cy="456266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58211" y="76385"/>
            <a:ext cx="9050695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000" b="1" dirty="0" smtClean="0">
                <a:solidFill>
                  <a:srgbClr val="00B0F0"/>
                </a:solidFill>
              </a:rPr>
              <a:t>        </a:t>
            </a:r>
            <a:r>
              <a:rPr lang="zh-CN" altLang="en-US" sz="3600" b="1" dirty="0">
                <a:solidFill>
                  <a:srgbClr val="00B0F0"/>
                </a:solidFill>
              </a:rPr>
              <a:t>五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    </a:t>
            </a:r>
            <a:r>
              <a:rPr lang="zh-CN" altLang="en-US" sz="3600" b="1" dirty="0">
                <a:solidFill>
                  <a:srgbClr val="00B0F0"/>
                </a:solidFill>
              </a:rPr>
              <a:t>评分表内容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通风设施</a:t>
            </a:r>
            <a:endParaRPr lang="zh-CN" altLang="en-US" sz="32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48247" y="1169590"/>
            <a:ext cx="10734381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200"/>
              </a:lnSpc>
            </a:pPr>
            <a:r>
              <a:rPr lang="en-US" altLang="zh-CN" sz="3200" b="1" dirty="0" smtClean="0">
                <a:solidFill>
                  <a:srgbClr val="7030A0"/>
                </a:solidFill>
              </a:rPr>
              <a:t>    3. 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设施</a:t>
            </a:r>
            <a:r>
              <a:rPr lang="zh-CN" altLang="en-US" sz="3200" b="1" dirty="0">
                <a:solidFill>
                  <a:srgbClr val="7030A0"/>
                </a:solidFill>
              </a:rPr>
              <a:t>统一编号，每道设施有规格统一的施工说明及检查维护记录牌，</a:t>
            </a:r>
            <a:r>
              <a:rPr lang="zh-CN" altLang="en-US" sz="3200" b="1" dirty="0">
                <a:solidFill>
                  <a:srgbClr val="00B050"/>
                </a:solidFill>
              </a:rPr>
              <a:t>风门及采空区密闭每周、其他设施每月至少检查</a:t>
            </a:r>
            <a:r>
              <a:rPr lang="en-US" altLang="zh-CN" sz="3200" b="1" dirty="0">
                <a:solidFill>
                  <a:srgbClr val="00B050"/>
                </a:solidFill>
              </a:rPr>
              <a:t>1</a:t>
            </a:r>
            <a:r>
              <a:rPr lang="zh-CN" altLang="en-US" sz="3200" b="1" dirty="0">
                <a:solidFill>
                  <a:srgbClr val="00B050"/>
                </a:solidFill>
              </a:rPr>
              <a:t>次设施完好及使用情况，有设施检修记录及管理台</a:t>
            </a:r>
            <a:r>
              <a:rPr lang="zh-CN" altLang="en-US" sz="3200" b="1" dirty="0" smtClean="0">
                <a:solidFill>
                  <a:srgbClr val="00B050"/>
                </a:solidFill>
              </a:rPr>
              <a:t>账</a:t>
            </a:r>
            <a:endParaRPr lang="en-US" altLang="zh-CN" sz="3200" b="1" dirty="0" smtClean="0">
              <a:solidFill>
                <a:srgbClr val="00B050"/>
              </a:solidFill>
            </a:endParaRPr>
          </a:p>
          <a:p>
            <a:pPr>
              <a:lnSpc>
                <a:spcPts val="4200"/>
              </a:lnSpc>
            </a:pPr>
            <a:r>
              <a:rPr lang="en-US" altLang="zh-CN" sz="3200" b="1" dirty="0" smtClean="0">
                <a:solidFill>
                  <a:srgbClr val="00B0F0"/>
                </a:solidFill>
              </a:rPr>
              <a:t>    ——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通风</a:t>
            </a:r>
            <a:r>
              <a:rPr lang="zh-CN" altLang="en-US" sz="3200" b="1" dirty="0">
                <a:solidFill>
                  <a:srgbClr val="00B0F0"/>
                </a:solidFill>
              </a:rPr>
              <a:t>设施统一编号是指按照密闭、风门（窗）、风桥每道设施施工先后时间顺序逐一进行编号。如：</a:t>
            </a:r>
            <a:r>
              <a:rPr lang="en-US" altLang="zh-CN" sz="3200" b="1" dirty="0">
                <a:solidFill>
                  <a:srgbClr val="00B0F0"/>
                </a:solidFill>
              </a:rPr>
              <a:t>2020</a:t>
            </a:r>
            <a:r>
              <a:rPr lang="zh-CN" altLang="en-US" sz="3200" b="1" dirty="0">
                <a:solidFill>
                  <a:srgbClr val="00B0F0"/>
                </a:solidFill>
              </a:rPr>
              <a:t>年始建第一道风桥可编为</a:t>
            </a:r>
            <a:r>
              <a:rPr lang="en-US" altLang="zh-CN" sz="3200" b="1" dirty="0">
                <a:solidFill>
                  <a:srgbClr val="00B0F0"/>
                </a:solidFill>
              </a:rPr>
              <a:t>2001</a:t>
            </a:r>
            <a:r>
              <a:rPr lang="zh-CN" altLang="en-US" sz="3200" b="1" dirty="0">
                <a:solidFill>
                  <a:srgbClr val="00B0F0"/>
                </a:solidFill>
              </a:rPr>
              <a:t>，随后建的</a:t>
            </a:r>
            <a:r>
              <a:rPr lang="en-US" altLang="zh-CN" sz="3200" b="1" dirty="0">
                <a:solidFill>
                  <a:srgbClr val="00B0F0"/>
                </a:solidFill>
              </a:rPr>
              <a:t>2</a:t>
            </a:r>
            <a:r>
              <a:rPr lang="zh-CN" altLang="en-US" sz="3200" b="1" dirty="0">
                <a:solidFill>
                  <a:srgbClr val="00B0F0"/>
                </a:solidFill>
              </a:rPr>
              <a:t>道风门分别为</a:t>
            </a:r>
            <a:r>
              <a:rPr lang="en-US" altLang="zh-CN" sz="3200" b="1" dirty="0">
                <a:solidFill>
                  <a:srgbClr val="00B0F0"/>
                </a:solidFill>
              </a:rPr>
              <a:t>2002</a:t>
            </a:r>
            <a:r>
              <a:rPr lang="zh-CN" altLang="en-US" sz="3200" b="1" dirty="0">
                <a:solidFill>
                  <a:srgbClr val="00B0F0"/>
                </a:solidFill>
              </a:rPr>
              <a:t>、</a:t>
            </a:r>
            <a:r>
              <a:rPr lang="en-US" altLang="zh-CN" sz="3200" b="1" dirty="0">
                <a:solidFill>
                  <a:srgbClr val="00B0F0"/>
                </a:solidFill>
              </a:rPr>
              <a:t>2003</a:t>
            </a:r>
            <a:r>
              <a:rPr lang="zh-CN" altLang="en-US" sz="3200" b="1" dirty="0">
                <a:solidFill>
                  <a:srgbClr val="00B0F0"/>
                </a:solidFill>
              </a:rPr>
              <a:t>等。</a:t>
            </a:r>
          </a:p>
          <a:p>
            <a:pPr>
              <a:lnSpc>
                <a:spcPts val="4200"/>
              </a:lnSpc>
            </a:pPr>
            <a:r>
              <a:rPr lang="zh-CN" altLang="en-US" sz="3200" b="1" dirty="0" smtClean="0">
                <a:solidFill>
                  <a:srgbClr val="00B0F0"/>
                </a:solidFill>
              </a:rPr>
              <a:t>    </a:t>
            </a:r>
            <a:r>
              <a:rPr lang="en-US" altLang="zh-CN" sz="3200" b="1" dirty="0">
                <a:solidFill>
                  <a:srgbClr val="00B0F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明确</a:t>
            </a:r>
            <a:r>
              <a:rPr lang="zh-CN" altLang="en-US" sz="3200" b="1" dirty="0">
                <a:solidFill>
                  <a:srgbClr val="00B0F0"/>
                </a:solidFill>
              </a:rPr>
              <a:t>了通风设施完好及使用情况检查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周期，更便于操作考核落实，保持通风设施质量，保障</a:t>
            </a:r>
            <a:r>
              <a:rPr lang="zh-CN" altLang="en-US" sz="3200" b="1" dirty="0">
                <a:solidFill>
                  <a:srgbClr val="00B0F0"/>
                </a:solidFill>
              </a:rPr>
              <a:t>通风设施防控可靠，通风系统持续稳定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。</a:t>
            </a:r>
            <a:endParaRPr lang="zh-CN" altLang="en-US" sz="32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9631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2388637" y="1334277"/>
            <a:ext cx="7828384" cy="456266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58211" y="76385"/>
            <a:ext cx="9144001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600" b="1" dirty="0" smtClean="0">
                <a:solidFill>
                  <a:srgbClr val="00B0F0"/>
                </a:solidFill>
              </a:rPr>
              <a:t>       </a:t>
            </a:r>
            <a:r>
              <a:rPr lang="zh-CN" altLang="en-US" sz="3600" b="1" dirty="0">
                <a:solidFill>
                  <a:srgbClr val="00B0F0"/>
                </a:solidFill>
              </a:rPr>
              <a:t>五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    评分</a:t>
            </a:r>
            <a:r>
              <a:rPr lang="zh-CN" altLang="en-US" sz="3600" b="1" dirty="0">
                <a:solidFill>
                  <a:srgbClr val="00B0F0"/>
                </a:solidFill>
              </a:rPr>
              <a:t>表内容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通风设施</a:t>
            </a:r>
            <a:endParaRPr lang="zh-CN" altLang="en-US" sz="32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60274" y="1285133"/>
            <a:ext cx="10310326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200"/>
              </a:lnSpc>
            </a:pPr>
            <a:r>
              <a:rPr lang="en-US" altLang="zh-CN" sz="3200" b="1" dirty="0">
                <a:solidFill>
                  <a:srgbClr val="7030A0"/>
                </a:solidFill>
              </a:rPr>
              <a:t>    4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. 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密闭</a:t>
            </a:r>
            <a:r>
              <a:rPr lang="zh-CN" altLang="en-US" sz="3200" b="1" dirty="0">
                <a:solidFill>
                  <a:srgbClr val="7030A0"/>
                </a:solidFill>
              </a:rPr>
              <a:t>位置距全风压巷道口不大于</a:t>
            </a:r>
            <a:r>
              <a:rPr lang="en-US" altLang="zh-CN" sz="3200" b="1" dirty="0">
                <a:solidFill>
                  <a:srgbClr val="7030A0"/>
                </a:solidFill>
              </a:rPr>
              <a:t>5m</a:t>
            </a:r>
            <a:r>
              <a:rPr lang="zh-CN" altLang="en-US" sz="3200" b="1" dirty="0">
                <a:solidFill>
                  <a:srgbClr val="7030A0"/>
                </a:solidFill>
              </a:rPr>
              <a:t>，设有规格统一的瓦斯检查牌板和警标，距巷道口大于</a:t>
            </a:r>
            <a:r>
              <a:rPr lang="en-US" altLang="zh-CN" sz="3200" b="1" dirty="0">
                <a:solidFill>
                  <a:srgbClr val="7030A0"/>
                </a:solidFill>
              </a:rPr>
              <a:t>2m</a:t>
            </a:r>
            <a:r>
              <a:rPr lang="zh-CN" altLang="en-US" sz="3200" b="1" dirty="0">
                <a:solidFill>
                  <a:srgbClr val="7030A0"/>
                </a:solidFill>
              </a:rPr>
              <a:t>的设置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栅栏</a:t>
            </a:r>
            <a:endParaRPr lang="en-US" altLang="zh-CN" sz="3200" b="1" dirty="0" smtClean="0">
              <a:solidFill>
                <a:srgbClr val="7030A0"/>
              </a:solidFill>
            </a:endParaRPr>
          </a:p>
          <a:p>
            <a:pPr lvl="0">
              <a:lnSpc>
                <a:spcPts val="4200"/>
              </a:lnSpc>
            </a:pPr>
            <a:r>
              <a:rPr lang="en-US" altLang="zh-CN" sz="3200" b="1" dirty="0">
                <a:solidFill>
                  <a:srgbClr val="00B0F0"/>
                </a:solidFill>
              </a:rPr>
              <a:t> </a:t>
            </a:r>
            <a:r>
              <a:rPr lang="en-US" altLang="zh-CN" sz="3200" b="1" dirty="0" smtClean="0">
                <a:solidFill>
                  <a:srgbClr val="00B0F0"/>
                </a:solidFill>
              </a:rPr>
              <a:t>   ——</a:t>
            </a:r>
            <a:r>
              <a:rPr lang="zh-CN" altLang="en-US" sz="3200" b="1" dirty="0">
                <a:solidFill>
                  <a:srgbClr val="00B0F0"/>
                </a:solidFill>
              </a:rPr>
              <a:t>密闭前设置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警标是</a:t>
            </a:r>
            <a:r>
              <a:rPr lang="zh-CN" altLang="en-US" sz="3200" b="1" dirty="0">
                <a:solidFill>
                  <a:srgbClr val="00B0F0"/>
                </a:solidFill>
              </a:rPr>
              <a:t>指警告标志牌，牌面应有</a:t>
            </a:r>
            <a:r>
              <a:rPr lang="zh-CN" altLang="en-US" sz="3200" b="1" dirty="0">
                <a:solidFill>
                  <a:srgbClr val="00B050"/>
                </a:solidFill>
              </a:rPr>
              <a:t>主标志</a:t>
            </a:r>
            <a:r>
              <a:rPr lang="zh-CN" altLang="en-US" sz="3200" b="1" dirty="0" smtClean="0">
                <a:solidFill>
                  <a:srgbClr val="00B050"/>
                </a:solidFill>
              </a:rPr>
              <a:t>图形符号（见右下图）</a:t>
            </a:r>
            <a:endParaRPr lang="en-US" altLang="zh-CN" sz="3200" b="1" dirty="0" smtClean="0">
              <a:solidFill>
                <a:srgbClr val="00B050"/>
              </a:solidFill>
            </a:endParaRPr>
          </a:p>
          <a:p>
            <a:pPr lvl="0">
              <a:lnSpc>
                <a:spcPts val="4200"/>
              </a:lnSpc>
            </a:pPr>
            <a:r>
              <a:rPr lang="zh-CN" altLang="en-US" sz="3200" b="1" dirty="0" smtClean="0">
                <a:solidFill>
                  <a:srgbClr val="00B0F0"/>
                </a:solidFill>
              </a:rPr>
              <a:t>加文字补充（</a:t>
            </a:r>
            <a:r>
              <a:rPr lang="zh-CN" altLang="en-US" sz="3200" b="1" dirty="0">
                <a:solidFill>
                  <a:srgbClr val="00B0F0"/>
                </a:solidFill>
              </a:rPr>
              <a:t>当心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瓦</a:t>
            </a:r>
            <a:endParaRPr lang="en-US" altLang="zh-CN" sz="3200" b="1" dirty="0" smtClean="0">
              <a:solidFill>
                <a:srgbClr val="00B0F0"/>
              </a:solidFill>
            </a:endParaRPr>
          </a:p>
          <a:p>
            <a:pPr lvl="0">
              <a:lnSpc>
                <a:spcPts val="4200"/>
              </a:lnSpc>
            </a:pPr>
            <a:r>
              <a:rPr lang="zh-CN" altLang="en-US" sz="3200" b="1" dirty="0" smtClean="0">
                <a:solidFill>
                  <a:srgbClr val="00B0F0"/>
                </a:solidFill>
              </a:rPr>
              <a:t>斯或者当心有毒气体</a:t>
            </a:r>
            <a:endParaRPr lang="en-US" altLang="zh-CN" sz="3200" b="1" dirty="0" smtClean="0">
              <a:solidFill>
                <a:srgbClr val="00B0F0"/>
              </a:solidFill>
            </a:endParaRPr>
          </a:p>
          <a:p>
            <a:pPr lvl="0">
              <a:lnSpc>
                <a:spcPts val="4200"/>
              </a:lnSpc>
            </a:pPr>
            <a:r>
              <a:rPr lang="zh-CN" altLang="en-US" sz="3200" b="1" dirty="0" smtClean="0">
                <a:solidFill>
                  <a:srgbClr val="00B0F0"/>
                </a:solidFill>
              </a:rPr>
              <a:t>中毒），对应符号符</a:t>
            </a:r>
            <a:endParaRPr lang="en-US" altLang="zh-CN" sz="3200" b="1" dirty="0" smtClean="0">
              <a:solidFill>
                <a:srgbClr val="00B0F0"/>
              </a:solidFill>
            </a:endParaRPr>
          </a:p>
          <a:p>
            <a:pPr lvl="0">
              <a:lnSpc>
                <a:spcPts val="4200"/>
              </a:lnSpc>
            </a:pPr>
            <a:r>
              <a:rPr lang="zh-CN" altLang="en-US" sz="3200" b="1" dirty="0" smtClean="0">
                <a:solidFill>
                  <a:srgbClr val="00B0F0"/>
                </a:solidFill>
              </a:rPr>
              <a:t>合</a:t>
            </a:r>
            <a:r>
              <a:rPr lang="en-US" altLang="zh-CN" sz="3200" b="1" dirty="0" smtClean="0">
                <a:solidFill>
                  <a:srgbClr val="00B0F0"/>
                </a:solidFill>
              </a:rPr>
              <a:t>《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煤矿井下安全标</a:t>
            </a:r>
            <a:endParaRPr lang="en-US" altLang="zh-CN" sz="3200" b="1" dirty="0" smtClean="0">
              <a:solidFill>
                <a:srgbClr val="00B0F0"/>
              </a:solidFill>
            </a:endParaRPr>
          </a:p>
          <a:p>
            <a:pPr lvl="0">
              <a:lnSpc>
                <a:spcPts val="4200"/>
              </a:lnSpc>
            </a:pPr>
            <a:r>
              <a:rPr lang="zh-CN" altLang="en-US" sz="3200" b="1" dirty="0" smtClean="0">
                <a:solidFill>
                  <a:srgbClr val="00B0F0"/>
                </a:solidFill>
              </a:rPr>
              <a:t>志</a:t>
            </a:r>
            <a:r>
              <a:rPr lang="en-US" altLang="zh-CN" sz="3200" b="1" dirty="0" smtClean="0">
                <a:solidFill>
                  <a:srgbClr val="00B0F0"/>
                </a:solidFill>
              </a:rPr>
              <a:t>》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（</a:t>
            </a:r>
            <a:r>
              <a:rPr lang="en-US" altLang="zh-CN" sz="3200" b="1" dirty="0">
                <a:solidFill>
                  <a:srgbClr val="00B0F0"/>
                </a:solidFill>
              </a:rPr>
              <a:t>AQ1017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）要求。</a:t>
            </a:r>
            <a:r>
              <a:rPr lang="zh-CN" altLang="en-US" sz="2400" b="1" dirty="0" smtClean="0">
                <a:solidFill>
                  <a:srgbClr val="00B0F0"/>
                </a:solidFill>
              </a:rPr>
              <a:t>    </a:t>
            </a:r>
            <a:r>
              <a:rPr lang="zh-CN" altLang="en-US" sz="3200" b="1" dirty="0" smtClean="0"/>
              <a:t>当  心  瓦  斯</a:t>
            </a:r>
            <a:r>
              <a:rPr lang="zh-CN" altLang="en-US" sz="2400" b="1" dirty="0" smtClean="0">
                <a:solidFill>
                  <a:srgbClr val="00B0F0"/>
                </a:solidFill>
              </a:rPr>
              <a:t>         </a:t>
            </a:r>
            <a:r>
              <a:rPr lang="zh-CN" altLang="en-US" sz="2400" b="1" dirty="0" smtClean="0"/>
              <a:t>当心</a:t>
            </a:r>
            <a:r>
              <a:rPr lang="zh-CN" altLang="en-US" sz="2400" b="1" dirty="0"/>
              <a:t>有毒气体</a:t>
            </a:r>
            <a:r>
              <a:rPr lang="zh-CN" altLang="en-US" sz="2400" b="1" dirty="0" smtClean="0"/>
              <a:t>中毒</a:t>
            </a:r>
            <a:r>
              <a:rPr lang="zh-CN" altLang="en-US" sz="2800" b="1" dirty="0" smtClean="0">
                <a:solidFill>
                  <a:srgbClr val="00B0F0"/>
                </a:solidFill>
              </a:rPr>
              <a:t> </a:t>
            </a:r>
            <a:endParaRPr lang="zh-CN" altLang="en-US" sz="3200" b="1" dirty="0">
              <a:solidFill>
                <a:srgbClr val="00B05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2947" y="3014033"/>
            <a:ext cx="2407298" cy="2609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1105" y="3020288"/>
            <a:ext cx="2378075" cy="260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16803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2388637" y="1334277"/>
            <a:ext cx="7828384" cy="456266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58211" y="76385"/>
            <a:ext cx="9144001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600" b="1" dirty="0" smtClean="0">
                <a:solidFill>
                  <a:srgbClr val="00B0F0"/>
                </a:solidFill>
              </a:rPr>
              <a:t>       </a:t>
            </a:r>
            <a:r>
              <a:rPr lang="zh-CN" altLang="en-US" sz="3600" b="1" dirty="0">
                <a:solidFill>
                  <a:srgbClr val="00B0F0"/>
                </a:solidFill>
              </a:rPr>
              <a:t>五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    评分</a:t>
            </a:r>
            <a:r>
              <a:rPr lang="zh-CN" altLang="en-US" sz="3600" b="1" dirty="0">
                <a:solidFill>
                  <a:srgbClr val="00B0F0"/>
                </a:solidFill>
              </a:rPr>
              <a:t>表内容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通风设施</a:t>
            </a:r>
            <a:endParaRPr lang="zh-CN" altLang="en-US" sz="32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77077" y="1107851"/>
            <a:ext cx="10319657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200"/>
              </a:lnSpc>
            </a:pPr>
            <a:r>
              <a:rPr lang="en-US" altLang="zh-CN" sz="2800" b="1" dirty="0" smtClean="0">
                <a:solidFill>
                  <a:srgbClr val="00B0F0"/>
                </a:solidFill>
              </a:rPr>
              <a:t>    </a:t>
            </a:r>
            <a:r>
              <a:rPr lang="en-US" altLang="zh-CN" sz="3200" b="1" dirty="0" smtClean="0">
                <a:solidFill>
                  <a:srgbClr val="00B0F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密闭</a:t>
            </a:r>
            <a:r>
              <a:rPr lang="zh-CN" altLang="en-US" sz="3200" b="1" dirty="0">
                <a:solidFill>
                  <a:srgbClr val="00B0F0"/>
                </a:solidFill>
              </a:rPr>
              <a:t>前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设置栅栏一般采用</a:t>
            </a:r>
            <a:r>
              <a:rPr lang="zh-CN" altLang="en-US" sz="3200" b="1" dirty="0" smtClean="0">
                <a:solidFill>
                  <a:srgbClr val="00B050"/>
                </a:solidFill>
              </a:rPr>
              <a:t>网格式结构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，</a:t>
            </a:r>
            <a:r>
              <a:rPr lang="zh-CN" altLang="en-US" sz="3200" b="1" dirty="0">
                <a:solidFill>
                  <a:srgbClr val="00B0F0"/>
                </a:solidFill>
              </a:rPr>
              <a:t>其高度不低于</a:t>
            </a:r>
            <a:r>
              <a:rPr lang="en-US" altLang="zh-CN" sz="3200" b="1" dirty="0">
                <a:solidFill>
                  <a:srgbClr val="00B050"/>
                </a:solidFill>
              </a:rPr>
              <a:t>1.5m</a:t>
            </a:r>
            <a:r>
              <a:rPr lang="zh-CN" altLang="en-US" sz="3200" b="1" dirty="0">
                <a:solidFill>
                  <a:srgbClr val="00B0F0"/>
                </a:solidFill>
              </a:rPr>
              <a:t>、网孔不超过</a:t>
            </a:r>
            <a:r>
              <a:rPr lang="en-US" altLang="zh-CN" sz="3200" b="1" dirty="0">
                <a:solidFill>
                  <a:srgbClr val="00B050"/>
                </a:solidFill>
              </a:rPr>
              <a:t>200mm×200mm</a:t>
            </a:r>
            <a:r>
              <a:rPr lang="zh-CN" altLang="en-US" sz="3200" b="1" dirty="0">
                <a:solidFill>
                  <a:srgbClr val="00B0F0"/>
                </a:solidFill>
              </a:rPr>
              <a:t>，稳固可靠。</a:t>
            </a:r>
          </a:p>
          <a:p>
            <a:pPr>
              <a:lnSpc>
                <a:spcPts val="4200"/>
              </a:lnSpc>
            </a:pPr>
            <a:r>
              <a:rPr lang="en-US" altLang="zh-CN" sz="3200" b="1" dirty="0" smtClean="0">
                <a:solidFill>
                  <a:srgbClr val="7030A0"/>
                </a:solidFill>
              </a:rPr>
              <a:t>    5. 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每</a:t>
            </a:r>
            <a:r>
              <a:rPr lang="zh-CN" altLang="en-US" sz="3200" b="1" dirty="0">
                <a:solidFill>
                  <a:srgbClr val="7030A0"/>
                </a:solidFill>
              </a:rPr>
              <a:t>组风门不少于</a:t>
            </a:r>
            <a:r>
              <a:rPr lang="en-US" altLang="zh-CN" sz="3200" b="1" dirty="0">
                <a:solidFill>
                  <a:srgbClr val="7030A0"/>
                </a:solidFill>
              </a:rPr>
              <a:t>2</a:t>
            </a:r>
            <a:r>
              <a:rPr lang="zh-CN" altLang="en-US" sz="3200" b="1" dirty="0">
                <a:solidFill>
                  <a:srgbClr val="7030A0"/>
                </a:solidFill>
              </a:rPr>
              <a:t>道（含主要进、回风巷之间的联络巷设的反向风门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），通车</a:t>
            </a:r>
            <a:r>
              <a:rPr lang="zh-CN" altLang="en-US" sz="3200" b="1" dirty="0">
                <a:solidFill>
                  <a:srgbClr val="7030A0"/>
                </a:solidFill>
              </a:rPr>
              <a:t>风门设有</a:t>
            </a:r>
            <a:r>
              <a:rPr lang="zh-CN" altLang="en-US" sz="3200" b="1" dirty="0">
                <a:solidFill>
                  <a:srgbClr val="00B050"/>
                </a:solidFill>
              </a:rPr>
              <a:t>发出声光信号的装置，且声光信号在风门两侧都能接收</a:t>
            </a:r>
          </a:p>
          <a:p>
            <a:pPr>
              <a:lnSpc>
                <a:spcPts val="4200"/>
              </a:lnSpc>
            </a:pPr>
            <a:r>
              <a:rPr lang="en-US" altLang="zh-CN" sz="3200" b="1" dirty="0" smtClean="0">
                <a:solidFill>
                  <a:srgbClr val="00B0F0"/>
                </a:solidFill>
              </a:rPr>
              <a:t>    ——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主要</a:t>
            </a:r>
            <a:r>
              <a:rPr lang="zh-CN" altLang="en-US" sz="3200" b="1" dirty="0">
                <a:solidFill>
                  <a:srgbClr val="00B0F0"/>
                </a:solidFill>
              </a:rPr>
              <a:t>进、回风巷之间的联络巷包括全矿井或者矿井一翼总进、回风巷之间的联络巷和为几个采区用的主要进、回风巷之间的联络巷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。</a:t>
            </a:r>
            <a:endParaRPr lang="zh-CN" altLang="en-US" sz="3200" b="1" dirty="0">
              <a:solidFill>
                <a:srgbClr val="00B0F0"/>
              </a:solidFill>
            </a:endParaRPr>
          </a:p>
          <a:p>
            <a:pPr>
              <a:lnSpc>
                <a:spcPts val="4200"/>
              </a:lnSpc>
            </a:pPr>
            <a:r>
              <a:rPr lang="en-US" altLang="zh-CN" sz="3200" b="1" dirty="0" smtClean="0">
                <a:solidFill>
                  <a:srgbClr val="00B0F0"/>
                </a:solidFill>
              </a:rPr>
              <a:t>    ——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明确</a:t>
            </a:r>
            <a:r>
              <a:rPr lang="zh-CN" altLang="en-US" sz="3200" b="1" dirty="0">
                <a:solidFill>
                  <a:srgbClr val="00B0F0"/>
                </a:solidFill>
              </a:rPr>
              <a:t>了通车风门设有通行提示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装置，保障通行人员安全。</a:t>
            </a:r>
            <a:r>
              <a:rPr lang="en-US" altLang="zh-CN" sz="3200" b="1" dirty="0" smtClean="0">
                <a:solidFill>
                  <a:srgbClr val="00B050"/>
                </a:solidFill>
              </a:rPr>
              <a:t>      </a:t>
            </a:r>
            <a:endParaRPr lang="zh-CN" altLang="en-US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2951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2351312" y="1291413"/>
            <a:ext cx="7828384" cy="456266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58211" y="127600"/>
            <a:ext cx="9237307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000" b="1" dirty="0" smtClean="0">
                <a:solidFill>
                  <a:srgbClr val="00B0F0"/>
                </a:solidFill>
              </a:rPr>
              <a:t>      </a:t>
            </a:r>
            <a:r>
              <a:rPr lang="zh-CN" altLang="en-US" sz="3600" b="1" dirty="0">
                <a:solidFill>
                  <a:srgbClr val="00B0F0"/>
                </a:solidFill>
              </a:rPr>
              <a:t>五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    </a:t>
            </a:r>
            <a:r>
              <a:rPr lang="zh-CN" altLang="en-US" sz="3600" b="1" dirty="0">
                <a:solidFill>
                  <a:srgbClr val="00B0F0"/>
                </a:solidFill>
              </a:rPr>
              <a:t>评分表内容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瓦斯管理</a:t>
            </a:r>
            <a:endParaRPr lang="zh-CN" altLang="en-US" sz="32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32281" y="1063740"/>
            <a:ext cx="10366312" cy="5439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200"/>
              </a:lnSpc>
            </a:pPr>
            <a:r>
              <a:rPr lang="en-US" altLang="zh-CN" sz="3200" b="1" dirty="0" smtClean="0">
                <a:solidFill>
                  <a:srgbClr val="7030A0"/>
                </a:solidFill>
              </a:rPr>
              <a:t>    </a:t>
            </a:r>
            <a:r>
              <a:rPr lang="en-US" altLang="zh-CN" sz="2800" b="1" dirty="0">
                <a:solidFill>
                  <a:srgbClr val="7030A0"/>
                </a:solidFill>
              </a:rPr>
              <a:t>1</a:t>
            </a:r>
            <a:r>
              <a:rPr lang="en-US" altLang="zh-CN" sz="2800" b="1" dirty="0" smtClean="0">
                <a:solidFill>
                  <a:srgbClr val="7030A0"/>
                </a:solidFill>
              </a:rPr>
              <a:t>. </a:t>
            </a:r>
            <a:r>
              <a:rPr lang="zh-CN" altLang="en-US" sz="2800" b="1" dirty="0" smtClean="0">
                <a:solidFill>
                  <a:srgbClr val="7030A0"/>
                </a:solidFill>
              </a:rPr>
              <a:t>按</a:t>
            </a:r>
            <a:r>
              <a:rPr lang="en-US" altLang="zh-CN" sz="2800" b="1" dirty="0" smtClean="0">
                <a:solidFill>
                  <a:srgbClr val="00B050"/>
                </a:solidFill>
              </a:rPr>
              <a:t>《</a:t>
            </a:r>
            <a:r>
              <a:rPr lang="zh-CN" altLang="en-US" sz="2800" b="1" dirty="0">
                <a:solidFill>
                  <a:srgbClr val="00B050"/>
                </a:solidFill>
              </a:rPr>
              <a:t>煤矿瓦斯等级鉴定办法</a:t>
            </a:r>
            <a:r>
              <a:rPr lang="en-US" altLang="zh-CN" sz="2800" b="1" dirty="0">
                <a:solidFill>
                  <a:srgbClr val="00B050"/>
                </a:solidFill>
              </a:rPr>
              <a:t>》</a:t>
            </a:r>
            <a:r>
              <a:rPr lang="zh-CN" altLang="en-US" sz="2800" b="1" dirty="0" smtClean="0">
                <a:solidFill>
                  <a:srgbClr val="7030A0"/>
                </a:solidFill>
              </a:rPr>
              <a:t>进行矿井瓦斯</a:t>
            </a:r>
            <a:r>
              <a:rPr lang="zh-CN" altLang="en-US" sz="2800" b="1" dirty="0">
                <a:solidFill>
                  <a:srgbClr val="7030A0"/>
                </a:solidFill>
              </a:rPr>
              <a:t>等级鉴</a:t>
            </a:r>
            <a:r>
              <a:rPr lang="zh-CN" altLang="en-US" sz="2800" b="1" dirty="0">
                <a:solidFill>
                  <a:srgbClr val="00B050"/>
                </a:solidFill>
              </a:rPr>
              <a:t>（认）</a:t>
            </a:r>
            <a:r>
              <a:rPr lang="zh-CN" altLang="en-US" sz="2800" b="1" dirty="0">
                <a:solidFill>
                  <a:srgbClr val="7030A0"/>
                </a:solidFill>
              </a:rPr>
              <a:t>定及瓦斯涌出量</a:t>
            </a:r>
            <a:r>
              <a:rPr lang="zh-CN" altLang="en-US" sz="2800" b="1" dirty="0" smtClean="0">
                <a:solidFill>
                  <a:srgbClr val="7030A0"/>
                </a:solidFill>
              </a:rPr>
              <a:t>测定</a:t>
            </a:r>
            <a:endParaRPr lang="en-US" altLang="zh-CN" sz="2800" b="1" dirty="0" smtClean="0">
              <a:solidFill>
                <a:srgbClr val="7030A0"/>
              </a:solidFill>
            </a:endParaRPr>
          </a:p>
          <a:p>
            <a:pPr>
              <a:lnSpc>
                <a:spcPts val="4200"/>
              </a:lnSpc>
            </a:pPr>
            <a:r>
              <a:rPr lang="en-US" altLang="zh-CN" sz="2800" b="1" dirty="0" smtClean="0">
                <a:solidFill>
                  <a:srgbClr val="00B0F0"/>
                </a:solidFill>
              </a:rPr>
              <a:t>    ——</a:t>
            </a:r>
            <a:r>
              <a:rPr lang="zh-CN" altLang="en-US" sz="2800" b="1" dirty="0" smtClean="0">
                <a:solidFill>
                  <a:srgbClr val="00B0F0"/>
                </a:solidFill>
              </a:rPr>
              <a:t>低瓦斯矿井</a:t>
            </a:r>
            <a:r>
              <a:rPr lang="zh-CN" altLang="en-US" sz="2800" b="1" dirty="0">
                <a:solidFill>
                  <a:srgbClr val="00B0F0"/>
                </a:solidFill>
              </a:rPr>
              <a:t>生产过程中实际瓦斯涌出量达到</a:t>
            </a:r>
            <a:r>
              <a:rPr lang="zh-CN" altLang="en-US" sz="2800" b="1" dirty="0">
                <a:solidFill>
                  <a:srgbClr val="00B050"/>
                </a:solidFill>
              </a:rPr>
              <a:t>高瓦斯矿井条件的</a:t>
            </a:r>
            <a:r>
              <a:rPr lang="zh-CN" altLang="en-US" sz="2800" b="1" dirty="0">
                <a:solidFill>
                  <a:srgbClr val="00B0F0"/>
                </a:solidFill>
              </a:rPr>
              <a:t>，煤矿企业应当</a:t>
            </a:r>
            <a:r>
              <a:rPr lang="zh-CN" altLang="en-US" sz="2800" b="1" dirty="0">
                <a:solidFill>
                  <a:srgbClr val="00B050"/>
                </a:solidFill>
              </a:rPr>
              <a:t>立即认定</a:t>
            </a:r>
            <a:r>
              <a:rPr lang="zh-CN" altLang="en-US" sz="2800" b="1" dirty="0">
                <a:solidFill>
                  <a:srgbClr val="00B0F0"/>
                </a:solidFill>
              </a:rPr>
              <a:t>该矿井为高瓦斯矿井。</a:t>
            </a:r>
            <a:endParaRPr lang="en-US" altLang="zh-CN" sz="2800" b="1" dirty="0">
              <a:solidFill>
                <a:srgbClr val="00B0F0"/>
              </a:solidFill>
            </a:endParaRPr>
          </a:p>
          <a:p>
            <a:pPr>
              <a:lnSpc>
                <a:spcPts val="4200"/>
              </a:lnSpc>
            </a:pPr>
            <a:r>
              <a:rPr lang="en-US" altLang="zh-CN" sz="2800" b="1" dirty="0">
                <a:solidFill>
                  <a:srgbClr val="00B0F0"/>
                </a:solidFill>
              </a:rPr>
              <a:t>    ——</a:t>
            </a:r>
            <a:r>
              <a:rPr lang="zh-CN" altLang="en-US" sz="2800" b="1" dirty="0" smtClean="0">
                <a:solidFill>
                  <a:srgbClr val="00B0F0"/>
                </a:solidFill>
              </a:rPr>
              <a:t>非</a:t>
            </a:r>
            <a:r>
              <a:rPr lang="zh-CN" altLang="en-US" sz="2800" b="1" dirty="0">
                <a:solidFill>
                  <a:srgbClr val="00B0F0"/>
                </a:solidFill>
              </a:rPr>
              <a:t>突出煤层出现下列情况之一的，进行煤层突出危险性鉴定，或者</a:t>
            </a:r>
            <a:r>
              <a:rPr lang="zh-CN" altLang="en-US" sz="2800" b="1" dirty="0">
                <a:solidFill>
                  <a:srgbClr val="00B050"/>
                </a:solidFill>
              </a:rPr>
              <a:t>直接认定</a:t>
            </a:r>
            <a:r>
              <a:rPr lang="zh-CN" altLang="en-US" sz="2800" b="1" dirty="0">
                <a:solidFill>
                  <a:srgbClr val="00B0F0"/>
                </a:solidFill>
              </a:rPr>
              <a:t>为突出煤层：①有瓦斯动力现象的。②煤层瓦斯压力达到或者超过</a:t>
            </a:r>
            <a:r>
              <a:rPr lang="en-US" altLang="zh-CN" sz="2800" b="1" dirty="0">
                <a:solidFill>
                  <a:srgbClr val="00B0F0"/>
                </a:solidFill>
              </a:rPr>
              <a:t>0.74MPa</a:t>
            </a:r>
            <a:r>
              <a:rPr lang="zh-CN" altLang="en-US" sz="2800" b="1" dirty="0">
                <a:solidFill>
                  <a:srgbClr val="00B0F0"/>
                </a:solidFill>
              </a:rPr>
              <a:t>的。③相邻矿井开采的同一煤层为突出煤层的。</a:t>
            </a:r>
            <a:endParaRPr lang="en-US" altLang="zh-CN" sz="2800" b="1" dirty="0">
              <a:solidFill>
                <a:srgbClr val="00B0F0"/>
              </a:solidFill>
            </a:endParaRPr>
          </a:p>
          <a:p>
            <a:pPr>
              <a:lnSpc>
                <a:spcPts val="4200"/>
              </a:lnSpc>
            </a:pPr>
            <a:r>
              <a:rPr lang="en-US" altLang="zh-CN" sz="2800" b="1" dirty="0">
                <a:solidFill>
                  <a:srgbClr val="00B0F0"/>
                </a:solidFill>
              </a:rPr>
              <a:t>     ——</a:t>
            </a:r>
            <a:r>
              <a:rPr lang="zh-CN" altLang="en-US" sz="2800" b="1" dirty="0" smtClean="0">
                <a:solidFill>
                  <a:srgbClr val="00B0F0"/>
                </a:solidFill>
              </a:rPr>
              <a:t>矿井</a:t>
            </a:r>
            <a:r>
              <a:rPr lang="zh-CN" altLang="en-US" sz="2800" b="1" dirty="0">
                <a:solidFill>
                  <a:srgbClr val="00B0F0"/>
                </a:solidFill>
              </a:rPr>
              <a:t>发生生产安全事故，经事故调查组分析确定为突出事故的，应当</a:t>
            </a:r>
            <a:r>
              <a:rPr lang="zh-CN" altLang="en-US" sz="2800" b="1" dirty="0">
                <a:solidFill>
                  <a:srgbClr val="00B050"/>
                </a:solidFill>
              </a:rPr>
              <a:t>直接认定</a:t>
            </a:r>
            <a:r>
              <a:rPr lang="zh-CN" altLang="en-US" sz="2800" b="1" dirty="0">
                <a:solidFill>
                  <a:srgbClr val="00B0F0"/>
                </a:solidFill>
              </a:rPr>
              <a:t>该煤层为突出煤层、矿井为突出矿井。</a:t>
            </a:r>
            <a:endParaRPr lang="en-US" altLang="zh-CN" sz="28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9431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2388637" y="1334277"/>
            <a:ext cx="7828384" cy="456266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58211" y="127600"/>
            <a:ext cx="9050695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000" b="1" dirty="0" smtClean="0">
                <a:solidFill>
                  <a:srgbClr val="00B0F0"/>
                </a:solidFill>
              </a:rPr>
              <a:t>      </a:t>
            </a:r>
            <a:r>
              <a:rPr lang="zh-CN" altLang="en-US" sz="3600" b="1" dirty="0">
                <a:solidFill>
                  <a:srgbClr val="00B0F0"/>
                </a:solidFill>
              </a:rPr>
              <a:t>五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    </a:t>
            </a:r>
            <a:r>
              <a:rPr lang="zh-CN" altLang="en-US" sz="3600" b="1" dirty="0">
                <a:solidFill>
                  <a:srgbClr val="00B0F0"/>
                </a:solidFill>
              </a:rPr>
              <a:t>评分表内容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瓦斯管理</a:t>
            </a:r>
            <a:endParaRPr lang="zh-CN" altLang="en-US" sz="32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85628" y="1105749"/>
            <a:ext cx="10459617" cy="5453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200"/>
              </a:lnSpc>
            </a:pPr>
            <a:r>
              <a:rPr lang="en-US" altLang="zh-CN" sz="3200" b="1" dirty="0">
                <a:solidFill>
                  <a:srgbClr val="7030A0"/>
                </a:solidFill>
              </a:rPr>
              <a:t> 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   2. 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瓦斯</a:t>
            </a:r>
            <a:r>
              <a:rPr lang="zh-CN" altLang="en-US" sz="3200" b="1" dirty="0">
                <a:solidFill>
                  <a:srgbClr val="7030A0"/>
                </a:solidFill>
              </a:rPr>
              <a:t>检查</a:t>
            </a:r>
            <a:r>
              <a:rPr lang="zh-CN" altLang="en-US" sz="3200" b="1" dirty="0">
                <a:solidFill>
                  <a:srgbClr val="00B050"/>
                </a:solidFill>
              </a:rPr>
              <a:t>地点、周期</a:t>
            </a:r>
            <a:r>
              <a:rPr lang="zh-CN" altLang="en-US" sz="3200" b="1" dirty="0">
                <a:solidFill>
                  <a:srgbClr val="7030A0"/>
                </a:solidFill>
              </a:rPr>
              <a:t>符合</a:t>
            </a:r>
            <a:r>
              <a:rPr lang="en-US" altLang="zh-CN" sz="3200" b="1" dirty="0">
                <a:solidFill>
                  <a:srgbClr val="7030A0"/>
                </a:solidFill>
              </a:rPr>
              <a:t>《</a:t>
            </a:r>
            <a:r>
              <a:rPr lang="zh-CN" altLang="en-US" sz="3200" b="1" dirty="0">
                <a:solidFill>
                  <a:srgbClr val="7030A0"/>
                </a:solidFill>
              </a:rPr>
              <a:t>煤矿安全规程</a:t>
            </a:r>
            <a:r>
              <a:rPr lang="en-US" altLang="zh-CN" sz="3200" b="1" dirty="0">
                <a:solidFill>
                  <a:srgbClr val="7030A0"/>
                </a:solidFill>
              </a:rPr>
              <a:t>》</a:t>
            </a:r>
            <a:r>
              <a:rPr lang="zh-CN" altLang="en-US" sz="3200" b="1" dirty="0">
                <a:solidFill>
                  <a:srgbClr val="7030A0"/>
                </a:solidFill>
              </a:rPr>
              <a:t>规定；瓦斯检查工在井下指定地点交接班，有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记录</a:t>
            </a:r>
            <a:endParaRPr lang="en-US" altLang="zh-CN" sz="3200" b="1" dirty="0" smtClean="0">
              <a:solidFill>
                <a:srgbClr val="7030A0"/>
              </a:solidFill>
            </a:endParaRPr>
          </a:p>
          <a:p>
            <a:pPr>
              <a:lnSpc>
                <a:spcPts val="4200"/>
              </a:lnSpc>
            </a:pPr>
            <a:r>
              <a:rPr lang="en-US" altLang="zh-CN" sz="3200" b="1" dirty="0" smtClean="0">
                <a:solidFill>
                  <a:srgbClr val="00B0F0"/>
                </a:solidFill>
              </a:rPr>
              <a:t>    ——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按照</a:t>
            </a:r>
            <a:r>
              <a:rPr lang="en-US" altLang="zh-CN" sz="3200" b="1" dirty="0" smtClean="0">
                <a:solidFill>
                  <a:srgbClr val="00B0F0"/>
                </a:solidFill>
              </a:rPr>
              <a:t>《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煤矿安全规程</a:t>
            </a:r>
            <a:r>
              <a:rPr lang="en-US" altLang="zh-CN" sz="3200" b="1" dirty="0" smtClean="0">
                <a:solidFill>
                  <a:srgbClr val="00B0F0"/>
                </a:solidFill>
              </a:rPr>
              <a:t>》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第一百七十一条至第一百七十四条</a:t>
            </a:r>
            <a:r>
              <a:rPr lang="zh-CN" altLang="en-US" sz="3200" b="1" dirty="0" smtClean="0">
                <a:solidFill>
                  <a:srgbClr val="00B050"/>
                </a:solidFill>
              </a:rPr>
              <a:t>规定有瓦斯浓度的检查地点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和第一百八十条规定的</a:t>
            </a:r>
            <a:r>
              <a:rPr lang="zh-CN" altLang="en-US" sz="3200" b="1" dirty="0" smtClean="0">
                <a:solidFill>
                  <a:srgbClr val="00B050"/>
                </a:solidFill>
              </a:rPr>
              <a:t>瓦斯检查范围及检查次数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，结合矿井实际，在</a:t>
            </a:r>
            <a:r>
              <a:rPr lang="zh-CN" altLang="en-US" sz="3200" b="1" dirty="0" smtClean="0">
                <a:solidFill>
                  <a:srgbClr val="00B050"/>
                </a:solidFill>
              </a:rPr>
              <a:t>矿井瓦斯检查制度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中明确瓦斯检查的具体地点及周期。</a:t>
            </a:r>
            <a:endParaRPr lang="en-US" altLang="zh-CN" sz="3200" b="1" dirty="0" smtClean="0">
              <a:solidFill>
                <a:srgbClr val="00B0F0"/>
              </a:solidFill>
            </a:endParaRPr>
          </a:p>
          <a:p>
            <a:pPr>
              <a:lnSpc>
                <a:spcPts val="4200"/>
              </a:lnSpc>
            </a:pPr>
            <a:r>
              <a:rPr lang="zh-CN" altLang="en-US" sz="3200" b="1" dirty="0" smtClean="0">
                <a:solidFill>
                  <a:srgbClr val="00B0F0"/>
                </a:solidFill>
              </a:rPr>
              <a:t>    建议按下列要求确定相应检查点：</a:t>
            </a:r>
            <a:r>
              <a:rPr lang="en-US" altLang="zh-CN" sz="3200" b="1" dirty="0" smtClean="0">
                <a:solidFill>
                  <a:srgbClr val="00B0F0"/>
                </a:solidFill>
              </a:rPr>
              <a:t>①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使用</a:t>
            </a:r>
            <a:r>
              <a:rPr lang="zh-CN" altLang="en-US" sz="3200" b="1" dirty="0">
                <a:solidFill>
                  <a:srgbClr val="00B0F0"/>
                </a:solidFill>
              </a:rPr>
              <a:t>中的机电设备主要是指使用中的非本质安全型的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电动机或者其开关。②有</a:t>
            </a:r>
            <a:r>
              <a:rPr lang="zh-CN" altLang="en-US" sz="3200" b="1" dirty="0">
                <a:solidFill>
                  <a:srgbClr val="00B0F0"/>
                </a:solidFill>
              </a:rPr>
              <a:t>人员作业的地点是指人员作业扰动巷道和煤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岩层的</a:t>
            </a:r>
            <a:r>
              <a:rPr lang="zh-CN" altLang="en-US" sz="3200" b="1" dirty="0">
                <a:solidFill>
                  <a:srgbClr val="00B0F0"/>
                </a:solidFill>
              </a:rPr>
              <a:t>非采掘工作面的地点。</a:t>
            </a:r>
          </a:p>
        </p:txBody>
      </p:sp>
    </p:spTree>
    <p:extLst>
      <p:ext uri="{BB962C8B-B14F-4D97-AF65-F5344CB8AC3E}">
        <p14:creationId xmlns:p14="http://schemas.microsoft.com/office/powerpoint/2010/main" val="11665187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2388637" y="1334277"/>
            <a:ext cx="7828384" cy="456266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58212" y="99608"/>
            <a:ext cx="8621485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000" b="1" dirty="0" smtClean="0">
                <a:solidFill>
                  <a:srgbClr val="00B0F0"/>
                </a:solidFill>
              </a:rPr>
              <a:t>      </a:t>
            </a:r>
            <a:r>
              <a:rPr lang="zh-CN" altLang="en-US" sz="3600" b="1" dirty="0">
                <a:solidFill>
                  <a:srgbClr val="00B0F0"/>
                </a:solidFill>
              </a:rPr>
              <a:t>五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    </a:t>
            </a:r>
            <a:r>
              <a:rPr lang="zh-CN" altLang="en-US" sz="3600" b="1" dirty="0">
                <a:solidFill>
                  <a:srgbClr val="00B0F0"/>
                </a:solidFill>
              </a:rPr>
              <a:t>评分表内容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突出防治</a:t>
            </a:r>
            <a:endParaRPr lang="zh-CN" altLang="en-US" sz="32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23560" y="1045933"/>
            <a:ext cx="9853126" cy="5453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200"/>
              </a:lnSpc>
            </a:pPr>
            <a:r>
              <a:rPr lang="en-US" altLang="zh-CN" sz="3200" b="1" dirty="0">
                <a:solidFill>
                  <a:srgbClr val="7030A0"/>
                </a:solidFill>
              </a:rPr>
              <a:t>    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1. 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避难硐室</a:t>
            </a:r>
            <a:r>
              <a:rPr lang="zh-CN" altLang="en-US" sz="3200" b="1" dirty="0">
                <a:solidFill>
                  <a:srgbClr val="7030A0"/>
                </a:solidFill>
              </a:rPr>
              <a:t>、反向风门、压风自救装置、隔离式自救器、</a:t>
            </a:r>
            <a:r>
              <a:rPr lang="zh-CN" altLang="en-US" sz="3200" b="1" dirty="0">
                <a:solidFill>
                  <a:srgbClr val="00B050"/>
                </a:solidFill>
              </a:rPr>
              <a:t>远距离爆破</a:t>
            </a:r>
            <a:r>
              <a:rPr lang="zh-CN" altLang="en-US" sz="3200" b="1" dirty="0">
                <a:solidFill>
                  <a:srgbClr val="7030A0"/>
                </a:solidFill>
              </a:rPr>
              <a:t>等安全防护措施符合</a:t>
            </a:r>
            <a:r>
              <a:rPr lang="en-US" altLang="zh-CN" sz="3200" b="1" dirty="0">
                <a:solidFill>
                  <a:srgbClr val="7030A0"/>
                </a:solidFill>
              </a:rPr>
              <a:t>《</a:t>
            </a:r>
            <a:r>
              <a:rPr lang="zh-CN" altLang="en-US" sz="3200" b="1" dirty="0">
                <a:solidFill>
                  <a:srgbClr val="7030A0"/>
                </a:solidFill>
              </a:rPr>
              <a:t>防治煤与瓦斯突出细则</a:t>
            </a:r>
            <a:r>
              <a:rPr lang="en-US" altLang="zh-CN" sz="3200" b="1" dirty="0">
                <a:solidFill>
                  <a:srgbClr val="7030A0"/>
                </a:solidFill>
              </a:rPr>
              <a:t>》</a:t>
            </a:r>
            <a:r>
              <a:rPr lang="zh-CN" altLang="en-US" sz="3200" b="1" dirty="0">
                <a:solidFill>
                  <a:srgbClr val="7030A0"/>
                </a:solidFill>
              </a:rPr>
              <a:t>要求</a:t>
            </a:r>
            <a:endParaRPr lang="en-US" altLang="zh-CN" sz="3200" b="1" dirty="0" smtClean="0">
              <a:solidFill>
                <a:srgbClr val="FF0000"/>
              </a:solidFill>
            </a:endParaRPr>
          </a:p>
          <a:p>
            <a:pPr>
              <a:lnSpc>
                <a:spcPts val="4200"/>
              </a:lnSpc>
            </a:pPr>
            <a:r>
              <a:rPr lang="en-US" altLang="zh-CN" sz="3200" b="1" dirty="0">
                <a:solidFill>
                  <a:srgbClr val="00B0F0"/>
                </a:solidFill>
              </a:rPr>
              <a:t> </a:t>
            </a:r>
            <a:r>
              <a:rPr lang="en-US" altLang="zh-CN" sz="3200" b="1" dirty="0" smtClean="0">
                <a:solidFill>
                  <a:srgbClr val="00B0F0"/>
                </a:solidFill>
              </a:rPr>
              <a:t>   ——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本</a:t>
            </a:r>
            <a:r>
              <a:rPr lang="zh-CN" altLang="en-US" sz="3200" b="1" dirty="0">
                <a:solidFill>
                  <a:srgbClr val="00B0F0"/>
                </a:solidFill>
              </a:rPr>
              <a:t>条规定的安全防护措施符合</a:t>
            </a:r>
            <a:r>
              <a:rPr lang="en-US" altLang="zh-CN" sz="3200" b="1" dirty="0">
                <a:solidFill>
                  <a:srgbClr val="00B0F0"/>
                </a:solidFill>
              </a:rPr>
              <a:t>《</a:t>
            </a:r>
            <a:r>
              <a:rPr lang="zh-CN" altLang="en-US" sz="3200" b="1" dirty="0">
                <a:solidFill>
                  <a:srgbClr val="00B0F0"/>
                </a:solidFill>
              </a:rPr>
              <a:t>防治煤与瓦斯突出细则</a:t>
            </a:r>
            <a:r>
              <a:rPr lang="en-US" altLang="zh-CN" sz="3200" b="1" dirty="0">
                <a:solidFill>
                  <a:srgbClr val="00B0F0"/>
                </a:solidFill>
              </a:rPr>
              <a:t>》</a:t>
            </a:r>
            <a:r>
              <a:rPr lang="zh-CN" altLang="en-US" sz="3200" b="1" dirty="0">
                <a:solidFill>
                  <a:srgbClr val="00B0F0"/>
                </a:solidFill>
              </a:rPr>
              <a:t>第一百一十七条、第一百一十八条、第一百二十条、第一百二十一条要求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。</a:t>
            </a:r>
            <a:endParaRPr lang="en-US" altLang="zh-CN" sz="3200" b="1" dirty="0" smtClean="0">
              <a:solidFill>
                <a:srgbClr val="00B0F0"/>
              </a:solidFill>
            </a:endParaRPr>
          </a:p>
          <a:p>
            <a:pPr>
              <a:lnSpc>
                <a:spcPts val="4200"/>
              </a:lnSpc>
            </a:pPr>
            <a:r>
              <a:rPr lang="en-US" altLang="zh-CN" sz="3200" b="1" dirty="0" smtClean="0">
                <a:solidFill>
                  <a:srgbClr val="FF0000"/>
                </a:solidFill>
                <a:latin typeface="等线"/>
              </a:rPr>
              <a:t>    </a:t>
            </a:r>
            <a:r>
              <a:rPr lang="en-US" altLang="zh-CN" sz="3200" b="1" dirty="0" smtClean="0">
                <a:solidFill>
                  <a:srgbClr val="00B050"/>
                </a:solidFill>
                <a:latin typeface="等线"/>
              </a:rPr>
              <a:t>2. </a:t>
            </a:r>
            <a:r>
              <a:rPr lang="zh-CN" altLang="en-US" sz="3200" b="1" dirty="0" smtClean="0">
                <a:solidFill>
                  <a:srgbClr val="00B050"/>
                </a:solidFill>
                <a:latin typeface="等线"/>
              </a:rPr>
              <a:t>突出</a:t>
            </a:r>
            <a:r>
              <a:rPr lang="zh-CN" altLang="en-US" sz="3200" b="1" dirty="0">
                <a:solidFill>
                  <a:srgbClr val="00B050"/>
                </a:solidFill>
                <a:latin typeface="等线"/>
              </a:rPr>
              <a:t>煤层的采掘工作面、井巷揭煤工作面悬挂防突预测图板、综合防突措施管理牌板、允许推进距离标志牌，有区域预测、效果检验和测定煤层瓦斯压力、含量等钻孔的施工参数及检测数据牌板</a:t>
            </a:r>
            <a:endParaRPr lang="en-US" altLang="zh-CN" sz="3200" b="1" dirty="0" smtClean="0">
              <a:solidFill>
                <a:srgbClr val="00B050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2424854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2388637" y="1334277"/>
            <a:ext cx="7828384" cy="456266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58212" y="99608"/>
            <a:ext cx="8621485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000" b="1" dirty="0" smtClean="0">
                <a:solidFill>
                  <a:srgbClr val="00B0F0"/>
                </a:solidFill>
              </a:rPr>
              <a:t>       </a:t>
            </a:r>
            <a:r>
              <a:rPr lang="zh-CN" altLang="en-US" sz="3600" b="1" dirty="0">
                <a:solidFill>
                  <a:srgbClr val="00B0F0"/>
                </a:solidFill>
              </a:rPr>
              <a:t>五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    </a:t>
            </a:r>
            <a:r>
              <a:rPr lang="zh-CN" altLang="en-US" sz="3600" b="1" dirty="0">
                <a:solidFill>
                  <a:srgbClr val="00B0F0"/>
                </a:solidFill>
              </a:rPr>
              <a:t>评分表内容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突出防治</a:t>
            </a:r>
            <a:endParaRPr lang="zh-CN" altLang="en-US" sz="32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83600" y="1033681"/>
            <a:ext cx="10263673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200"/>
              </a:lnSpc>
            </a:pPr>
            <a:r>
              <a:rPr lang="en-US" altLang="zh-CN" sz="3200" b="1" dirty="0">
                <a:solidFill>
                  <a:srgbClr val="7030A0"/>
                </a:solidFill>
              </a:rPr>
              <a:t>    </a:t>
            </a:r>
            <a:r>
              <a:rPr lang="en-US" altLang="zh-CN" sz="2800" b="1" dirty="0" smtClean="0">
                <a:solidFill>
                  <a:srgbClr val="00B050"/>
                </a:solidFill>
              </a:rPr>
              <a:t>3. </a:t>
            </a:r>
            <a:r>
              <a:rPr lang="zh-CN" altLang="en-US" sz="2800" b="1" dirty="0" smtClean="0">
                <a:solidFill>
                  <a:srgbClr val="00B050"/>
                </a:solidFill>
              </a:rPr>
              <a:t>有</a:t>
            </a:r>
            <a:r>
              <a:rPr lang="zh-CN" altLang="en-US" sz="2800" b="1" dirty="0">
                <a:solidFill>
                  <a:srgbClr val="00B050"/>
                </a:solidFill>
              </a:rPr>
              <a:t>采掘工作面瓦斯地质图、防突预测图、预抽煤层瓦斯区域防突措施竣工图和在突出煤层顶、底板掘进岩巷时地质预测巷道剖面图，各类图纸绘制修改及内容符合</a:t>
            </a:r>
            <a:r>
              <a:rPr lang="en-US" altLang="zh-CN" sz="2800" b="1" dirty="0">
                <a:solidFill>
                  <a:srgbClr val="00B050"/>
                </a:solidFill>
              </a:rPr>
              <a:t>《</a:t>
            </a:r>
            <a:r>
              <a:rPr lang="zh-CN" altLang="en-US" sz="2800" b="1" dirty="0">
                <a:solidFill>
                  <a:srgbClr val="00B050"/>
                </a:solidFill>
              </a:rPr>
              <a:t>防治煤与瓦斯突出细则</a:t>
            </a:r>
            <a:r>
              <a:rPr lang="en-US" altLang="zh-CN" sz="2800" b="1" dirty="0">
                <a:solidFill>
                  <a:srgbClr val="00B050"/>
                </a:solidFill>
              </a:rPr>
              <a:t>》</a:t>
            </a:r>
            <a:r>
              <a:rPr lang="zh-CN" altLang="en-US" sz="2800" b="1" dirty="0" smtClean="0">
                <a:solidFill>
                  <a:srgbClr val="00B050"/>
                </a:solidFill>
              </a:rPr>
              <a:t>要求</a:t>
            </a:r>
            <a:endParaRPr lang="en-US" altLang="zh-CN" sz="2800" b="1" dirty="0" smtClean="0">
              <a:solidFill>
                <a:srgbClr val="00B050"/>
              </a:solidFill>
            </a:endParaRPr>
          </a:p>
          <a:p>
            <a:pPr>
              <a:lnSpc>
                <a:spcPts val="4200"/>
              </a:lnSpc>
            </a:pPr>
            <a:r>
              <a:rPr lang="en-US" altLang="zh-CN" sz="2800" b="1" dirty="0">
                <a:solidFill>
                  <a:srgbClr val="7030A0"/>
                </a:solidFill>
              </a:rPr>
              <a:t> </a:t>
            </a:r>
            <a:r>
              <a:rPr lang="en-US" altLang="zh-CN" sz="2800" b="1" dirty="0" smtClean="0">
                <a:solidFill>
                  <a:srgbClr val="7030A0"/>
                </a:solidFill>
              </a:rPr>
              <a:t> </a:t>
            </a:r>
            <a:r>
              <a:rPr lang="en-US" altLang="zh-CN" sz="2800" b="1" dirty="0">
                <a:solidFill>
                  <a:srgbClr val="00B0F0"/>
                </a:solidFill>
              </a:rPr>
              <a:t> </a:t>
            </a:r>
            <a:r>
              <a:rPr lang="en-US" altLang="zh-CN" sz="2800" b="1" dirty="0" smtClean="0">
                <a:solidFill>
                  <a:srgbClr val="00B0F0"/>
                </a:solidFill>
              </a:rPr>
              <a:t> ——</a:t>
            </a:r>
            <a:r>
              <a:rPr lang="zh-CN" altLang="en-US" sz="2800" b="1" dirty="0" smtClean="0">
                <a:solidFill>
                  <a:srgbClr val="00B0F0"/>
                </a:solidFill>
              </a:rPr>
              <a:t>本</a:t>
            </a:r>
            <a:r>
              <a:rPr lang="zh-CN" altLang="en-US" sz="2800" b="1" dirty="0">
                <a:solidFill>
                  <a:srgbClr val="00B0F0"/>
                </a:solidFill>
              </a:rPr>
              <a:t>条规定的各类图纸绘制修改及内容符合</a:t>
            </a:r>
            <a:r>
              <a:rPr lang="en-US" altLang="zh-CN" sz="2800" b="1" dirty="0">
                <a:solidFill>
                  <a:srgbClr val="00B0F0"/>
                </a:solidFill>
              </a:rPr>
              <a:t>《</a:t>
            </a:r>
            <a:r>
              <a:rPr lang="zh-CN" altLang="en-US" sz="2800" b="1" dirty="0">
                <a:solidFill>
                  <a:srgbClr val="00B0F0"/>
                </a:solidFill>
              </a:rPr>
              <a:t>防治煤与瓦斯突出细则</a:t>
            </a:r>
            <a:r>
              <a:rPr lang="en-US" altLang="zh-CN" sz="2800" b="1" dirty="0">
                <a:solidFill>
                  <a:srgbClr val="00B0F0"/>
                </a:solidFill>
              </a:rPr>
              <a:t>》</a:t>
            </a:r>
            <a:r>
              <a:rPr lang="zh-CN" altLang="en-US" sz="2800" b="1" dirty="0">
                <a:solidFill>
                  <a:srgbClr val="00B0F0"/>
                </a:solidFill>
              </a:rPr>
              <a:t>第二十五条、第四十六条、第四十九条要求，其中采掘工作面防突预测图，分别挂设在地面矿调度室和井下现场</a:t>
            </a:r>
            <a:r>
              <a:rPr lang="zh-CN" altLang="en-US" sz="2800" b="1" dirty="0" smtClean="0">
                <a:solidFill>
                  <a:srgbClr val="00B0F0"/>
                </a:solidFill>
              </a:rPr>
              <a:t>。</a:t>
            </a:r>
            <a:endParaRPr lang="en-US" altLang="zh-CN" sz="2800" b="1" dirty="0" smtClean="0">
              <a:solidFill>
                <a:srgbClr val="00B0F0"/>
              </a:solidFill>
            </a:endParaRPr>
          </a:p>
          <a:p>
            <a:pPr>
              <a:lnSpc>
                <a:spcPts val="42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等线"/>
              </a:rPr>
              <a:t>    </a:t>
            </a:r>
            <a:r>
              <a:rPr lang="en-US" altLang="zh-CN" sz="2800" b="1" dirty="0" smtClean="0">
                <a:solidFill>
                  <a:srgbClr val="00B050"/>
                </a:solidFill>
                <a:latin typeface="等线"/>
              </a:rPr>
              <a:t>4. </a:t>
            </a:r>
            <a:r>
              <a:rPr lang="zh-CN" altLang="en-US" sz="2800" b="1" dirty="0" smtClean="0">
                <a:solidFill>
                  <a:srgbClr val="00B050"/>
                </a:solidFill>
                <a:latin typeface="等线"/>
              </a:rPr>
              <a:t>有</a:t>
            </a:r>
            <a:r>
              <a:rPr lang="zh-CN" altLang="en-US" sz="2800" b="1" dirty="0">
                <a:solidFill>
                  <a:srgbClr val="00B050"/>
                </a:solidFill>
                <a:latin typeface="等线"/>
              </a:rPr>
              <a:t>防突钻孔施工记录和验收单，区域预测、预抽、效果检验及测定煤层瓦斯压力、含量等钻孔施工有视频监控监视钻孔深度录像及核查记录</a:t>
            </a:r>
            <a:endParaRPr lang="en-US" altLang="zh-CN" sz="2800" b="1" dirty="0" smtClean="0">
              <a:solidFill>
                <a:srgbClr val="00B050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13068551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2388637" y="1334277"/>
            <a:ext cx="7828384" cy="456266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58211" y="80546"/>
            <a:ext cx="9423920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000" b="1" dirty="0" smtClean="0">
                <a:solidFill>
                  <a:srgbClr val="00B0F0"/>
                </a:solidFill>
              </a:rPr>
              <a:t>            </a:t>
            </a:r>
            <a:r>
              <a:rPr lang="zh-CN" altLang="en-US" sz="3600" b="1" dirty="0">
                <a:solidFill>
                  <a:srgbClr val="00B0F0"/>
                </a:solidFill>
              </a:rPr>
              <a:t>五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    </a:t>
            </a:r>
            <a:r>
              <a:rPr lang="zh-CN" altLang="en-US" sz="3600" b="1" dirty="0">
                <a:solidFill>
                  <a:srgbClr val="00B0F0"/>
                </a:solidFill>
              </a:rPr>
              <a:t>评分表内容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瓦斯抽采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48306" y="1108293"/>
            <a:ext cx="10534261" cy="52860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500"/>
              </a:lnSpc>
            </a:pPr>
            <a:r>
              <a:rPr lang="en-US" altLang="zh-CN" sz="3200" b="1" dirty="0" smtClean="0">
                <a:solidFill>
                  <a:srgbClr val="7030A0"/>
                </a:solidFill>
                <a:latin typeface="等线"/>
              </a:rPr>
              <a:t>    </a:t>
            </a:r>
            <a:r>
              <a:rPr lang="en-US" altLang="zh-CN" sz="2800" b="1" dirty="0" smtClean="0">
                <a:solidFill>
                  <a:srgbClr val="7030A0"/>
                </a:solidFill>
                <a:latin typeface="等线"/>
              </a:rPr>
              <a:t>1. </a:t>
            </a:r>
            <a:r>
              <a:rPr lang="zh-CN" altLang="en-US" sz="2800" b="1" dirty="0" smtClean="0">
                <a:solidFill>
                  <a:srgbClr val="7030A0"/>
                </a:solidFill>
                <a:latin typeface="等线"/>
              </a:rPr>
              <a:t>抽</a:t>
            </a:r>
            <a:r>
              <a:rPr lang="zh-CN" altLang="en-US" sz="2800" b="1" dirty="0">
                <a:solidFill>
                  <a:srgbClr val="7030A0"/>
                </a:solidFill>
                <a:latin typeface="等线"/>
              </a:rPr>
              <a:t>采钻场及钻孔设置管理牌板，数据填写及时、准确，有记录和台</a:t>
            </a:r>
            <a:r>
              <a:rPr lang="zh-CN" altLang="en-US" sz="2800" b="1" dirty="0" smtClean="0">
                <a:solidFill>
                  <a:srgbClr val="7030A0"/>
                </a:solidFill>
                <a:latin typeface="等线"/>
              </a:rPr>
              <a:t>账</a:t>
            </a:r>
            <a:endParaRPr lang="en-US" altLang="zh-CN" sz="2800" b="1" dirty="0">
              <a:solidFill>
                <a:srgbClr val="7030A0"/>
              </a:solidFill>
              <a:latin typeface="等线"/>
            </a:endParaRPr>
          </a:p>
          <a:p>
            <a:pPr>
              <a:lnSpc>
                <a:spcPts val="4500"/>
              </a:lnSpc>
            </a:pPr>
            <a:r>
              <a:rPr lang="en-US" altLang="zh-CN" sz="2800" b="1" dirty="0">
                <a:solidFill>
                  <a:srgbClr val="7030A0"/>
                </a:solidFill>
                <a:latin typeface="等线"/>
              </a:rPr>
              <a:t> </a:t>
            </a:r>
            <a:r>
              <a:rPr lang="en-US" altLang="zh-CN" sz="2800" b="1" dirty="0" smtClean="0">
                <a:solidFill>
                  <a:srgbClr val="7030A0"/>
                </a:solidFill>
                <a:latin typeface="等线"/>
              </a:rPr>
              <a:t>   </a:t>
            </a:r>
            <a:r>
              <a:rPr lang="en-US" altLang="zh-CN" sz="2800" b="1" dirty="0" smtClean="0">
                <a:solidFill>
                  <a:srgbClr val="00B0F0"/>
                </a:solidFill>
              </a:rPr>
              <a:t>——</a:t>
            </a:r>
            <a:r>
              <a:rPr lang="zh-CN" altLang="en-US" sz="2800" b="1" dirty="0" smtClean="0">
                <a:solidFill>
                  <a:srgbClr val="00B0F0"/>
                </a:solidFill>
                <a:latin typeface="等线"/>
              </a:rPr>
              <a:t>每个抽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采钻</a:t>
            </a:r>
            <a:r>
              <a:rPr lang="zh-CN" altLang="en-US" sz="2800" b="1" dirty="0" smtClean="0">
                <a:solidFill>
                  <a:srgbClr val="00B0F0"/>
                </a:solidFill>
                <a:latin typeface="等线"/>
              </a:rPr>
              <a:t>场及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抽采检测</a:t>
            </a:r>
            <a:r>
              <a:rPr lang="zh-CN" altLang="en-US" sz="2800" b="1" dirty="0" smtClean="0">
                <a:solidFill>
                  <a:srgbClr val="00B0F0"/>
                </a:solidFill>
                <a:latin typeface="等线"/>
              </a:rPr>
              <a:t>钻孔均设置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管理牌板。其内容有钻</a:t>
            </a:r>
            <a:r>
              <a:rPr lang="zh-CN" altLang="en-US" sz="2800" b="1" dirty="0" smtClean="0">
                <a:solidFill>
                  <a:srgbClr val="00B0F0"/>
                </a:solidFill>
                <a:latin typeface="等线"/>
              </a:rPr>
              <a:t>场及钻孔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编号、钻孔直径、长度、角度、成孔时间、封孔长度、始抽时间、孔口负压及瓦斯浓度和抽采钻</a:t>
            </a:r>
            <a:r>
              <a:rPr lang="zh-CN" altLang="en-US" sz="2800" b="1" dirty="0" smtClean="0">
                <a:solidFill>
                  <a:srgbClr val="00B0F0"/>
                </a:solidFill>
                <a:latin typeface="等线"/>
              </a:rPr>
              <a:t>场的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瓦斯</a:t>
            </a:r>
            <a:r>
              <a:rPr lang="zh-CN" altLang="en-US" sz="2800" b="1" dirty="0" smtClean="0">
                <a:solidFill>
                  <a:srgbClr val="00B0F0"/>
                </a:solidFill>
                <a:latin typeface="等线"/>
              </a:rPr>
              <a:t>流量，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效果检测钻孔的残余瓦斯含量及打孔时的动力现象等，测算的数据及时准确填写在管理牌板</a:t>
            </a:r>
            <a:r>
              <a:rPr lang="zh-CN" altLang="en-US" sz="2800" b="1" dirty="0" smtClean="0">
                <a:solidFill>
                  <a:srgbClr val="00B0F0"/>
                </a:solidFill>
                <a:latin typeface="等线"/>
              </a:rPr>
              <a:t>上。</a:t>
            </a:r>
            <a:endParaRPr lang="en-US" altLang="zh-CN" sz="2800" b="1" dirty="0" smtClean="0">
              <a:solidFill>
                <a:srgbClr val="00B0F0"/>
              </a:solidFill>
              <a:latin typeface="等线"/>
            </a:endParaRPr>
          </a:p>
          <a:p>
            <a:pPr>
              <a:lnSpc>
                <a:spcPts val="4500"/>
              </a:lnSpc>
            </a:pPr>
            <a:r>
              <a:rPr lang="en-US" altLang="zh-CN" sz="2800" b="1" dirty="0">
                <a:solidFill>
                  <a:srgbClr val="00B0F0"/>
                </a:solidFill>
                <a:latin typeface="等线"/>
              </a:rPr>
              <a:t> </a:t>
            </a:r>
            <a:r>
              <a:rPr lang="en-US" altLang="zh-CN" sz="2800" b="1" dirty="0" smtClean="0">
                <a:solidFill>
                  <a:srgbClr val="00B0F0"/>
                </a:solidFill>
                <a:latin typeface="等线"/>
              </a:rPr>
              <a:t>   </a:t>
            </a:r>
            <a:r>
              <a:rPr lang="en-US" altLang="zh-CN" sz="2800" b="1" dirty="0" smtClean="0">
                <a:solidFill>
                  <a:srgbClr val="00B0F0"/>
                </a:solidFill>
              </a:rPr>
              <a:t>——</a:t>
            </a:r>
            <a:r>
              <a:rPr lang="zh-CN" altLang="en-US" sz="2800" b="1" dirty="0" smtClean="0">
                <a:solidFill>
                  <a:srgbClr val="00B0F0"/>
                </a:solidFill>
                <a:latin typeface="等线"/>
              </a:rPr>
              <a:t>抽采钻场每周至少检测</a:t>
            </a:r>
            <a:r>
              <a:rPr lang="en-US" altLang="zh-CN" sz="2800" b="1" dirty="0" smtClean="0">
                <a:solidFill>
                  <a:srgbClr val="00B0F0"/>
                </a:solidFill>
                <a:latin typeface="等线"/>
              </a:rPr>
              <a:t>1</a:t>
            </a:r>
            <a:r>
              <a:rPr lang="zh-CN" altLang="en-US" sz="2800" b="1" dirty="0" smtClean="0">
                <a:solidFill>
                  <a:srgbClr val="00B0F0"/>
                </a:solidFill>
                <a:latin typeface="等线"/>
              </a:rPr>
              <a:t>次瓦斯浓度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、负压、</a:t>
            </a:r>
            <a:r>
              <a:rPr lang="zh-CN" altLang="en-US" sz="2800" b="1" dirty="0" smtClean="0">
                <a:solidFill>
                  <a:srgbClr val="00B0F0"/>
                </a:solidFill>
                <a:latin typeface="等线"/>
              </a:rPr>
              <a:t>流量，</a:t>
            </a:r>
            <a:r>
              <a:rPr lang="zh-CN" altLang="en-US" sz="2800" b="1" dirty="0" smtClean="0">
                <a:solidFill>
                  <a:srgbClr val="00B050"/>
                </a:solidFill>
                <a:latin typeface="等线"/>
              </a:rPr>
              <a:t>每个</a:t>
            </a:r>
            <a:r>
              <a:rPr lang="zh-CN" altLang="en-US" sz="2800" b="1" dirty="0">
                <a:solidFill>
                  <a:srgbClr val="00B050"/>
                </a:solidFill>
                <a:latin typeface="等线"/>
              </a:rPr>
              <a:t>抽采</a:t>
            </a:r>
            <a:r>
              <a:rPr lang="zh-CN" altLang="en-US" sz="2800" b="1" dirty="0" smtClean="0">
                <a:solidFill>
                  <a:srgbClr val="00B050"/>
                </a:solidFill>
                <a:latin typeface="等线"/>
              </a:rPr>
              <a:t>钻孔每</a:t>
            </a:r>
            <a:r>
              <a:rPr lang="en-US" altLang="zh-CN" sz="2800" b="1" dirty="0">
                <a:solidFill>
                  <a:srgbClr val="00B050"/>
                </a:solidFill>
                <a:latin typeface="等线"/>
              </a:rPr>
              <a:t>15</a:t>
            </a:r>
            <a:r>
              <a:rPr lang="zh-CN" altLang="en-US" sz="2800" b="1" dirty="0">
                <a:solidFill>
                  <a:srgbClr val="00B050"/>
                </a:solidFill>
                <a:latin typeface="等线"/>
              </a:rPr>
              <a:t>天至少检测</a:t>
            </a:r>
            <a:r>
              <a:rPr lang="en-US" altLang="zh-CN" sz="2800" b="1" dirty="0">
                <a:solidFill>
                  <a:srgbClr val="00B050"/>
                </a:solidFill>
                <a:latin typeface="等线"/>
              </a:rPr>
              <a:t>1</a:t>
            </a:r>
            <a:r>
              <a:rPr lang="zh-CN" altLang="en-US" sz="2800" b="1" dirty="0">
                <a:solidFill>
                  <a:srgbClr val="00B050"/>
                </a:solidFill>
                <a:latin typeface="等线"/>
              </a:rPr>
              <a:t>次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瓦斯浓度及负压，并做好检测记录</a:t>
            </a:r>
            <a:r>
              <a:rPr lang="zh-CN" altLang="en-US" sz="2800" b="1" dirty="0" smtClean="0">
                <a:solidFill>
                  <a:srgbClr val="00B0F0"/>
                </a:solidFill>
                <a:latin typeface="等线"/>
              </a:rPr>
              <a:t>。</a:t>
            </a:r>
            <a:r>
              <a:rPr lang="en-US" altLang="zh-CN" sz="2800" b="1" dirty="0" smtClean="0">
                <a:solidFill>
                  <a:srgbClr val="00B050"/>
                </a:solidFill>
              </a:rPr>
              <a:t>  </a:t>
            </a:r>
            <a:r>
              <a:rPr lang="en-US" altLang="zh-CN" sz="3200" b="1" dirty="0" smtClean="0">
                <a:solidFill>
                  <a:srgbClr val="00B050"/>
                </a:solidFill>
              </a:rPr>
              <a:t>   </a:t>
            </a:r>
            <a:r>
              <a:rPr lang="zh-CN" altLang="en-US" sz="2800" b="1" dirty="0" smtClean="0">
                <a:solidFill>
                  <a:srgbClr val="7030A0"/>
                </a:solidFill>
                <a:latin typeface="等线"/>
              </a:rPr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3506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2388637" y="1334277"/>
            <a:ext cx="7828384" cy="456266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58211" y="0"/>
            <a:ext cx="8621485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000" b="1" dirty="0" smtClean="0">
                <a:solidFill>
                  <a:srgbClr val="00B0F0"/>
                </a:solidFill>
              </a:rPr>
              <a:t>            </a:t>
            </a:r>
            <a:r>
              <a:rPr lang="zh-CN" altLang="en-US" sz="3600" b="1" dirty="0">
                <a:solidFill>
                  <a:srgbClr val="00B0F0"/>
                </a:solidFill>
              </a:rPr>
              <a:t>五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    </a:t>
            </a:r>
            <a:r>
              <a:rPr lang="zh-CN" altLang="en-US" sz="3600" b="1" dirty="0">
                <a:solidFill>
                  <a:srgbClr val="00B0F0"/>
                </a:solidFill>
              </a:rPr>
              <a:t>评分表内容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瓦斯抽采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48247" y="999715"/>
            <a:ext cx="10734381" cy="5577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900"/>
              </a:lnSpc>
            </a:pPr>
            <a:r>
              <a:rPr lang="en-US" altLang="zh-CN" sz="3200" b="1" dirty="0" smtClean="0">
                <a:solidFill>
                  <a:srgbClr val="7030A0"/>
                </a:solidFill>
                <a:latin typeface="等线"/>
              </a:rPr>
              <a:t>    </a:t>
            </a:r>
            <a:r>
              <a:rPr lang="en-US" altLang="zh-CN" sz="2800" b="1" dirty="0" smtClean="0">
                <a:solidFill>
                  <a:srgbClr val="7030A0"/>
                </a:solidFill>
                <a:latin typeface="等线"/>
              </a:rPr>
              <a:t>2. </a:t>
            </a:r>
            <a:r>
              <a:rPr lang="zh-CN" altLang="en-US" sz="2800" b="1" dirty="0" smtClean="0">
                <a:solidFill>
                  <a:srgbClr val="7030A0"/>
                </a:solidFill>
                <a:latin typeface="等线"/>
              </a:rPr>
              <a:t>高瓦斯</a:t>
            </a:r>
            <a:r>
              <a:rPr lang="zh-CN" altLang="en-US" sz="2800" b="1" dirty="0">
                <a:solidFill>
                  <a:srgbClr val="7030A0"/>
                </a:solidFill>
                <a:latin typeface="等线"/>
              </a:rPr>
              <a:t>、煤与瓦斯突出矿井</a:t>
            </a:r>
            <a:r>
              <a:rPr lang="zh-CN" altLang="en-US" sz="2800" b="1" dirty="0">
                <a:solidFill>
                  <a:srgbClr val="00B050"/>
                </a:solidFill>
                <a:latin typeface="等线"/>
              </a:rPr>
              <a:t>及时进行瓦斯抽采达标评判，保持抽采达标煤量符合准备煤量、回采煤量的可采期</a:t>
            </a:r>
            <a:r>
              <a:rPr lang="zh-CN" altLang="en-US" sz="2800" b="1" dirty="0" smtClean="0">
                <a:solidFill>
                  <a:srgbClr val="00B050"/>
                </a:solidFill>
                <a:latin typeface="等线"/>
              </a:rPr>
              <a:t>要求</a:t>
            </a:r>
            <a:endParaRPr lang="en-US" altLang="zh-CN" sz="2800" b="1" dirty="0" smtClean="0">
              <a:solidFill>
                <a:srgbClr val="00B050"/>
              </a:solidFill>
              <a:latin typeface="等线"/>
            </a:endParaRPr>
          </a:p>
          <a:p>
            <a:pPr>
              <a:lnSpc>
                <a:spcPts val="3900"/>
              </a:lnSpc>
            </a:pPr>
            <a:r>
              <a:rPr lang="en-US" altLang="zh-CN" sz="2800" b="1" dirty="0">
                <a:solidFill>
                  <a:srgbClr val="00B0F0"/>
                </a:solidFill>
                <a:latin typeface="等线"/>
              </a:rPr>
              <a:t> </a:t>
            </a:r>
            <a:r>
              <a:rPr lang="en-US" altLang="zh-CN" sz="2800" b="1" dirty="0" smtClean="0">
                <a:solidFill>
                  <a:srgbClr val="00B0F0"/>
                </a:solidFill>
                <a:latin typeface="等线"/>
              </a:rPr>
              <a:t>   </a:t>
            </a:r>
            <a:r>
              <a:rPr lang="en-US" altLang="zh-CN" sz="2800" b="1" dirty="0" smtClean="0">
                <a:solidFill>
                  <a:srgbClr val="00B0F0"/>
                </a:solidFill>
              </a:rPr>
              <a:t>——</a:t>
            </a:r>
            <a:r>
              <a:rPr lang="zh-CN" altLang="en-US" sz="2800" b="1" dirty="0" smtClean="0">
                <a:solidFill>
                  <a:srgbClr val="00B0F0"/>
                </a:solidFill>
                <a:latin typeface="等线"/>
              </a:rPr>
              <a:t>抽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采瓦斯的区域，达到抽采设计预达标要求，立即按</a:t>
            </a:r>
            <a:r>
              <a:rPr lang="en-US" altLang="zh-CN" sz="2800" b="1" dirty="0">
                <a:solidFill>
                  <a:srgbClr val="00B0F0"/>
                </a:solidFill>
                <a:latin typeface="等线"/>
              </a:rPr>
              <a:t>《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煤矿瓦斯抽采达标暂行规定</a:t>
            </a:r>
            <a:r>
              <a:rPr lang="en-US" altLang="zh-CN" sz="2800" b="1" dirty="0" smtClean="0">
                <a:solidFill>
                  <a:srgbClr val="00B0F0"/>
                </a:solidFill>
                <a:latin typeface="等线"/>
              </a:rPr>
              <a:t>》</a:t>
            </a:r>
            <a:r>
              <a:rPr lang="zh-CN" altLang="en-US" sz="2800" b="1" dirty="0" smtClean="0">
                <a:solidFill>
                  <a:srgbClr val="00B0F0"/>
                </a:solidFill>
                <a:latin typeface="等线"/>
              </a:rPr>
              <a:t>要求进行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瓦斯抽采达标评判，核算出抽采达标煤量及累计</a:t>
            </a:r>
            <a:r>
              <a:rPr lang="zh-CN" altLang="en-US" sz="2800" b="1" dirty="0" smtClean="0">
                <a:solidFill>
                  <a:srgbClr val="00B0F0"/>
                </a:solidFill>
                <a:latin typeface="等线"/>
              </a:rPr>
              <a:t>掘进防突效果有效成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巷长度。</a:t>
            </a:r>
          </a:p>
          <a:p>
            <a:pPr>
              <a:lnSpc>
                <a:spcPts val="3900"/>
              </a:lnSpc>
            </a:pP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 </a:t>
            </a:r>
            <a:r>
              <a:rPr lang="zh-CN" altLang="en-US" sz="2800" b="1" dirty="0" smtClean="0">
                <a:solidFill>
                  <a:srgbClr val="00B0F0"/>
                </a:solidFill>
                <a:latin typeface="等线"/>
              </a:rPr>
              <a:t>   </a:t>
            </a:r>
            <a:r>
              <a:rPr lang="en-US" altLang="zh-CN" sz="2800" b="1" dirty="0" smtClean="0">
                <a:solidFill>
                  <a:srgbClr val="00B0F0"/>
                </a:solidFill>
              </a:rPr>
              <a:t>——</a:t>
            </a:r>
            <a:r>
              <a:rPr lang="zh-CN" altLang="en-US" sz="2800" b="1" dirty="0" smtClean="0">
                <a:solidFill>
                  <a:srgbClr val="00B0F0"/>
                </a:solidFill>
                <a:latin typeface="等线"/>
              </a:rPr>
              <a:t>按</a:t>
            </a:r>
            <a:r>
              <a:rPr lang="en-US" altLang="zh-CN" sz="2800" b="1" dirty="0" smtClean="0">
                <a:solidFill>
                  <a:srgbClr val="00B0F0"/>
                </a:solidFill>
                <a:latin typeface="等线"/>
              </a:rPr>
              <a:t>《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防范煤矿采掘接续紧张暂行办法</a:t>
            </a:r>
            <a:r>
              <a:rPr lang="en-US" altLang="zh-CN" sz="2800" b="1" dirty="0">
                <a:solidFill>
                  <a:srgbClr val="00B0F0"/>
                </a:solidFill>
                <a:latin typeface="等线"/>
              </a:rPr>
              <a:t>》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（煤安监技装</a:t>
            </a:r>
            <a:r>
              <a:rPr lang="en-US" altLang="zh-CN" sz="2800" b="1" dirty="0">
                <a:solidFill>
                  <a:srgbClr val="00B0F0"/>
                </a:solidFill>
                <a:latin typeface="等线"/>
              </a:rPr>
              <a:t>〔2018〕23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号）</a:t>
            </a:r>
            <a:r>
              <a:rPr lang="zh-CN" altLang="en-US" sz="2800" b="1" dirty="0" smtClean="0">
                <a:solidFill>
                  <a:srgbClr val="00B0F0"/>
                </a:solidFill>
                <a:latin typeface="等线"/>
              </a:rPr>
              <a:t>要求，抽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采达标煤量应保障准备煤量可采期：突出矿井不得小于</a:t>
            </a:r>
            <a:r>
              <a:rPr lang="en-US" altLang="zh-CN" sz="2800" b="1" dirty="0">
                <a:solidFill>
                  <a:srgbClr val="00B0F0"/>
                </a:solidFill>
                <a:latin typeface="等线"/>
              </a:rPr>
              <a:t>14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个月</a:t>
            </a:r>
            <a:r>
              <a:rPr lang="zh-CN" altLang="en-US" sz="2800" b="1" dirty="0">
                <a:solidFill>
                  <a:srgbClr val="00B050"/>
                </a:solidFill>
                <a:latin typeface="等线"/>
              </a:rPr>
              <a:t>（可以按煤巷掘进方向分段计算，各分段防突效果有效长度不得小于</a:t>
            </a:r>
            <a:r>
              <a:rPr lang="en-US" altLang="zh-CN" sz="2800" b="1" dirty="0">
                <a:solidFill>
                  <a:srgbClr val="00B050"/>
                </a:solidFill>
                <a:latin typeface="等线"/>
              </a:rPr>
              <a:t>300m</a:t>
            </a:r>
            <a:r>
              <a:rPr lang="zh-CN" altLang="en-US" sz="2800" b="1" dirty="0">
                <a:solidFill>
                  <a:srgbClr val="00B050"/>
                </a:solidFill>
                <a:latin typeface="等线"/>
              </a:rPr>
              <a:t>）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，非突出矿井不得小于</a:t>
            </a:r>
            <a:r>
              <a:rPr lang="en-US" altLang="zh-CN" sz="2800" b="1" dirty="0">
                <a:solidFill>
                  <a:srgbClr val="00B0F0"/>
                </a:solidFill>
                <a:latin typeface="等线"/>
              </a:rPr>
              <a:t>12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个月。回采煤量可采期：</a:t>
            </a:r>
            <a:r>
              <a:rPr lang="en-US" altLang="zh-CN" sz="2800" b="1" dirty="0">
                <a:solidFill>
                  <a:srgbClr val="00B0F0"/>
                </a:solidFill>
                <a:latin typeface="等线"/>
              </a:rPr>
              <a:t>2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个及以上采煤工作面同时生产的矿井不得小于</a:t>
            </a:r>
            <a:r>
              <a:rPr lang="en-US" altLang="zh-CN" sz="2800" b="1" dirty="0">
                <a:solidFill>
                  <a:srgbClr val="00B0F0"/>
                </a:solidFill>
                <a:latin typeface="等线"/>
              </a:rPr>
              <a:t>5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个月，</a:t>
            </a:r>
            <a:r>
              <a:rPr lang="en-US" altLang="zh-CN" sz="2800" b="1" dirty="0">
                <a:solidFill>
                  <a:srgbClr val="00B0F0"/>
                </a:solidFill>
                <a:latin typeface="等线"/>
              </a:rPr>
              <a:t>1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个采煤工作面生产的矿井不得小于</a:t>
            </a:r>
            <a:r>
              <a:rPr lang="en-US" altLang="zh-CN" sz="2800" b="1" dirty="0">
                <a:solidFill>
                  <a:srgbClr val="00B0F0"/>
                </a:solidFill>
                <a:latin typeface="等线"/>
              </a:rPr>
              <a:t>4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个月。</a:t>
            </a:r>
            <a:r>
              <a:rPr lang="en-US" altLang="zh-CN" sz="3200" b="1" dirty="0" smtClean="0">
                <a:solidFill>
                  <a:srgbClr val="00B050"/>
                </a:solidFill>
              </a:rPr>
              <a:t>       </a:t>
            </a:r>
            <a:r>
              <a:rPr lang="zh-CN" altLang="en-US" sz="2800" b="1" dirty="0" smtClean="0">
                <a:solidFill>
                  <a:srgbClr val="7030A0"/>
                </a:solidFill>
                <a:latin typeface="等线"/>
              </a:rPr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47059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1063690" y="1259512"/>
            <a:ext cx="9881118" cy="5169279"/>
          </a:xfrm>
        </p:spPr>
        <p:txBody>
          <a:bodyPr>
            <a:normAutofit fontScale="25000" lnSpcReduction="20000"/>
          </a:bodyPr>
          <a:lstStyle/>
          <a:p>
            <a:pPr marL="0" lvl="0" indent="0">
              <a:lnSpc>
                <a:spcPts val="4500"/>
              </a:lnSpc>
              <a:spcBef>
                <a:spcPts val="0"/>
              </a:spcBef>
              <a:buNone/>
            </a:pPr>
            <a:r>
              <a:rPr lang="zh-CN" altLang="en-US" sz="11200" b="1" dirty="0">
                <a:solidFill>
                  <a:srgbClr val="7030A0"/>
                </a:solidFill>
              </a:rPr>
              <a:t> </a:t>
            </a:r>
            <a:r>
              <a:rPr lang="zh-CN" altLang="en-US" sz="11200" b="1" dirty="0" smtClean="0">
                <a:solidFill>
                  <a:srgbClr val="7030A0"/>
                </a:solidFill>
              </a:rPr>
              <a:t>   </a:t>
            </a:r>
            <a:r>
              <a:rPr lang="en-US" altLang="zh-CN" sz="12800" b="1" dirty="0" smtClean="0">
                <a:solidFill>
                  <a:srgbClr val="7030A0"/>
                </a:solidFill>
              </a:rPr>
              <a:t>1. </a:t>
            </a:r>
            <a:r>
              <a:rPr lang="zh-CN" altLang="en-US" sz="12800" b="1" dirty="0" smtClean="0">
                <a:solidFill>
                  <a:srgbClr val="7030A0"/>
                </a:solidFill>
              </a:rPr>
              <a:t>通风专业由</a:t>
            </a:r>
            <a:r>
              <a:rPr lang="zh-CN" altLang="en-US" sz="12800" b="1" dirty="0">
                <a:solidFill>
                  <a:srgbClr val="7030A0"/>
                </a:solidFill>
              </a:rPr>
              <a:t>原</a:t>
            </a:r>
            <a:r>
              <a:rPr lang="en-US" altLang="zh-CN" sz="12800" b="1" dirty="0">
                <a:solidFill>
                  <a:srgbClr val="7030A0"/>
                </a:solidFill>
              </a:rPr>
              <a:t>4</a:t>
            </a:r>
            <a:r>
              <a:rPr lang="zh-CN" altLang="en-US" sz="12800" b="1" dirty="0">
                <a:solidFill>
                  <a:srgbClr val="7030A0"/>
                </a:solidFill>
              </a:rPr>
              <a:t>个</a:t>
            </a:r>
            <a:r>
              <a:rPr lang="zh-CN" altLang="en-US" sz="12800" b="1" dirty="0" smtClean="0">
                <a:solidFill>
                  <a:srgbClr val="7030A0"/>
                </a:solidFill>
              </a:rPr>
              <a:t>层次调整为</a:t>
            </a:r>
            <a:r>
              <a:rPr lang="en-US" altLang="zh-CN" sz="12800" b="1" dirty="0">
                <a:solidFill>
                  <a:srgbClr val="7030A0"/>
                </a:solidFill>
              </a:rPr>
              <a:t>3</a:t>
            </a:r>
            <a:r>
              <a:rPr lang="zh-CN" altLang="en-US" sz="12800" b="1" dirty="0">
                <a:solidFill>
                  <a:srgbClr val="7030A0"/>
                </a:solidFill>
              </a:rPr>
              <a:t>个层次</a:t>
            </a:r>
          </a:p>
          <a:p>
            <a:pPr marL="0" lvl="0" indent="0">
              <a:lnSpc>
                <a:spcPts val="4500"/>
              </a:lnSpc>
              <a:spcBef>
                <a:spcPts val="0"/>
              </a:spcBef>
              <a:buNone/>
            </a:pPr>
            <a:r>
              <a:rPr lang="zh-CN" altLang="en-US" sz="12800" b="1" dirty="0">
                <a:solidFill>
                  <a:srgbClr val="00B0F0"/>
                </a:solidFill>
              </a:rPr>
              <a:t>      </a:t>
            </a:r>
            <a:r>
              <a:rPr lang="en-US" altLang="zh-CN" sz="12800" b="1" dirty="0">
                <a:solidFill>
                  <a:srgbClr val="00B0F0"/>
                </a:solidFill>
              </a:rPr>
              <a:t>——</a:t>
            </a:r>
            <a:r>
              <a:rPr lang="zh-CN" altLang="en-US" sz="12800" b="1" dirty="0" smtClean="0">
                <a:solidFill>
                  <a:srgbClr val="00B0F0"/>
                </a:solidFill>
              </a:rPr>
              <a:t>将原“重大事故隐患判定”这一层次纳入管理体系</a:t>
            </a:r>
            <a:r>
              <a:rPr lang="zh-CN" altLang="en-US" sz="12800" b="1" dirty="0" smtClean="0">
                <a:solidFill>
                  <a:srgbClr val="FF0000"/>
                </a:solidFill>
              </a:rPr>
              <a:t>第</a:t>
            </a:r>
            <a:r>
              <a:rPr lang="en-US" altLang="zh-CN" sz="12800" b="1" dirty="0">
                <a:solidFill>
                  <a:srgbClr val="FF0000"/>
                </a:solidFill>
              </a:rPr>
              <a:t>1</a:t>
            </a:r>
            <a:r>
              <a:rPr lang="zh-CN" altLang="en-US" sz="12800" b="1" dirty="0" smtClean="0">
                <a:solidFill>
                  <a:srgbClr val="FF0000"/>
                </a:solidFill>
              </a:rPr>
              <a:t>部分：总则 “基本条件”</a:t>
            </a:r>
            <a:r>
              <a:rPr lang="zh-CN" altLang="en-US" sz="12800" b="1" dirty="0" smtClean="0">
                <a:solidFill>
                  <a:srgbClr val="00B0F0"/>
                </a:solidFill>
              </a:rPr>
              <a:t>总体考核</a:t>
            </a:r>
            <a:endParaRPr lang="zh-CN" altLang="en-US" sz="12800" b="1" dirty="0">
              <a:solidFill>
                <a:srgbClr val="00B0F0"/>
              </a:solidFill>
            </a:endParaRPr>
          </a:p>
          <a:p>
            <a:pPr marL="0" lvl="0" indent="0">
              <a:lnSpc>
                <a:spcPts val="4500"/>
              </a:lnSpc>
              <a:spcBef>
                <a:spcPts val="0"/>
              </a:spcBef>
              <a:buNone/>
            </a:pPr>
            <a:r>
              <a:rPr lang="en-US" altLang="zh-CN" sz="12800" b="1" dirty="0" smtClean="0">
                <a:solidFill>
                  <a:srgbClr val="7030A0"/>
                </a:solidFill>
              </a:rPr>
              <a:t>    2.</a:t>
            </a:r>
            <a:r>
              <a:rPr lang="zh-CN" altLang="en-US" sz="12800" b="1" dirty="0" smtClean="0">
                <a:solidFill>
                  <a:srgbClr val="7030A0"/>
                </a:solidFill>
              </a:rPr>
              <a:t> 由原</a:t>
            </a:r>
            <a:r>
              <a:rPr lang="zh-CN" altLang="en-US" sz="12800" b="1" dirty="0">
                <a:solidFill>
                  <a:srgbClr val="7030A0"/>
                </a:solidFill>
              </a:rPr>
              <a:t>通风</a:t>
            </a:r>
            <a:r>
              <a:rPr lang="en-US" altLang="zh-CN" sz="12800" b="1" dirty="0">
                <a:solidFill>
                  <a:srgbClr val="7030A0"/>
                </a:solidFill>
              </a:rPr>
              <a:t>11</a:t>
            </a:r>
            <a:r>
              <a:rPr lang="zh-CN" altLang="en-US" sz="12800" b="1" dirty="0">
                <a:solidFill>
                  <a:srgbClr val="7030A0"/>
                </a:solidFill>
              </a:rPr>
              <a:t>个大项</a:t>
            </a:r>
            <a:r>
              <a:rPr lang="zh-CN" altLang="en-US" sz="12800" b="1" dirty="0" smtClean="0">
                <a:solidFill>
                  <a:srgbClr val="7030A0"/>
                </a:solidFill>
              </a:rPr>
              <a:t>内容组合</a:t>
            </a:r>
            <a:r>
              <a:rPr lang="zh-CN" altLang="en-US" sz="12800" b="1" dirty="0">
                <a:solidFill>
                  <a:srgbClr val="7030A0"/>
                </a:solidFill>
              </a:rPr>
              <a:t>为</a:t>
            </a:r>
            <a:r>
              <a:rPr lang="en-US" altLang="zh-CN" sz="12800" b="1" dirty="0">
                <a:solidFill>
                  <a:srgbClr val="7030A0"/>
                </a:solidFill>
              </a:rPr>
              <a:t>10</a:t>
            </a:r>
            <a:r>
              <a:rPr lang="zh-CN" altLang="en-US" sz="12800" b="1" dirty="0">
                <a:solidFill>
                  <a:srgbClr val="7030A0"/>
                </a:solidFill>
              </a:rPr>
              <a:t>个大项目</a:t>
            </a:r>
          </a:p>
          <a:p>
            <a:pPr marL="0" lvl="0" indent="0">
              <a:lnSpc>
                <a:spcPts val="4500"/>
              </a:lnSpc>
              <a:spcBef>
                <a:spcPts val="0"/>
              </a:spcBef>
              <a:buNone/>
            </a:pPr>
            <a:r>
              <a:rPr lang="zh-CN" altLang="en-US" sz="12800" b="1" dirty="0">
                <a:solidFill>
                  <a:srgbClr val="7030A0"/>
                </a:solidFill>
              </a:rPr>
              <a:t>     </a:t>
            </a:r>
            <a:r>
              <a:rPr lang="en-US" altLang="zh-CN" sz="12800" b="1" dirty="0" smtClean="0">
                <a:solidFill>
                  <a:srgbClr val="00B0F0"/>
                </a:solidFill>
              </a:rPr>
              <a:t>——</a:t>
            </a:r>
            <a:r>
              <a:rPr lang="zh-CN" altLang="en-US" sz="12800" b="1" dirty="0">
                <a:solidFill>
                  <a:srgbClr val="00B0F0"/>
                </a:solidFill>
              </a:rPr>
              <a:t>将原第</a:t>
            </a:r>
            <a:r>
              <a:rPr lang="en-US" altLang="zh-CN" sz="12800" b="1" dirty="0">
                <a:solidFill>
                  <a:srgbClr val="00B0F0"/>
                </a:solidFill>
              </a:rPr>
              <a:t>10</a:t>
            </a:r>
            <a:r>
              <a:rPr lang="zh-CN" altLang="en-US" sz="12800" b="1" dirty="0">
                <a:solidFill>
                  <a:srgbClr val="00B0F0"/>
                </a:solidFill>
              </a:rPr>
              <a:t>、</a:t>
            </a:r>
            <a:r>
              <a:rPr lang="en-US" altLang="zh-CN" sz="12800" b="1" dirty="0" smtClean="0">
                <a:solidFill>
                  <a:srgbClr val="00B0F0"/>
                </a:solidFill>
              </a:rPr>
              <a:t>11</a:t>
            </a:r>
            <a:r>
              <a:rPr lang="zh-CN" altLang="en-US" sz="12800" b="1" dirty="0" smtClean="0">
                <a:solidFill>
                  <a:srgbClr val="00B0F0"/>
                </a:solidFill>
              </a:rPr>
              <a:t>大项目合</a:t>
            </a:r>
            <a:r>
              <a:rPr lang="zh-CN" altLang="en-US" sz="12800" b="1" dirty="0">
                <a:solidFill>
                  <a:srgbClr val="00B0F0"/>
                </a:solidFill>
              </a:rPr>
              <a:t>为第</a:t>
            </a:r>
            <a:r>
              <a:rPr lang="en-US" altLang="zh-CN" sz="12800" b="1" dirty="0" smtClean="0">
                <a:solidFill>
                  <a:srgbClr val="00B0F0"/>
                </a:solidFill>
              </a:rPr>
              <a:t>10</a:t>
            </a:r>
            <a:r>
              <a:rPr lang="zh-CN" altLang="en-US" sz="12800" b="1" dirty="0" smtClean="0">
                <a:solidFill>
                  <a:srgbClr val="00B0F0"/>
                </a:solidFill>
              </a:rPr>
              <a:t>大项目，</a:t>
            </a:r>
            <a:r>
              <a:rPr lang="en-US" altLang="zh-CN" sz="12800" b="1" dirty="0" smtClean="0">
                <a:solidFill>
                  <a:srgbClr val="00B0F0"/>
                </a:solidFill>
              </a:rPr>
              <a:t>10</a:t>
            </a:r>
            <a:r>
              <a:rPr lang="zh-CN" altLang="en-US" sz="12800" b="1" dirty="0" smtClean="0">
                <a:solidFill>
                  <a:srgbClr val="00B0F0"/>
                </a:solidFill>
              </a:rPr>
              <a:t>个大项目依次为：❶通风系统   ❷局部通风   ❸通风设施   ❹瓦斯管理   ❺突出防治  ❻瓦斯抽采   ❼安全监控   ❽防灭火   ❾粉尘防治   ❿</a:t>
            </a:r>
            <a:r>
              <a:rPr lang="zh-CN" altLang="en-US" sz="12800" b="1" dirty="0" smtClean="0">
                <a:solidFill>
                  <a:srgbClr val="EF4222"/>
                </a:solidFill>
              </a:rPr>
              <a:t>爆破</a:t>
            </a:r>
            <a:r>
              <a:rPr lang="zh-CN" altLang="en-US" sz="12800" b="1" dirty="0">
                <a:solidFill>
                  <a:srgbClr val="EF4222"/>
                </a:solidFill>
              </a:rPr>
              <a:t>管理与基础</a:t>
            </a:r>
            <a:r>
              <a:rPr lang="zh-CN" altLang="en-US" sz="12800" b="1" dirty="0" smtClean="0">
                <a:solidFill>
                  <a:srgbClr val="EF4222"/>
                </a:solidFill>
              </a:rPr>
              <a:t>工作</a:t>
            </a:r>
            <a:r>
              <a:rPr lang="zh-CN" altLang="en-US" sz="12800" b="1" dirty="0" smtClean="0">
                <a:solidFill>
                  <a:srgbClr val="00B050"/>
                </a:solidFill>
              </a:rPr>
              <a:t>（原⑩井下爆破</a:t>
            </a:r>
            <a:r>
              <a:rPr lang="en-US" altLang="zh-CN" sz="12800" b="1" dirty="0" smtClean="0">
                <a:solidFill>
                  <a:srgbClr val="00B050"/>
                </a:solidFill>
              </a:rPr>
              <a:t>+</a:t>
            </a:r>
            <a:r>
              <a:rPr lang="zh-CN" altLang="en-US" sz="12800" b="1" dirty="0" smtClean="0">
                <a:solidFill>
                  <a:srgbClr val="00B050"/>
                </a:solidFill>
              </a:rPr>
              <a:t>⑪基础管理）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en-US" altLang="zh-CN" sz="9600" b="1" dirty="0" smtClean="0">
                <a:solidFill>
                  <a:srgbClr val="C00000"/>
                </a:solidFill>
              </a:rPr>
              <a:t>  </a:t>
            </a:r>
            <a:endParaRPr lang="zh-CN" altLang="en-US" sz="9600" b="1" dirty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718817" y="93588"/>
            <a:ext cx="7761085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000" b="1" dirty="0" smtClean="0">
                <a:solidFill>
                  <a:srgbClr val="00B0F0"/>
                </a:solidFill>
              </a:rPr>
              <a:t>              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一    主要变化情况</a:t>
            </a:r>
            <a:endParaRPr lang="zh-CN" altLang="en-US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5337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6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783771" y="1125292"/>
            <a:ext cx="10338320" cy="5368814"/>
          </a:xfrm>
        </p:spPr>
        <p:txBody>
          <a:bodyPr>
            <a:no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en-US" altLang="zh-CN" sz="3200" b="1" dirty="0" smtClean="0">
                <a:solidFill>
                  <a:srgbClr val="7030A0"/>
                </a:solidFill>
                <a:sym typeface="+mn-ea"/>
              </a:rPr>
              <a:t>     </a:t>
            </a:r>
            <a:r>
              <a:rPr lang="en-US" altLang="zh-CN" b="1" dirty="0" smtClean="0">
                <a:solidFill>
                  <a:srgbClr val="7030A0"/>
                </a:solidFill>
                <a:sym typeface="+mn-ea"/>
              </a:rPr>
              <a:t>1. </a:t>
            </a:r>
            <a:r>
              <a:rPr lang="zh-CN" altLang="en-US" b="1" dirty="0" smtClean="0">
                <a:solidFill>
                  <a:srgbClr val="7030A0"/>
                </a:solidFill>
                <a:sym typeface="+mn-ea"/>
              </a:rPr>
              <a:t>安全</a:t>
            </a:r>
            <a:r>
              <a:rPr lang="zh-CN" altLang="en-US" b="1" dirty="0">
                <a:solidFill>
                  <a:srgbClr val="7030A0"/>
                </a:solidFill>
                <a:sym typeface="+mn-ea"/>
              </a:rPr>
              <a:t>监控设备的种类、数量、位置、报警浓度、断电浓度、复电浓度、</a:t>
            </a:r>
            <a:r>
              <a:rPr lang="zh-CN" altLang="en-US" b="1" dirty="0">
                <a:solidFill>
                  <a:srgbClr val="00B050"/>
                </a:solidFill>
                <a:sym typeface="+mn-ea"/>
              </a:rPr>
              <a:t>断电范围</a:t>
            </a:r>
            <a:r>
              <a:rPr lang="zh-CN" altLang="en-US" b="1" dirty="0">
                <a:solidFill>
                  <a:srgbClr val="7030A0"/>
                </a:solidFill>
                <a:sym typeface="+mn-ea"/>
              </a:rPr>
              <a:t>、电缆敷设等符合</a:t>
            </a:r>
            <a:r>
              <a:rPr lang="en-US" altLang="zh-CN" b="1" dirty="0">
                <a:solidFill>
                  <a:srgbClr val="7030A0"/>
                </a:solidFill>
                <a:sym typeface="+mn-ea"/>
              </a:rPr>
              <a:t>《</a:t>
            </a:r>
            <a:r>
              <a:rPr lang="zh-CN" altLang="en-US" b="1" dirty="0">
                <a:solidFill>
                  <a:srgbClr val="7030A0"/>
                </a:solidFill>
                <a:sym typeface="+mn-ea"/>
              </a:rPr>
              <a:t>煤矿安全规程</a:t>
            </a:r>
            <a:r>
              <a:rPr lang="en-US" altLang="zh-CN" b="1" dirty="0">
                <a:solidFill>
                  <a:srgbClr val="7030A0"/>
                </a:solidFill>
                <a:sym typeface="+mn-ea"/>
              </a:rPr>
              <a:t>》</a:t>
            </a:r>
            <a:r>
              <a:rPr lang="zh-CN" altLang="en-US" b="1" dirty="0">
                <a:solidFill>
                  <a:srgbClr val="7030A0"/>
                </a:solidFill>
                <a:sym typeface="+mn-ea"/>
              </a:rPr>
              <a:t>规定，设备性能、仪器精度符合要求，系统装备实行挂牌</a:t>
            </a:r>
            <a:r>
              <a:rPr lang="zh-CN" altLang="en-US" b="1" dirty="0" smtClean="0">
                <a:solidFill>
                  <a:srgbClr val="7030A0"/>
                </a:solidFill>
                <a:sym typeface="+mn-ea"/>
              </a:rPr>
              <a:t>管理</a:t>
            </a:r>
            <a:endParaRPr lang="en-US" altLang="zh-CN" b="1" dirty="0" smtClean="0">
              <a:solidFill>
                <a:srgbClr val="7030A0"/>
              </a:solidFill>
              <a:sym typeface="+mn-ea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en-US" altLang="zh-CN" b="1" dirty="0">
                <a:solidFill>
                  <a:srgbClr val="00B0F0"/>
                </a:solidFill>
                <a:latin typeface="等线"/>
              </a:rPr>
              <a:t> </a:t>
            </a:r>
            <a:r>
              <a:rPr lang="en-US" altLang="zh-CN" b="1" dirty="0" smtClean="0">
                <a:solidFill>
                  <a:srgbClr val="00B0F0"/>
                </a:solidFill>
                <a:latin typeface="等线"/>
              </a:rPr>
              <a:t>   </a:t>
            </a:r>
            <a:r>
              <a:rPr lang="en-US" altLang="zh-CN" b="1" dirty="0" smtClean="0">
                <a:solidFill>
                  <a:srgbClr val="00B0F0"/>
                </a:solidFill>
              </a:rPr>
              <a:t>——</a:t>
            </a:r>
            <a:r>
              <a:rPr lang="zh-CN" altLang="en-US" b="1" dirty="0" smtClean="0">
                <a:solidFill>
                  <a:srgbClr val="00B0F0"/>
                </a:solidFill>
                <a:latin typeface="等线"/>
              </a:rPr>
              <a:t>按</a:t>
            </a:r>
            <a:r>
              <a:rPr lang="en-US" altLang="zh-CN" b="1" dirty="0">
                <a:solidFill>
                  <a:srgbClr val="00B0F0"/>
                </a:solidFill>
                <a:latin typeface="等线"/>
              </a:rPr>
              <a:t>《</a:t>
            </a:r>
            <a:r>
              <a:rPr lang="zh-CN" altLang="en-US" b="1" dirty="0">
                <a:solidFill>
                  <a:srgbClr val="00B0F0"/>
                </a:solidFill>
                <a:latin typeface="等线"/>
              </a:rPr>
              <a:t>煤矿安全规程</a:t>
            </a:r>
            <a:r>
              <a:rPr lang="en-US" altLang="zh-CN" b="1" dirty="0">
                <a:solidFill>
                  <a:srgbClr val="00B0F0"/>
                </a:solidFill>
                <a:latin typeface="等线"/>
              </a:rPr>
              <a:t>》</a:t>
            </a:r>
            <a:r>
              <a:rPr lang="zh-CN" altLang="en-US" b="1" dirty="0">
                <a:solidFill>
                  <a:srgbClr val="00B0F0"/>
                </a:solidFill>
                <a:latin typeface="等线"/>
              </a:rPr>
              <a:t>第四百九十九条、第五百零二条、第五百零三条要求，装设</a:t>
            </a:r>
            <a:r>
              <a:rPr lang="zh-CN" altLang="en-US" b="1" dirty="0">
                <a:solidFill>
                  <a:srgbClr val="00B050"/>
                </a:solidFill>
                <a:latin typeface="等线"/>
              </a:rPr>
              <a:t>传感器的种类</a:t>
            </a:r>
            <a:r>
              <a:rPr lang="zh-CN" altLang="en-US" b="1" dirty="0">
                <a:solidFill>
                  <a:srgbClr val="00B0F0"/>
                </a:solidFill>
                <a:latin typeface="等线"/>
              </a:rPr>
              <a:t>有甲烷、风速（风向）、压力、流量、温度、一氧化碳、主要通风机及局部通风机设备开停、风门开关、馈电状态传感器</a:t>
            </a:r>
            <a:r>
              <a:rPr lang="zh-CN" altLang="en-US" b="1" dirty="0" smtClean="0">
                <a:solidFill>
                  <a:srgbClr val="00B0F0"/>
                </a:solidFill>
                <a:latin typeface="等线"/>
              </a:rPr>
              <a:t>。</a:t>
            </a:r>
            <a:endParaRPr lang="en-US" altLang="zh-CN" b="1" dirty="0" smtClean="0">
              <a:solidFill>
                <a:srgbClr val="00B0F0"/>
              </a:solidFill>
              <a:latin typeface="等线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en-US" altLang="zh-CN" b="1" dirty="0">
                <a:solidFill>
                  <a:srgbClr val="00B0F0"/>
                </a:solidFill>
              </a:rPr>
              <a:t> </a:t>
            </a:r>
            <a:r>
              <a:rPr lang="en-US" altLang="zh-CN" b="1" dirty="0" smtClean="0">
                <a:solidFill>
                  <a:srgbClr val="00B0F0"/>
                </a:solidFill>
              </a:rPr>
              <a:t>   ——</a:t>
            </a:r>
            <a:r>
              <a:rPr lang="zh-CN" altLang="en-US" b="1" dirty="0" smtClean="0">
                <a:solidFill>
                  <a:srgbClr val="00B0F0"/>
                </a:solidFill>
              </a:rPr>
              <a:t>甲烷传感器的设置地点，报警、断电、复电浓度和</a:t>
            </a:r>
            <a:r>
              <a:rPr lang="zh-CN" altLang="en-US" b="1" dirty="0" smtClean="0">
                <a:solidFill>
                  <a:srgbClr val="00B050"/>
                </a:solidFill>
              </a:rPr>
              <a:t>断电范围符合</a:t>
            </a:r>
            <a:r>
              <a:rPr lang="en-US" altLang="zh-CN" b="1" dirty="0">
                <a:solidFill>
                  <a:srgbClr val="00B050"/>
                </a:solidFill>
              </a:rPr>
              <a:t>《</a:t>
            </a:r>
            <a:r>
              <a:rPr lang="zh-CN" altLang="en-US" b="1" dirty="0">
                <a:solidFill>
                  <a:srgbClr val="00B050"/>
                </a:solidFill>
              </a:rPr>
              <a:t>煤矿安全规程</a:t>
            </a:r>
            <a:r>
              <a:rPr lang="en-US" altLang="zh-CN" b="1" dirty="0">
                <a:solidFill>
                  <a:srgbClr val="00B050"/>
                </a:solidFill>
              </a:rPr>
              <a:t>》</a:t>
            </a:r>
            <a:r>
              <a:rPr lang="zh-CN" altLang="en-US" b="1" dirty="0" smtClean="0">
                <a:solidFill>
                  <a:srgbClr val="00B050"/>
                </a:solidFill>
              </a:rPr>
              <a:t>第四百九十八条</a:t>
            </a:r>
            <a:r>
              <a:rPr lang="zh-CN" altLang="en-US" b="1" dirty="0" smtClean="0">
                <a:solidFill>
                  <a:srgbClr val="00B0F0"/>
                </a:solidFill>
              </a:rPr>
              <a:t>要求。</a:t>
            </a:r>
            <a:endParaRPr lang="en-US" altLang="zh-CN" b="1" dirty="0">
              <a:solidFill>
                <a:srgbClr val="00B0F0"/>
              </a:solidFill>
              <a:latin typeface="等线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en-US" altLang="zh-CN" b="1" dirty="0">
                <a:solidFill>
                  <a:srgbClr val="00B0F0"/>
                </a:solidFill>
                <a:latin typeface="等线"/>
              </a:rPr>
              <a:t> </a:t>
            </a:r>
            <a:r>
              <a:rPr lang="en-US" altLang="zh-CN" b="1" dirty="0" smtClean="0">
                <a:solidFill>
                  <a:srgbClr val="00B0F0"/>
                </a:solidFill>
                <a:latin typeface="等线"/>
              </a:rPr>
              <a:t>   </a:t>
            </a:r>
            <a:r>
              <a:rPr lang="en-US" altLang="zh-CN" b="1" dirty="0" smtClean="0">
                <a:solidFill>
                  <a:srgbClr val="00B0F0"/>
                </a:solidFill>
              </a:rPr>
              <a:t>——</a:t>
            </a:r>
            <a:r>
              <a:rPr lang="zh-CN" altLang="en-US" b="1" dirty="0" smtClean="0">
                <a:solidFill>
                  <a:srgbClr val="00B0F0"/>
                </a:solidFill>
              </a:rPr>
              <a:t>其他</a:t>
            </a:r>
            <a:r>
              <a:rPr lang="zh-CN" altLang="en-US" b="1" dirty="0" smtClean="0">
                <a:solidFill>
                  <a:srgbClr val="00B0F0"/>
                </a:solidFill>
                <a:latin typeface="等线"/>
              </a:rPr>
              <a:t>传感器</a:t>
            </a:r>
            <a:r>
              <a:rPr lang="zh-CN" altLang="en-US" b="1" dirty="0" smtClean="0">
                <a:solidFill>
                  <a:srgbClr val="00B0F0"/>
                </a:solidFill>
                <a:latin typeface="等线"/>
              </a:rPr>
              <a:t>布设</a:t>
            </a:r>
            <a:r>
              <a:rPr lang="zh-CN" altLang="en-US" b="1" dirty="0">
                <a:solidFill>
                  <a:srgbClr val="00B050"/>
                </a:solidFill>
                <a:latin typeface="等线"/>
              </a:rPr>
              <a:t>具体地点及报警值</a:t>
            </a:r>
            <a:r>
              <a:rPr lang="zh-CN" altLang="en-US" b="1" dirty="0">
                <a:solidFill>
                  <a:srgbClr val="00B0F0"/>
                </a:solidFill>
                <a:latin typeface="等线"/>
              </a:rPr>
              <a:t>设定等按</a:t>
            </a:r>
            <a:r>
              <a:rPr lang="en-US" altLang="zh-CN" b="1" dirty="0">
                <a:solidFill>
                  <a:srgbClr val="00B0F0"/>
                </a:solidFill>
                <a:latin typeface="等线"/>
              </a:rPr>
              <a:t>AQ1029</a:t>
            </a:r>
            <a:r>
              <a:rPr lang="zh-CN" altLang="en-US" b="1" dirty="0">
                <a:solidFill>
                  <a:srgbClr val="00B0F0"/>
                </a:solidFill>
                <a:latin typeface="等线"/>
              </a:rPr>
              <a:t>执行。</a:t>
            </a:r>
          </a:p>
          <a:p>
            <a:pPr marL="0" indent="0">
              <a:buNone/>
            </a:pPr>
            <a:endParaRPr lang="en-US" altLang="zh-CN" b="1" dirty="0" smtClean="0">
              <a:solidFill>
                <a:srgbClr val="7030A0"/>
              </a:solidFill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155371" y="76385"/>
            <a:ext cx="8472196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600" b="1" dirty="0" smtClean="0">
                <a:solidFill>
                  <a:srgbClr val="00B0F0"/>
                </a:solidFill>
              </a:rPr>
              <a:t>    五    </a:t>
            </a:r>
            <a:r>
              <a:rPr lang="zh-CN" altLang="en-US" sz="3600" b="1" dirty="0">
                <a:solidFill>
                  <a:srgbClr val="00B0F0"/>
                </a:solidFill>
              </a:rPr>
              <a:t>评分表内容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安全监控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232791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6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981571" y="1134622"/>
            <a:ext cx="10067730" cy="5126218"/>
          </a:xfrm>
        </p:spPr>
        <p:txBody>
          <a:bodyPr>
            <a:noAutofit/>
          </a:bodyPr>
          <a:lstStyle/>
          <a:p>
            <a:pPr marL="0" indent="0">
              <a:lnSpc>
                <a:spcPts val="4500"/>
              </a:lnSpc>
              <a:spcBef>
                <a:spcPts val="0"/>
              </a:spcBef>
              <a:buNone/>
            </a:pPr>
            <a:r>
              <a:rPr lang="en-US" altLang="zh-CN" sz="3600" b="1" dirty="0" smtClean="0">
                <a:solidFill>
                  <a:srgbClr val="7030A0"/>
                </a:solidFill>
                <a:latin typeface="等线"/>
              </a:rPr>
              <a:t>    </a:t>
            </a:r>
            <a:r>
              <a:rPr lang="en-US" altLang="zh-CN" sz="3200" b="1" dirty="0" smtClean="0">
                <a:solidFill>
                  <a:srgbClr val="7030A0"/>
                </a:solidFill>
                <a:latin typeface="等线"/>
              </a:rPr>
              <a:t>2. </a:t>
            </a:r>
            <a:r>
              <a:rPr lang="zh-CN" altLang="en-US" sz="3200" b="1" dirty="0" smtClean="0">
                <a:solidFill>
                  <a:srgbClr val="7030A0"/>
                </a:solidFill>
                <a:latin typeface="等线"/>
              </a:rPr>
              <a:t>甲烷传感器</a:t>
            </a:r>
            <a:r>
              <a:rPr lang="zh-CN" altLang="en-US" sz="3200" b="1" dirty="0">
                <a:solidFill>
                  <a:srgbClr val="7030A0"/>
                </a:solidFill>
                <a:latin typeface="等线"/>
              </a:rPr>
              <a:t>应使用标准气样和空气气样在设备设置地点调校，采用载体催化原理的甲烷传感器每</a:t>
            </a:r>
            <a:r>
              <a:rPr lang="en-US" altLang="zh-CN" sz="3200" b="1" dirty="0">
                <a:solidFill>
                  <a:srgbClr val="7030A0"/>
                </a:solidFill>
                <a:latin typeface="等线"/>
              </a:rPr>
              <a:t>15</a:t>
            </a:r>
            <a:r>
              <a:rPr lang="zh-CN" altLang="en-US" sz="3200" b="1" dirty="0">
                <a:solidFill>
                  <a:srgbClr val="7030A0"/>
                </a:solidFill>
                <a:latin typeface="等线"/>
              </a:rPr>
              <a:t>天、</a:t>
            </a:r>
            <a:r>
              <a:rPr lang="zh-CN" altLang="en-US" sz="3200" b="1" dirty="0">
                <a:solidFill>
                  <a:srgbClr val="00B050"/>
                </a:solidFill>
                <a:latin typeface="等线"/>
              </a:rPr>
              <a:t>采用激光原理的甲烷传感器每</a:t>
            </a:r>
            <a:r>
              <a:rPr lang="en-US" altLang="zh-CN" sz="3200" b="1" dirty="0">
                <a:solidFill>
                  <a:srgbClr val="00B050"/>
                </a:solidFill>
                <a:latin typeface="等线"/>
              </a:rPr>
              <a:t>6</a:t>
            </a:r>
            <a:r>
              <a:rPr lang="zh-CN" altLang="en-US" sz="3200" b="1" dirty="0">
                <a:solidFill>
                  <a:srgbClr val="00B050"/>
                </a:solidFill>
                <a:latin typeface="等线"/>
              </a:rPr>
              <a:t>个月至少调校</a:t>
            </a:r>
            <a:r>
              <a:rPr lang="en-US" altLang="zh-CN" sz="3200" b="1" dirty="0">
                <a:solidFill>
                  <a:srgbClr val="00B050"/>
                </a:solidFill>
                <a:latin typeface="等线"/>
              </a:rPr>
              <a:t>1</a:t>
            </a:r>
            <a:r>
              <a:rPr lang="zh-CN" altLang="en-US" sz="3200" b="1" dirty="0">
                <a:solidFill>
                  <a:srgbClr val="00B050"/>
                </a:solidFill>
                <a:latin typeface="等线"/>
              </a:rPr>
              <a:t>次，</a:t>
            </a:r>
            <a:r>
              <a:rPr lang="zh-CN" altLang="en-US" sz="3200" b="1" dirty="0">
                <a:solidFill>
                  <a:srgbClr val="7030A0"/>
                </a:solidFill>
                <a:latin typeface="等线"/>
              </a:rPr>
              <a:t>有</a:t>
            </a:r>
            <a:r>
              <a:rPr lang="zh-CN" altLang="en-US" sz="3200" b="1" dirty="0">
                <a:solidFill>
                  <a:srgbClr val="00B050"/>
                </a:solidFill>
                <a:latin typeface="等线"/>
              </a:rPr>
              <a:t>现场</a:t>
            </a:r>
            <a:r>
              <a:rPr lang="zh-CN" altLang="en-US" sz="3200" b="1" dirty="0">
                <a:solidFill>
                  <a:srgbClr val="7030A0"/>
                </a:solidFill>
                <a:latin typeface="等线"/>
              </a:rPr>
              <a:t>调校记录；</a:t>
            </a:r>
            <a:r>
              <a:rPr lang="zh-CN" altLang="en-US" sz="3200" b="1" dirty="0">
                <a:solidFill>
                  <a:srgbClr val="00B050"/>
                </a:solidFill>
                <a:latin typeface="等线"/>
              </a:rPr>
              <a:t>一氧化碳、风速、温度传感器等其他传感器按使用说明书要求定期调</a:t>
            </a:r>
            <a:r>
              <a:rPr lang="zh-CN" altLang="en-US" sz="3200" b="1" dirty="0" smtClean="0">
                <a:solidFill>
                  <a:srgbClr val="00B050"/>
                </a:solidFill>
                <a:latin typeface="等线"/>
              </a:rPr>
              <a:t>校</a:t>
            </a:r>
            <a:endParaRPr lang="en-US" altLang="zh-CN" sz="3200" b="1" dirty="0" smtClean="0">
              <a:solidFill>
                <a:srgbClr val="00B050"/>
              </a:solidFill>
              <a:latin typeface="等线"/>
            </a:endParaRPr>
          </a:p>
          <a:p>
            <a:pPr marL="0" indent="0">
              <a:lnSpc>
                <a:spcPts val="4500"/>
              </a:lnSpc>
              <a:spcBef>
                <a:spcPts val="0"/>
              </a:spcBef>
              <a:buNone/>
            </a:pPr>
            <a:r>
              <a:rPr lang="en-US" altLang="zh-CN" sz="3200" b="1" dirty="0">
                <a:solidFill>
                  <a:srgbClr val="00B0F0"/>
                </a:solidFill>
                <a:latin typeface="等线"/>
              </a:rPr>
              <a:t> </a:t>
            </a:r>
            <a:r>
              <a:rPr lang="en-US" altLang="zh-CN" sz="3200" b="1" dirty="0" smtClean="0">
                <a:solidFill>
                  <a:srgbClr val="00B0F0"/>
                </a:solidFill>
                <a:latin typeface="等线"/>
              </a:rPr>
              <a:t>   </a:t>
            </a:r>
            <a:r>
              <a:rPr lang="en-US" altLang="zh-CN" sz="3200" b="1" dirty="0" smtClean="0">
                <a:solidFill>
                  <a:srgbClr val="00B0F0"/>
                </a:solidFill>
              </a:rPr>
              <a:t> </a:t>
            </a:r>
            <a:r>
              <a:rPr lang="en-US" altLang="zh-CN" sz="3200" b="1" dirty="0">
                <a:solidFill>
                  <a:srgbClr val="00B0F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00B0F0"/>
                </a:solidFill>
                <a:latin typeface="等线"/>
              </a:rPr>
              <a:t>按</a:t>
            </a:r>
            <a:r>
              <a:rPr lang="en-US" altLang="zh-CN" sz="3200" b="1" dirty="0">
                <a:solidFill>
                  <a:srgbClr val="00B0F0"/>
                </a:solidFill>
                <a:latin typeface="等线"/>
              </a:rPr>
              <a:t>AQ1029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标准</a:t>
            </a:r>
            <a:r>
              <a:rPr lang="zh-CN" altLang="en-US" sz="3200" b="1" dirty="0" smtClean="0">
                <a:solidFill>
                  <a:srgbClr val="00B0F0"/>
                </a:solidFill>
                <a:latin typeface="等线"/>
              </a:rPr>
              <a:t>要求明确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了采用激光原理的甲烷传感器每</a:t>
            </a:r>
            <a:r>
              <a:rPr lang="en-US" altLang="zh-CN" sz="3200" b="1" dirty="0">
                <a:solidFill>
                  <a:srgbClr val="00B0F0"/>
                </a:solidFill>
                <a:latin typeface="等线"/>
              </a:rPr>
              <a:t>6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个月至少调校</a:t>
            </a:r>
            <a:r>
              <a:rPr lang="en-US" altLang="zh-CN" sz="3200" b="1" dirty="0">
                <a:solidFill>
                  <a:srgbClr val="00B0F0"/>
                </a:solidFill>
                <a:latin typeface="等线"/>
              </a:rPr>
              <a:t>1</a:t>
            </a:r>
            <a:r>
              <a:rPr lang="zh-CN" altLang="en-US" sz="3200" b="1" dirty="0" smtClean="0">
                <a:solidFill>
                  <a:srgbClr val="00B0F0"/>
                </a:solidFill>
                <a:latin typeface="等线"/>
              </a:rPr>
              <a:t>次，</a:t>
            </a:r>
            <a:r>
              <a:rPr lang="zh-CN" altLang="en-US" sz="3200" b="1" dirty="0" smtClean="0">
                <a:solidFill>
                  <a:srgbClr val="00B050"/>
                </a:solidFill>
                <a:latin typeface="等线"/>
              </a:rPr>
              <a:t>一氧化碳</a:t>
            </a:r>
            <a:r>
              <a:rPr lang="zh-CN" altLang="en-US" sz="3200" b="1" dirty="0">
                <a:solidFill>
                  <a:srgbClr val="00B050"/>
                </a:solidFill>
                <a:latin typeface="等线"/>
              </a:rPr>
              <a:t>、风速、温度传感器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等其他传感器按</a:t>
            </a:r>
            <a:r>
              <a:rPr lang="zh-CN" altLang="en-US" sz="3200" b="1" dirty="0">
                <a:solidFill>
                  <a:srgbClr val="00B050"/>
                </a:solidFill>
                <a:latin typeface="等线"/>
              </a:rPr>
              <a:t>使用说明书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要求定期调校</a:t>
            </a:r>
            <a:r>
              <a:rPr lang="zh-CN" altLang="en-US" sz="3200" b="1" dirty="0">
                <a:solidFill>
                  <a:srgbClr val="00B050"/>
                </a:solidFill>
                <a:latin typeface="等线"/>
              </a:rPr>
              <a:t>（最</a:t>
            </a:r>
            <a:r>
              <a:rPr lang="zh-CN" altLang="en-US" sz="3200" b="1" dirty="0" smtClean="0">
                <a:solidFill>
                  <a:srgbClr val="00B050"/>
                </a:solidFill>
                <a:latin typeface="等线"/>
              </a:rPr>
              <a:t>长周期不超过</a:t>
            </a:r>
            <a:r>
              <a:rPr lang="en-US" altLang="zh-CN" sz="3200" b="1" dirty="0" smtClean="0">
                <a:solidFill>
                  <a:srgbClr val="00B050"/>
                </a:solidFill>
                <a:latin typeface="等线"/>
              </a:rPr>
              <a:t>1</a:t>
            </a:r>
            <a:r>
              <a:rPr lang="zh-CN" altLang="en-US" sz="3200" b="1" dirty="0" smtClean="0">
                <a:solidFill>
                  <a:srgbClr val="00B050"/>
                </a:solidFill>
                <a:latin typeface="等线"/>
              </a:rPr>
              <a:t>个月）</a:t>
            </a:r>
            <a:r>
              <a:rPr lang="zh-CN" altLang="en-US" sz="3200" b="1" dirty="0" smtClean="0">
                <a:solidFill>
                  <a:srgbClr val="00B0F0"/>
                </a:solidFill>
                <a:latin typeface="等线"/>
              </a:rPr>
              <a:t>，有</a:t>
            </a:r>
            <a:r>
              <a:rPr lang="zh-CN" altLang="en-US" sz="3200" b="1" dirty="0">
                <a:solidFill>
                  <a:srgbClr val="00B050"/>
                </a:solidFill>
                <a:latin typeface="等线"/>
              </a:rPr>
              <a:t>现场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调校记录</a:t>
            </a:r>
            <a:r>
              <a:rPr lang="zh-CN" altLang="en-US" sz="3200" b="1" dirty="0" smtClean="0">
                <a:solidFill>
                  <a:srgbClr val="00B0F0"/>
                </a:solidFill>
                <a:latin typeface="等线"/>
              </a:rPr>
              <a:t>。</a:t>
            </a:r>
            <a:endParaRPr lang="zh-CN" altLang="en-US" sz="3200" b="1" dirty="0">
              <a:solidFill>
                <a:srgbClr val="00B0F0"/>
              </a:solidFill>
              <a:latin typeface="等线"/>
            </a:endParaRPr>
          </a:p>
          <a:p>
            <a:pPr marL="0" indent="0">
              <a:buNone/>
            </a:pPr>
            <a:endParaRPr lang="en-US" altLang="zh-CN" b="1" dirty="0" smtClean="0">
              <a:solidFill>
                <a:srgbClr val="00B0F0"/>
              </a:solidFill>
              <a:latin typeface="等线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155371" y="76385"/>
            <a:ext cx="8434874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600" b="1" dirty="0" smtClean="0">
                <a:solidFill>
                  <a:srgbClr val="00B0F0"/>
                </a:solidFill>
              </a:rPr>
              <a:t>    五    </a:t>
            </a:r>
            <a:r>
              <a:rPr lang="zh-CN" altLang="en-US" sz="3600" b="1" dirty="0">
                <a:solidFill>
                  <a:srgbClr val="00B0F0"/>
                </a:solidFill>
              </a:rPr>
              <a:t>评分表内容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安全监控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91043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2388637" y="1334277"/>
            <a:ext cx="7828384" cy="456266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192694" y="76385"/>
            <a:ext cx="7072604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600" b="1" dirty="0" smtClean="0">
                <a:solidFill>
                  <a:srgbClr val="00B0F0"/>
                </a:solidFill>
              </a:rPr>
              <a:t>     五    </a:t>
            </a:r>
            <a:r>
              <a:rPr lang="zh-CN" altLang="en-US" sz="3600" b="1" dirty="0">
                <a:solidFill>
                  <a:srgbClr val="00B0F0"/>
                </a:solidFill>
              </a:rPr>
              <a:t>评分表内容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防灭火</a:t>
            </a:r>
            <a:endParaRPr lang="zh-CN" altLang="en-US" sz="32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55781" y="1151044"/>
            <a:ext cx="10506268" cy="5350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100"/>
              </a:lnSpc>
            </a:pPr>
            <a:r>
              <a:rPr lang="en-US" altLang="zh-CN" sz="3200" b="1" dirty="0" smtClean="0">
                <a:solidFill>
                  <a:srgbClr val="7030A0"/>
                </a:solidFill>
              </a:rPr>
              <a:t>     </a:t>
            </a:r>
            <a:r>
              <a:rPr lang="en-US" altLang="zh-CN" sz="3200" b="1" dirty="0">
                <a:solidFill>
                  <a:srgbClr val="7030A0"/>
                </a:solidFill>
              </a:rPr>
              <a:t>1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. 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按</a:t>
            </a:r>
            <a:r>
              <a:rPr lang="en-US" altLang="zh-CN" sz="3200" b="1" dirty="0">
                <a:solidFill>
                  <a:srgbClr val="7030A0"/>
                </a:solidFill>
              </a:rPr>
              <a:t>《</a:t>
            </a:r>
            <a:r>
              <a:rPr lang="zh-CN" altLang="en-US" sz="3200" b="1" dirty="0">
                <a:solidFill>
                  <a:srgbClr val="7030A0"/>
                </a:solidFill>
              </a:rPr>
              <a:t>煤矿安全规程</a:t>
            </a:r>
            <a:r>
              <a:rPr lang="en-US" altLang="zh-CN" sz="3200" b="1" dirty="0">
                <a:solidFill>
                  <a:srgbClr val="7030A0"/>
                </a:solidFill>
              </a:rPr>
              <a:t>》</a:t>
            </a:r>
            <a:r>
              <a:rPr lang="zh-CN" altLang="en-US" sz="3200" b="1" dirty="0">
                <a:solidFill>
                  <a:srgbClr val="7030A0"/>
                </a:solidFill>
              </a:rPr>
              <a:t>规定进行煤层的自燃倾向性鉴定，制定矿井防灭火措施，建立防灭火系统，并严格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执行</a:t>
            </a:r>
            <a:endParaRPr lang="en-US" altLang="zh-CN" sz="3200" b="1" dirty="0" smtClean="0">
              <a:solidFill>
                <a:srgbClr val="7030A0"/>
              </a:solidFill>
            </a:endParaRPr>
          </a:p>
          <a:p>
            <a:pPr>
              <a:lnSpc>
                <a:spcPts val="4100"/>
              </a:lnSpc>
            </a:pPr>
            <a:r>
              <a:rPr lang="en-US" altLang="zh-CN" sz="3200" b="1" dirty="0">
                <a:solidFill>
                  <a:srgbClr val="00B0F0"/>
                </a:solidFill>
                <a:latin typeface="等线"/>
              </a:rPr>
              <a:t> </a:t>
            </a:r>
            <a:r>
              <a:rPr lang="en-US" altLang="zh-CN" sz="3200" b="1" dirty="0" smtClean="0">
                <a:solidFill>
                  <a:srgbClr val="00B0F0"/>
                </a:solidFill>
                <a:latin typeface="等线"/>
              </a:rPr>
              <a:t>   </a:t>
            </a:r>
            <a:r>
              <a:rPr lang="en-US" altLang="zh-CN" sz="3200" b="1" dirty="0" smtClean="0">
                <a:solidFill>
                  <a:srgbClr val="00B0F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00B0F0"/>
                </a:solidFill>
                <a:latin typeface="等线"/>
              </a:rPr>
              <a:t>按照</a:t>
            </a:r>
            <a:r>
              <a:rPr lang="en-US" altLang="zh-CN" sz="3200" b="1" dirty="0" smtClean="0">
                <a:solidFill>
                  <a:srgbClr val="00B0F0"/>
                </a:solidFill>
                <a:latin typeface="等线"/>
              </a:rPr>
              <a:t>《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煤矿安全规程</a:t>
            </a:r>
            <a:r>
              <a:rPr lang="en-US" altLang="zh-CN" sz="3200" b="1" dirty="0">
                <a:solidFill>
                  <a:srgbClr val="00B0F0"/>
                </a:solidFill>
                <a:latin typeface="等线"/>
              </a:rPr>
              <a:t>》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第二百六十条规定，进行煤层的自燃倾向性鉴定，有鉴定报告。</a:t>
            </a:r>
          </a:p>
          <a:p>
            <a:pPr>
              <a:lnSpc>
                <a:spcPts val="4100"/>
              </a:lnSpc>
            </a:pP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 </a:t>
            </a:r>
            <a:r>
              <a:rPr lang="zh-CN" altLang="en-US" sz="3200" b="1" dirty="0" smtClean="0">
                <a:solidFill>
                  <a:srgbClr val="00B0F0"/>
                </a:solidFill>
                <a:latin typeface="等线"/>
              </a:rPr>
              <a:t>   </a:t>
            </a:r>
            <a:r>
              <a:rPr lang="en-US" altLang="zh-CN" sz="3200" b="1" dirty="0" smtClean="0">
                <a:solidFill>
                  <a:srgbClr val="00B0F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00B0F0"/>
                </a:solidFill>
                <a:latin typeface="等线"/>
              </a:rPr>
              <a:t>按照</a:t>
            </a:r>
            <a:r>
              <a:rPr lang="en-US" altLang="zh-CN" sz="3200" b="1" dirty="0" smtClean="0">
                <a:solidFill>
                  <a:srgbClr val="00B0F0"/>
                </a:solidFill>
                <a:latin typeface="等线"/>
              </a:rPr>
              <a:t>GB51078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规定，</a:t>
            </a:r>
            <a:r>
              <a:rPr lang="zh-CN" altLang="en-US" sz="3200" b="1" dirty="0">
                <a:solidFill>
                  <a:srgbClr val="00B050"/>
                </a:solidFill>
                <a:latin typeface="等线"/>
              </a:rPr>
              <a:t>开采容易自燃煤层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的矿井或者</a:t>
            </a:r>
            <a:r>
              <a:rPr lang="zh-CN" altLang="en-US" sz="3200" b="1" dirty="0">
                <a:solidFill>
                  <a:srgbClr val="00B050"/>
                </a:solidFill>
                <a:latin typeface="等线"/>
              </a:rPr>
              <a:t>采用放顶煤开采自燃煤层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的矿井，建立以灌浆为主的两种及以上综合防灭火系统；</a:t>
            </a:r>
            <a:r>
              <a:rPr lang="zh-CN" altLang="en-US" sz="3200" b="1" dirty="0">
                <a:solidFill>
                  <a:srgbClr val="00B050"/>
                </a:solidFill>
                <a:latin typeface="等线"/>
              </a:rPr>
              <a:t>未采用放顶煤开采自燃煤层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的矿井，应当建立灌浆、注氮或者喷施阻化剂防灭火</a:t>
            </a:r>
            <a:r>
              <a:rPr lang="zh-CN" altLang="en-US" sz="3200" b="1" dirty="0" smtClean="0">
                <a:solidFill>
                  <a:srgbClr val="00B0F0"/>
                </a:solidFill>
                <a:latin typeface="等线"/>
              </a:rPr>
              <a:t>系统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；</a:t>
            </a:r>
            <a:r>
              <a:rPr lang="zh-CN" altLang="en-US" sz="3200" b="1" dirty="0">
                <a:solidFill>
                  <a:srgbClr val="00B050"/>
                </a:solidFill>
                <a:latin typeface="等线"/>
              </a:rPr>
              <a:t>开采不易自燃煤层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的矿井，可建立喷施阻化剂或者注氮等防灭火系统</a:t>
            </a:r>
            <a:r>
              <a:rPr lang="zh-CN" altLang="en-US" sz="3200" b="1" dirty="0" smtClean="0">
                <a:solidFill>
                  <a:srgbClr val="00B0F0"/>
                </a:solidFill>
                <a:latin typeface="等线"/>
              </a:rPr>
              <a:t>。</a:t>
            </a:r>
            <a:endParaRPr lang="zh-CN" altLang="en-US" sz="3200" b="1" dirty="0">
              <a:solidFill>
                <a:srgbClr val="00B0F0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31182931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2388637" y="1334277"/>
            <a:ext cx="7828384" cy="456266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192694" y="76385"/>
            <a:ext cx="7072604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600" b="1" dirty="0" smtClean="0">
                <a:solidFill>
                  <a:srgbClr val="00B0F0"/>
                </a:solidFill>
              </a:rPr>
              <a:t>     五    </a:t>
            </a:r>
            <a:r>
              <a:rPr lang="zh-CN" altLang="en-US" sz="3600" b="1" dirty="0">
                <a:solidFill>
                  <a:srgbClr val="00B0F0"/>
                </a:solidFill>
              </a:rPr>
              <a:t>评分表内容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防灭火</a:t>
            </a:r>
            <a:endParaRPr lang="zh-CN" altLang="en-US" sz="32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65107" y="1133723"/>
            <a:ext cx="10496939" cy="5716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000"/>
              </a:lnSpc>
            </a:pPr>
            <a:r>
              <a:rPr lang="en-US" altLang="zh-CN" sz="3200" b="1" dirty="0">
                <a:solidFill>
                  <a:srgbClr val="7030A0"/>
                </a:solidFill>
              </a:rPr>
              <a:t>    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2. 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开采</a:t>
            </a:r>
            <a:r>
              <a:rPr lang="zh-CN" altLang="en-US" sz="3200" b="1" dirty="0">
                <a:solidFill>
                  <a:srgbClr val="7030A0"/>
                </a:solidFill>
              </a:rPr>
              <a:t>容易自燃和自燃煤层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，建立</a:t>
            </a:r>
            <a:r>
              <a:rPr lang="zh-CN" altLang="en-US" sz="3200" b="1" dirty="0">
                <a:solidFill>
                  <a:srgbClr val="7030A0"/>
                </a:solidFill>
              </a:rPr>
              <a:t>监测系统；在矿井</a:t>
            </a:r>
            <a:r>
              <a:rPr lang="zh-CN" altLang="en-US" sz="3200" b="1" dirty="0">
                <a:solidFill>
                  <a:srgbClr val="00B050"/>
                </a:solidFill>
              </a:rPr>
              <a:t>防止自然发火</a:t>
            </a:r>
            <a:r>
              <a:rPr lang="zh-CN" altLang="en-US" sz="3200" b="1" dirty="0">
                <a:solidFill>
                  <a:srgbClr val="7030A0"/>
                </a:solidFill>
              </a:rPr>
              <a:t>设计中明确选定自然发火观测站或者观测点，每周进行</a:t>
            </a:r>
            <a:r>
              <a:rPr lang="en-US" altLang="zh-CN" sz="3200" b="1" dirty="0">
                <a:solidFill>
                  <a:srgbClr val="7030A0"/>
                </a:solidFill>
              </a:rPr>
              <a:t>1</a:t>
            </a:r>
            <a:r>
              <a:rPr lang="zh-CN" altLang="en-US" sz="3200" b="1" dirty="0">
                <a:solidFill>
                  <a:srgbClr val="7030A0"/>
                </a:solidFill>
              </a:rPr>
              <a:t>次观测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分析</a:t>
            </a:r>
            <a:endParaRPr lang="en-US" altLang="zh-CN" sz="3200" b="1" dirty="0" smtClean="0">
              <a:solidFill>
                <a:srgbClr val="7030A0"/>
              </a:solidFill>
            </a:endParaRPr>
          </a:p>
          <a:p>
            <a:pPr>
              <a:lnSpc>
                <a:spcPts val="4000"/>
              </a:lnSpc>
            </a:pPr>
            <a:r>
              <a:rPr lang="en-US" altLang="zh-CN" sz="3200" b="1" dirty="0">
                <a:solidFill>
                  <a:srgbClr val="7030A0"/>
                </a:solidFill>
                <a:latin typeface="等线"/>
              </a:rPr>
              <a:t> </a:t>
            </a:r>
            <a:r>
              <a:rPr lang="en-US" altLang="zh-CN" sz="3200" b="1" dirty="0" smtClean="0">
                <a:solidFill>
                  <a:srgbClr val="7030A0"/>
                </a:solidFill>
                <a:latin typeface="等线"/>
              </a:rPr>
              <a:t>   </a:t>
            </a:r>
            <a:r>
              <a:rPr lang="en-US" altLang="zh-CN" sz="3200" b="1" dirty="0" smtClean="0">
                <a:solidFill>
                  <a:srgbClr val="00B0F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00B0F0"/>
                </a:solidFill>
                <a:latin typeface="等线"/>
              </a:rPr>
              <a:t>本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条建立监测系统是按</a:t>
            </a:r>
            <a:r>
              <a:rPr lang="en-US" altLang="zh-CN" sz="3200" b="1" dirty="0">
                <a:solidFill>
                  <a:srgbClr val="00B0F0"/>
                </a:solidFill>
                <a:latin typeface="等线"/>
              </a:rPr>
              <a:t>GB51078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规定，建立自然发火</a:t>
            </a:r>
            <a:r>
              <a:rPr lang="zh-CN" altLang="en-US" sz="3200" b="1" dirty="0">
                <a:solidFill>
                  <a:srgbClr val="00B050"/>
                </a:solidFill>
                <a:latin typeface="等线"/>
              </a:rPr>
              <a:t>束管监测</a:t>
            </a:r>
            <a:r>
              <a:rPr lang="zh-CN" altLang="en-US" sz="3200" b="1" dirty="0" smtClean="0">
                <a:solidFill>
                  <a:srgbClr val="00B0F0"/>
                </a:solidFill>
                <a:latin typeface="等线"/>
              </a:rPr>
              <a:t>系统。</a:t>
            </a:r>
            <a:endParaRPr lang="zh-CN" altLang="en-US" sz="3200" b="1" dirty="0">
              <a:solidFill>
                <a:srgbClr val="00B0F0"/>
              </a:solidFill>
              <a:latin typeface="等线"/>
            </a:endParaRPr>
          </a:p>
          <a:p>
            <a:pPr>
              <a:lnSpc>
                <a:spcPts val="4000"/>
              </a:lnSpc>
            </a:pPr>
            <a:r>
              <a:rPr lang="zh-CN" altLang="en-US" sz="3200" b="1" dirty="0">
                <a:solidFill>
                  <a:srgbClr val="00B050"/>
                </a:solidFill>
              </a:rPr>
              <a:t> </a:t>
            </a:r>
            <a:r>
              <a:rPr lang="zh-CN" altLang="en-US" sz="3200" b="1" dirty="0" smtClean="0">
                <a:solidFill>
                  <a:srgbClr val="00B050"/>
                </a:solidFill>
              </a:rPr>
              <a:t>   </a:t>
            </a:r>
            <a:r>
              <a:rPr lang="en-US" altLang="zh-CN" sz="3200" b="1" dirty="0" smtClean="0">
                <a:solidFill>
                  <a:srgbClr val="00B0F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00B0F0"/>
                </a:solidFill>
                <a:latin typeface="等线"/>
              </a:rPr>
              <a:t>按</a:t>
            </a:r>
            <a:r>
              <a:rPr lang="en-US" altLang="zh-CN" sz="3200" b="1" dirty="0">
                <a:solidFill>
                  <a:srgbClr val="00B0F0"/>
                </a:solidFill>
                <a:latin typeface="等线"/>
              </a:rPr>
              <a:t>GB51078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、</a:t>
            </a:r>
            <a:r>
              <a:rPr lang="en-US" altLang="zh-CN" sz="3200" b="1" dirty="0">
                <a:solidFill>
                  <a:srgbClr val="00B0F0"/>
                </a:solidFill>
                <a:latin typeface="等线"/>
              </a:rPr>
              <a:t>AQ1044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规定</a:t>
            </a:r>
            <a:r>
              <a:rPr lang="zh-CN" altLang="en-US" sz="3200" b="1" dirty="0" smtClean="0">
                <a:solidFill>
                  <a:srgbClr val="00B0F0"/>
                </a:solidFill>
                <a:latin typeface="等线"/>
              </a:rPr>
              <a:t>，</a:t>
            </a:r>
            <a:r>
              <a:rPr lang="zh-CN" altLang="en-US" sz="3200" b="1" dirty="0" smtClean="0">
                <a:solidFill>
                  <a:srgbClr val="00B050"/>
                </a:solidFill>
                <a:latin typeface="等线"/>
              </a:rPr>
              <a:t>自然</a:t>
            </a:r>
            <a:r>
              <a:rPr lang="zh-CN" altLang="en-US" sz="3200" b="1" dirty="0">
                <a:solidFill>
                  <a:srgbClr val="00B050"/>
                </a:solidFill>
                <a:latin typeface="等线"/>
              </a:rPr>
              <a:t>发火观测站（点）有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：采煤工作面进、回风巷，采区回风巷，容易自燃煤层掘进回风巷，封闭采空区回风侧的密闭</a:t>
            </a:r>
            <a:r>
              <a:rPr lang="zh-CN" altLang="en-US" sz="3200" b="1" dirty="0" smtClean="0">
                <a:solidFill>
                  <a:srgbClr val="00B0F0"/>
                </a:solidFill>
                <a:latin typeface="等线"/>
              </a:rPr>
              <a:t>内外；</a:t>
            </a:r>
            <a:r>
              <a:rPr lang="zh-CN" altLang="en-US" sz="3200" b="1" dirty="0">
                <a:solidFill>
                  <a:srgbClr val="00B050"/>
                </a:solidFill>
                <a:latin typeface="等线"/>
              </a:rPr>
              <a:t>防火束管监测点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应设置在采煤工作面回风隅角、回风侧采空区内部</a:t>
            </a:r>
            <a:r>
              <a:rPr lang="zh-CN" altLang="en-US" sz="3200" b="1" dirty="0">
                <a:solidFill>
                  <a:srgbClr val="00B050"/>
                </a:solidFill>
                <a:latin typeface="等线"/>
              </a:rPr>
              <a:t>（氧化带漏风汇处）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、指定有代表性的回风侧的采空区密闭和所有防火墙</a:t>
            </a:r>
            <a:r>
              <a:rPr lang="zh-CN" altLang="en-US" sz="3200" b="1" dirty="0" smtClean="0">
                <a:solidFill>
                  <a:srgbClr val="00B0F0"/>
                </a:solidFill>
                <a:latin typeface="等线"/>
              </a:rPr>
              <a:t>外。</a:t>
            </a:r>
            <a:endParaRPr lang="zh-CN" altLang="en-US" sz="3200" b="1" dirty="0">
              <a:solidFill>
                <a:srgbClr val="00B0F0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3776146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2388637" y="1334277"/>
            <a:ext cx="7828384" cy="456266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58212" y="0"/>
            <a:ext cx="8649478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000" b="1" dirty="0" smtClean="0">
                <a:solidFill>
                  <a:srgbClr val="00B0F0"/>
                </a:solidFill>
              </a:rPr>
              <a:t>          </a:t>
            </a:r>
            <a:r>
              <a:rPr lang="zh-CN" altLang="en-US" sz="3600" b="1" dirty="0">
                <a:solidFill>
                  <a:srgbClr val="00B0F0"/>
                </a:solidFill>
              </a:rPr>
              <a:t>五 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   </a:t>
            </a:r>
            <a:r>
              <a:rPr lang="zh-CN" altLang="en-US" sz="3600" b="1" dirty="0">
                <a:solidFill>
                  <a:srgbClr val="00B0F0"/>
                </a:solidFill>
              </a:rPr>
              <a:t>评分表内容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粉尘防治</a:t>
            </a:r>
            <a:endParaRPr lang="zh-CN" altLang="en-US" sz="32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67747" y="1369111"/>
            <a:ext cx="1024501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4500"/>
              </a:lnSpc>
            </a:pPr>
            <a:r>
              <a:rPr lang="en-US" altLang="zh-CN" sz="3200" b="1" dirty="0" smtClean="0">
                <a:solidFill>
                  <a:srgbClr val="7030A0"/>
                </a:solidFill>
              </a:rPr>
              <a:t>     </a:t>
            </a:r>
            <a:r>
              <a:rPr lang="en-US" altLang="zh-CN" sz="3600" b="1" dirty="0" smtClean="0">
                <a:solidFill>
                  <a:srgbClr val="7030A0"/>
                </a:solidFill>
              </a:rPr>
              <a:t>1</a:t>
            </a:r>
            <a:r>
              <a:rPr lang="en-US" altLang="zh-CN" sz="3600" b="1" dirty="0">
                <a:solidFill>
                  <a:srgbClr val="7030A0"/>
                </a:solidFill>
              </a:rPr>
              <a:t>. </a:t>
            </a:r>
            <a:r>
              <a:rPr lang="zh-CN" altLang="en-US" sz="3600" b="1" dirty="0" smtClean="0">
                <a:solidFill>
                  <a:srgbClr val="7030A0"/>
                </a:solidFill>
              </a:rPr>
              <a:t>采掘</a:t>
            </a:r>
            <a:r>
              <a:rPr lang="zh-CN" altLang="en-US" sz="3600" b="1" dirty="0">
                <a:solidFill>
                  <a:srgbClr val="7030A0"/>
                </a:solidFill>
              </a:rPr>
              <a:t>工作面回风巷至少设置</a:t>
            </a:r>
            <a:r>
              <a:rPr lang="en-US" altLang="zh-CN" sz="3600" b="1" dirty="0">
                <a:solidFill>
                  <a:srgbClr val="7030A0"/>
                </a:solidFill>
              </a:rPr>
              <a:t>2</a:t>
            </a:r>
            <a:r>
              <a:rPr lang="zh-CN" altLang="en-US" sz="3600" b="1" dirty="0">
                <a:solidFill>
                  <a:srgbClr val="7030A0"/>
                </a:solidFill>
              </a:rPr>
              <a:t>道风流净化水幕，净化水幕和其他地点的喷雾装置符合</a:t>
            </a:r>
            <a:r>
              <a:rPr lang="en-US" altLang="zh-CN" sz="3600" b="1" dirty="0">
                <a:solidFill>
                  <a:srgbClr val="7030A0"/>
                </a:solidFill>
              </a:rPr>
              <a:t>AQ1020</a:t>
            </a:r>
            <a:r>
              <a:rPr lang="zh-CN" altLang="en-US" sz="3600" b="1" dirty="0">
                <a:solidFill>
                  <a:srgbClr val="7030A0"/>
                </a:solidFill>
              </a:rPr>
              <a:t>规定</a:t>
            </a:r>
            <a:endParaRPr lang="en-US" altLang="zh-CN" sz="3600" b="1" dirty="0">
              <a:solidFill>
                <a:srgbClr val="7030A0"/>
              </a:solidFill>
            </a:endParaRPr>
          </a:p>
          <a:p>
            <a:pPr lvl="0">
              <a:lnSpc>
                <a:spcPts val="4500"/>
              </a:lnSpc>
            </a:pPr>
            <a:r>
              <a:rPr lang="en-US" altLang="zh-CN" sz="3600" b="1" dirty="0" smtClean="0">
                <a:solidFill>
                  <a:srgbClr val="00B0F0"/>
                </a:solidFill>
              </a:rPr>
              <a:t>    ——</a:t>
            </a:r>
            <a:r>
              <a:rPr lang="zh-CN" altLang="en-US" sz="3600" b="1" dirty="0">
                <a:solidFill>
                  <a:srgbClr val="00B0F0"/>
                </a:solidFill>
                <a:latin typeface="等线"/>
              </a:rPr>
              <a:t>采掘工作面回风巷距离工作面</a:t>
            </a:r>
            <a:r>
              <a:rPr lang="en-US" altLang="zh-CN" sz="3600" b="1" dirty="0">
                <a:solidFill>
                  <a:srgbClr val="00B0F0"/>
                </a:solidFill>
                <a:latin typeface="等线"/>
              </a:rPr>
              <a:t>50m</a:t>
            </a:r>
            <a:r>
              <a:rPr lang="zh-CN" altLang="en-US" sz="3600" b="1" dirty="0">
                <a:solidFill>
                  <a:srgbClr val="00B0F0"/>
                </a:solidFill>
                <a:latin typeface="等线"/>
              </a:rPr>
              <a:t>内至少设置</a:t>
            </a:r>
            <a:r>
              <a:rPr lang="en-US" altLang="zh-CN" sz="3600" b="1" dirty="0">
                <a:solidFill>
                  <a:srgbClr val="00B0F0"/>
                </a:solidFill>
                <a:latin typeface="等线"/>
              </a:rPr>
              <a:t>1</a:t>
            </a:r>
            <a:r>
              <a:rPr lang="zh-CN" altLang="en-US" sz="3600" b="1" dirty="0">
                <a:solidFill>
                  <a:srgbClr val="00B0F0"/>
                </a:solidFill>
                <a:latin typeface="等线"/>
              </a:rPr>
              <a:t>道风流净化水幕，其中掘进工作面</a:t>
            </a:r>
            <a:r>
              <a:rPr lang="en-US" altLang="zh-CN" sz="3600" b="1" dirty="0">
                <a:solidFill>
                  <a:srgbClr val="00B0F0"/>
                </a:solidFill>
                <a:latin typeface="等线"/>
              </a:rPr>
              <a:t>50m</a:t>
            </a:r>
            <a:r>
              <a:rPr lang="zh-CN" altLang="en-US" sz="3600" b="1" dirty="0">
                <a:solidFill>
                  <a:srgbClr val="00B0F0"/>
                </a:solidFill>
                <a:latin typeface="等线"/>
              </a:rPr>
              <a:t>内和</a:t>
            </a:r>
            <a:r>
              <a:rPr lang="zh-CN" altLang="en-US" sz="3600" b="1" dirty="0">
                <a:solidFill>
                  <a:srgbClr val="00B050"/>
                </a:solidFill>
                <a:latin typeface="等线"/>
              </a:rPr>
              <a:t>其他运输巷道内</a:t>
            </a:r>
            <a:r>
              <a:rPr lang="zh-CN" altLang="en-US" sz="3600" b="1" dirty="0">
                <a:solidFill>
                  <a:srgbClr val="00B0F0"/>
                </a:solidFill>
                <a:latin typeface="等线"/>
              </a:rPr>
              <a:t>均应设置</a:t>
            </a:r>
            <a:r>
              <a:rPr lang="en-US" altLang="zh-CN" sz="3600" b="1" dirty="0">
                <a:solidFill>
                  <a:srgbClr val="00B0F0"/>
                </a:solidFill>
                <a:latin typeface="等线"/>
              </a:rPr>
              <a:t>1</a:t>
            </a:r>
            <a:r>
              <a:rPr lang="zh-CN" altLang="en-US" sz="3600" b="1" dirty="0">
                <a:solidFill>
                  <a:srgbClr val="00B0F0"/>
                </a:solidFill>
                <a:latin typeface="等线"/>
              </a:rPr>
              <a:t>道</a:t>
            </a:r>
            <a:r>
              <a:rPr lang="zh-CN" altLang="en-US" sz="3600" b="1" dirty="0">
                <a:solidFill>
                  <a:srgbClr val="00B050"/>
                </a:solidFill>
                <a:latin typeface="等线"/>
              </a:rPr>
              <a:t>自动控制风流净化</a:t>
            </a:r>
            <a:r>
              <a:rPr lang="zh-CN" altLang="en-US" sz="3600" b="1" dirty="0" smtClean="0">
                <a:solidFill>
                  <a:srgbClr val="00B050"/>
                </a:solidFill>
                <a:latin typeface="等线"/>
              </a:rPr>
              <a:t>水幕。</a:t>
            </a:r>
            <a:endParaRPr lang="en-US" altLang="zh-CN" sz="3600" b="1" dirty="0" smtClean="0">
              <a:solidFill>
                <a:srgbClr val="00B0F0"/>
              </a:solidFill>
              <a:latin typeface="等线"/>
            </a:endParaRPr>
          </a:p>
          <a:p>
            <a:pPr lvl="0">
              <a:lnSpc>
                <a:spcPts val="4500"/>
              </a:lnSpc>
            </a:pPr>
            <a:r>
              <a:rPr lang="en-US" altLang="zh-CN" sz="3600" b="1" dirty="0">
                <a:solidFill>
                  <a:srgbClr val="00B0F0"/>
                </a:solidFill>
              </a:rPr>
              <a:t> </a:t>
            </a:r>
            <a:r>
              <a:rPr lang="en-US" altLang="zh-CN" sz="3600" b="1" dirty="0" smtClean="0">
                <a:solidFill>
                  <a:srgbClr val="00B0F0"/>
                </a:solidFill>
              </a:rPr>
              <a:t>   ——</a:t>
            </a:r>
            <a:r>
              <a:rPr lang="zh-CN" altLang="en-US" sz="3600" b="1" dirty="0" smtClean="0">
                <a:solidFill>
                  <a:srgbClr val="00B0F0"/>
                </a:solidFill>
                <a:latin typeface="等线"/>
              </a:rPr>
              <a:t>在</a:t>
            </a:r>
            <a:r>
              <a:rPr lang="zh-CN" altLang="en-US" sz="3600" b="1" dirty="0">
                <a:solidFill>
                  <a:srgbClr val="00B050"/>
                </a:solidFill>
                <a:latin typeface="等线"/>
              </a:rPr>
              <a:t>装煤点（装入煤仓、溜煤眼上口或者装入矿车的上口均为装煤点）</a:t>
            </a:r>
            <a:r>
              <a:rPr lang="zh-CN" altLang="en-US" sz="3600" b="1" dirty="0" smtClean="0">
                <a:solidFill>
                  <a:srgbClr val="00B0F0"/>
                </a:solidFill>
                <a:latin typeface="等线"/>
              </a:rPr>
              <a:t>下风</a:t>
            </a:r>
            <a:r>
              <a:rPr lang="zh-CN" altLang="en-US" sz="3600" b="1" dirty="0">
                <a:solidFill>
                  <a:srgbClr val="00B0F0"/>
                </a:solidFill>
                <a:latin typeface="等线"/>
              </a:rPr>
              <a:t>侧</a:t>
            </a:r>
            <a:r>
              <a:rPr lang="en-US" altLang="zh-CN" sz="3600" b="1" dirty="0">
                <a:solidFill>
                  <a:srgbClr val="00B0F0"/>
                </a:solidFill>
                <a:latin typeface="等线"/>
              </a:rPr>
              <a:t>20m</a:t>
            </a:r>
            <a:r>
              <a:rPr lang="zh-CN" altLang="en-US" sz="3600" b="1" dirty="0">
                <a:solidFill>
                  <a:srgbClr val="00B0F0"/>
                </a:solidFill>
                <a:latin typeface="等线"/>
              </a:rPr>
              <a:t>范围内设置</a:t>
            </a:r>
            <a:r>
              <a:rPr lang="en-US" altLang="zh-CN" sz="3600" b="1" dirty="0">
                <a:solidFill>
                  <a:srgbClr val="00B0F0"/>
                </a:solidFill>
                <a:latin typeface="等线"/>
              </a:rPr>
              <a:t>1</a:t>
            </a:r>
            <a:r>
              <a:rPr lang="zh-CN" altLang="en-US" sz="3600" b="1" dirty="0">
                <a:solidFill>
                  <a:srgbClr val="00B0F0"/>
                </a:solidFill>
                <a:latin typeface="等线"/>
              </a:rPr>
              <a:t>道风流净化水幕。</a:t>
            </a:r>
          </a:p>
        </p:txBody>
      </p:sp>
    </p:spTree>
    <p:extLst>
      <p:ext uri="{BB962C8B-B14F-4D97-AF65-F5344CB8AC3E}">
        <p14:creationId xmlns:p14="http://schemas.microsoft.com/office/powerpoint/2010/main" val="22254216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2388637" y="1334277"/>
            <a:ext cx="7828384" cy="456266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58212" y="0"/>
            <a:ext cx="8836090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000" b="1" dirty="0" smtClean="0">
                <a:solidFill>
                  <a:srgbClr val="00B0F0"/>
                </a:solidFill>
              </a:rPr>
              <a:t>          </a:t>
            </a:r>
            <a:r>
              <a:rPr lang="zh-CN" altLang="en-US" sz="3600" b="1" dirty="0">
                <a:solidFill>
                  <a:srgbClr val="00B0F0"/>
                </a:solidFill>
              </a:rPr>
              <a:t>五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    </a:t>
            </a:r>
            <a:r>
              <a:rPr lang="zh-CN" altLang="en-US" sz="3600" b="1" dirty="0">
                <a:solidFill>
                  <a:srgbClr val="00B0F0"/>
                </a:solidFill>
              </a:rPr>
              <a:t>评分表内容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粉尘防治</a:t>
            </a:r>
            <a:endParaRPr lang="zh-CN" altLang="en-US" sz="32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27788" y="1096237"/>
            <a:ext cx="1055292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3600"/>
              </a:lnSpc>
            </a:pPr>
            <a:r>
              <a:rPr lang="en-US" altLang="zh-CN" sz="3200" b="1" dirty="0" smtClean="0">
                <a:solidFill>
                  <a:srgbClr val="7030A0"/>
                </a:solidFill>
              </a:rPr>
              <a:t>    </a:t>
            </a:r>
            <a:r>
              <a:rPr lang="en-US" altLang="zh-CN" sz="2800" b="1" dirty="0" smtClean="0">
                <a:solidFill>
                  <a:srgbClr val="7030A0"/>
                </a:solidFill>
              </a:rPr>
              <a:t>2. </a:t>
            </a:r>
            <a:r>
              <a:rPr lang="zh-CN" altLang="en-US" sz="2800" b="1" dirty="0" smtClean="0">
                <a:solidFill>
                  <a:srgbClr val="7030A0"/>
                </a:solidFill>
              </a:rPr>
              <a:t>按</a:t>
            </a:r>
            <a:r>
              <a:rPr lang="en-US" altLang="zh-CN" sz="2800" b="1" dirty="0">
                <a:solidFill>
                  <a:srgbClr val="7030A0"/>
                </a:solidFill>
              </a:rPr>
              <a:t>《</a:t>
            </a:r>
            <a:r>
              <a:rPr lang="zh-CN" altLang="en-US" sz="2800" b="1" dirty="0">
                <a:solidFill>
                  <a:srgbClr val="7030A0"/>
                </a:solidFill>
              </a:rPr>
              <a:t>煤矿安全规程</a:t>
            </a:r>
            <a:r>
              <a:rPr lang="en-US" altLang="zh-CN" sz="2800" b="1" dirty="0">
                <a:solidFill>
                  <a:srgbClr val="7030A0"/>
                </a:solidFill>
              </a:rPr>
              <a:t>》</a:t>
            </a:r>
            <a:r>
              <a:rPr lang="zh-CN" altLang="en-US" sz="2800" b="1" dirty="0">
                <a:solidFill>
                  <a:srgbClr val="7030A0"/>
                </a:solidFill>
              </a:rPr>
              <a:t>要求安设隔爆设施，且每周至少检查</a:t>
            </a:r>
            <a:r>
              <a:rPr lang="en-US" altLang="zh-CN" sz="2800" b="1" dirty="0">
                <a:solidFill>
                  <a:srgbClr val="7030A0"/>
                </a:solidFill>
              </a:rPr>
              <a:t>1</a:t>
            </a:r>
            <a:r>
              <a:rPr lang="zh-CN" altLang="en-US" sz="2800" b="1" dirty="0">
                <a:solidFill>
                  <a:srgbClr val="7030A0"/>
                </a:solidFill>
              </a:rPr>
              <a:t>次，隔爆设施安装的地点、数量、水量或者岩粉量及安装质量符合</a:t>
            </a:r>
            <a:r>
              <a:rPr lang="en-US" altLang="zh-CN" sz="2800" b="1" dirty="0">
                <a:solidFill>
                  <a:srgbClr val="7030A0"/>
                </a:solidFill>
              </a:rPr>
              <a:t>AQ1020</a:t>
            </a:r>
            <a:r>
              <a:rPr lang="zh-CN" altLang="en-US" sz="2800" b="1" dirty="0">
                <a:solidFill>
                  <a:srgbClr val="7030A0"/>
                </a:solidFill>
              </a:rPr>
              <a:t>规定</a:t>
            </a:r>
            <a:endParaRPr lang="en-US" altLang="zh-CN" sz="2800" b="1" dirty="0">
              <a:solidFill>
                <a:srgbClr val="7030A0"/>
              </a:solidFill>
            </a:endParaRPr>
          </a:p>
          <a:p>
            <a:pPr lvl="0">
              <a:lnSpc>
                <a:spcPts val="3600"/>
              </a:lnSpc>
            </a:pPr>
            <a:r>
              <a:rPr lang="en-US" altLang="zh-CN" sz="2800" b="1" dirty="0">
                <a:solidFill>
                  <a:srgbClr val="00B0F0"/>
                </a:solidFill>
                <a:latin typeface="等线"/>
              </a:rPr>
              <a:t> </a:t>
            </a:r>
            <a:r>
              <a:rPr lang="en-US" altLang="zh-CN" sz="2800" b="1" dirty="0" smtClean="0">
                <a:solidFill>
                  <a:srgbClr val="00B0F0"/>
                </a:solidFill>
                <a:latin typeface="等线"/>
              </a:rPr>
              <a:t>   </a:t>
            </a:r>
            <a:r>
              <a:rPr lang="en-US" altLang="zh-CN" sz="2800" b="1" dirty="0">
                <a:solidFill>
                  <a:srgbClr val="00B0F0"/>
                </a:solidFill>
              </a:rPr>
              <a:t>——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按</a:t>
            </a:r>
            <a:r>
              <a:rPr lang="en-US" altLang="zh-CN" sz="2800" b="1" dirty="0">
                <a:solidFill>
                  <a:srgbClr val="00B0F0"/>
                </a:solidFill>
                <a:latin typeface="等线"/>
              </a:rPr>
              <a:t>《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煤矿安全规程</a:t>
            </a:r>
            <a:r>
              <a:rPr lang="en-US" altLang="zh-CN" sz="2800" b="1" dirty="0">
                <a:solidFill>
                  <a:srgbClr val="00B0F0"/>
                </a:solidFill>
                <a:latin typeface="等线"/>
              </a:rPr>
              <a:t>》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第一百八十六条规定，开采有煤尘爆炸危险煤层的矿井，应当采用</a:t>
            </a:r>
            <a:r>
              <a:rPr lang="zh-CN" altLang="en-US" sz="2800" b="1" dirty="0">
                <a:solidFill>
                  <a:srgbClr val="00B050"/>
                </a:solidFill>
                <a:latin typeface="等线"/>
              </a:rPr>
              <a:t>水棚或者岩粉棚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隔爆</a:t>
            </a:r>
            <a:r>
              <a:rPr lang="zh-CN" altLang="en-US" sz="2800" b="1" dirty="0" smtClean="0">
                <a:solidFill>
                  <a:srgbClr val="00B0F0"/>
                </a:solidFill>
                <a:latin typeface="等线"/>
              </a:rPr>
              <a:t>设施。</a:t>
            </a:r>
            <a:endParaRPr lang="en-US" altLang="zh-CN" sz="2800" b="1" dirty="0" smtClean="0">
              <a:solidFill>
                <a:srgbClr val="00B0F0"/>
              </a:solidFill>
              <a:latin typeface="等线"/>
            </a:endParaRPr>
          </a:p>
          <a:p>
            <a:pPr lvl="0">
              <a:lnSpc>
                <a:spcPts val="3600"/>
              </a:lnSpc>
            </a:pPr>
            <a:r>
              <a:rPr lang="en-US" altLang="zh-CN" sz="2800" b="1" dirty="0" smtClean="0">
                <a:solidFill>
                  <a:srgbClr val="00B0F0"/>
                </a:solidFill>
              </a:rPr>
              <a:t>    ——</a:t>
            </a:r>
            <a:r>
              <a:rPr lang="zh-CN" altLang="en-US" sz="2800" b="1" dirty="0" smtClean="0">
                <a:solidFill>
                  <a:srgbClr val="00B0F0"/>
                </a:solidFill>
                <a:latin typeface="等线"/>
              </a:rPr>
              <a:t>按</a:t>
            </a:r>
            <a:r>
              <a:rPr lang="en-US" altLang="zh-CN" sz="2800" b="1" dirty="0">
                <a:solidFill>
                  <a:srgbClr val="00B0F0"/>
                </a:solidFill>
                <a:latin typeface="等线"/>
              </a:rPr>
              <a:t>《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煤矿安全规程</a:t>
            </a:r>
            <a:r>
              <a:rPr lang="en-US" altLang="zh-CN" sz="2800" b="1" dirty="0">
                <a:solidFill>
                  <a:srgbClr val="00B0F0"/>
                </a:solidFill>
                <a:latin typeface="等线"/>
              </a:rPr>
              <a:t>》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第一百八十八条规定，高瓦斯、突出矿井，应当在煤巷和半煤岩巷掘进工作面安设</a:t>
            </a:r>
            <a:r>
              <a:rPr lang="zh-CN" altLang="en-US" sz="2800" b="1" dirty="0">
                <a:solidFill>
                  <a:srgbClr val="00B050"/>
                </a:solidFill>
                <a:latin typeface="等线"/>
              </a:rPr>
              <a:t>隔爆设施（可装自动隔爆装置）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。</a:t>
            </a:r>
          </a:p>
          <a:p>
            <a:pPr lvl="0">
              <a:lnSpc>
                <a:spcPts val="3600"/>
              </a:lnSpc>
            </a:pP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     </a:t>
            </a:r>
            <a:r>
              <a:rPr lang="en-US" altLang="zh-CN" sz="2800" b="1" dirty="0">
                <a:solidFill>
                  <a:srgbClr val="00B0F0"/>
                </a:solidFill>
              </a:rPr>
              <a:t>——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正常情况</a:t>
            </a:r>
            <a:r>
              <a:rPr lang="zh-CN" altLang="en-US" sz="2800" b="1" dirty="0" smtClean="0">
                <a:solidFill>
                  <a:srgbClr val="00B0F0"/>
                </a:solidFill>
                <a:latin typeface="等线"/>
              </a:rPr>
              <a:t>，采用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水棚集中布置方式，按</a:t>
            </a:r>
            <a:r>
              <a:rPr lang="en-US" altLang="zh-CN" sz="2800" b="1" dirty="0">
                <a:solidFill>
                  <a:srgbClr val="00B0F0"/>
                </a:solidFill>
                <a:latin typeface="等线"/>
              </a:rPr>
              <a:t>AQ1020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要求，井下应当安装隔爆</a:t>
            </a:r>
            <a:r>
              <a:rPr lang="zh-CN" altLang="en-US" sz="2800" b="1" dirty="0">
                <a:solidFill>
                  <a:srgbClr val="00B050"/>
                </a:solidFill>
                <a:latin typeface="等线"/>
              </a:rPr>
              <a:t>水槽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棚，采掘工作面也可装</a:t>
            </a:r>
            <a:r>
              <a:rPr lang="zh-CN" altLang="en-US" sz="2800" b="1" dirty="0">
                <a:solidFill>
                  <a:srgbClr val="00B050"/>
                </a:solidFill>
                <a:latin typeface="等线"/>
              </a:rPr>
              <a:t>水袋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棚</a:t>
            </a:r>
            <a:r>
              <a:rPr lang="zh-CN" altLang="en-US" sz="2800" b="1" dirty="0" smtClean="0">
                <a:solidFill>
                  <a:srgbClr val="00B0F0"/>
                </a:solidFill>
                <a:latin typeface="等线"/>
              </a:rPr>
              <a:t>且每处</a:t>
            </a:r>
            <a:r>
              <a:rPr lang="zh-CN" altLang="en-US" sz="2800" b="1" dirty="0" smtClean="0">
                <a:solidFill>
                  <a:srgbClr val="FF0000"/>
                </a:solidFill>
                <a:latin typeface="等线"/>
              </a:rPr>
              <a:t>至少</a:t>
            </a:r>
            <a:r>
              <a:rPr lang="zh-CN" altLang="en-US" sz="2800" b="1" dirty="0">
                <a:solidFill>
                  <a:srgbClr val="FF0000"/>
                </a:solidFill>
                <a:latin typeface="等线"/>
              </a:rPr>
              <a:t>装设</a:t>
            </a:r>
            <a:r>
              <a:rPr lang="en-US" altLang="zh-CN" sz="2800" b="1" dirty="0">
                <a:solidFill>
                  <a:srgbClr val="FF0000"/>
                </a:solidFill>
                <a:latin typeface="等线"/>
              </a:rPr>
              <a:t>2</a:t>
            </a:r>
            <a:r>
              <a:rPr lang="zh-CN" altLang="en-US" sz="2800" b="1" dirty="0" smtClean="0">
                <a:solidFill>
                  <a:srgbClr val="FF0000"/>
                </a:solidFill>
                <a:latin typeface="等线"/>
              </a:rPr>
              <a:t>组（其间距</a:t>
            </a:r>
            <a:r>
              <a:rPr lang="zh-CN" altLang="en-US" sz="2800" b="1" dirty="0">
                <a:solidFill>
                  <a:srgbClr val="FF0000"/>
                </a:solidFill>
                <a:latin typeface="等线"/>
              </a:rPr>
              <a:t>保持不大于</a:t>
            </a:r>
            <a:r>
              <a:rPr lang="en-US" altLang="zh-CN" sz="2800" b="1" dirty="0" smtClean="0">
                <a:solidFill>
                  <a:srgbClr val="FF0000"/>
                </a:solidFill>
                <a:latin typeface="等线"/>
              </a:rPr>
              <a:t>140m</a:t>
            </a:r>
            <a:r>
              <a:rPr lang="zh-CN" altLang="en-US" sz="2800" b="1" dirty="0" smtClean="0">
                <a:solidFill>
                  <a:srgbClr val="FF0000"/>
                </a:solidFill>
                <a:latin typeface="等线"/>
              </a:rPr>
              <a:t>）</a:t>
            </a:r>
            <a:r>
              <a:rPr lang="zh-CN" altLang="en-US" sz="2800" b="1" dirty="0" smtClean="0">
                <a:solidFill>
                  <a:srgbClr val="00B0F0"/>
                </a:solidFill>
                <a:latin typeface="等线"/>
              </a:rPr>
              <a:t>，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其他地点至少</a:t>
            </a:r>
            <a:r>
              <a:rPr lang="zh-CN" altLang="en-US" sz="2800" b="1" dirty="0">
                <a:solidFill>
                  <a:srgbClr val="FF0000"/>
                </a:solidFill>
                <a:latin typeface="等线"/>
              </a:rPr>
              <a:t>装设</a:t>
            </a:r>
            <a:r>
              <a:rPr lang="en-US" altLang="zh-CN" sz="2800" b="1" dirty="0">
                <a:solidFill>
                  <a:srgbClr val="FF0000"/>
                </a:solidFill>
                <a:latin typeface="等线"/>
              </a:rPr>
              <a:t>1</a:t>
            </a:r>
            <a:r>
              <a:rPr lang="zh-CN" altLang="en-US" sz="2800" b="1" dirty="0">
                <a:solidFill>
                  <a:srgbClr val="FF0000"/>
                </a:solidFill>
                <a:latin typeface="等线"/>
              </a:rPr>
              <a:t>组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，首组棚距工作面或者煤仓上口等爆源点的距离保持</a:t>
            </a:r>
            <a:r>
              <a:rPr lang="en-US" altLang="zh-CN" sz="2800" b="1" dirty="0">
                <a:solidFill>
                  <a:srgbClr val="00B0F0"/>
                </a:solidFill>
                <a:latin typeface="等线"/>
              </a:rPr>
              <a:t>60m</a:t>
            </a:r>
            <a:r>
              <a:rPr lang="zh-CN" altLang="en-US" sz="2800" b="1" dirty="0">
                <a:solidFill>
                  <a:srgbClr val="00B0F0"/>
                </a:solidFill>
                <a:latin typeface="等线"/>
              </a:rPr>
              <a:t>～</a:t>
            </a:r>
            <a:r>
              <a:rPr lang="en-US" altLang="zh-CN" sz="2800" b="1" dirty="0" smtClean="0">
                <a:solidFill>
                  <a:srgbClr val="00B0F0"/>
                </a:solidFill>
                <a:latin typeface="等线"/>
              </a:rPr>
              <a:t>200m</a:t>
            </a:r>
            <a:r>
              <a:rPr lang="zh-CN" altLang="en-US" sz="2800" b="1" dirty="0" smtClean="0">
                <a:solidFill>
                  <a:srgbClr val="00B0F0"/>
                </a:solidFill>
                <a:latin typeface="等线"/>
              </a:rPr>
              <a:t>。</a:t>
            </a:r>
            <a:endParaRPr lang="zh-CN" altLang="en-US" sz="2800" b="1" dirty="0">
              <a:solidFill>
                <a:srgbClr val="00B0F0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22436699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2388637" y="1334277"/>
            <a:ext cx="7828384" cy="456266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58212" y="0"/>
            <a:ext cx="8854751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000" b="1" dirty="0" smtClean="0">
                <a:solidFill>
                  <a:srgbClr val="00B0F0"/>
                </a:solidFill>
              </a:rPr>
              <a:t>          </a:t>
            </a:r>
            <a:r>
              <a:rPr lang="zh-CN" altLang="en-US" sz="3600" b="1" dirty="0">
                <a:solidFill>
                  <a:srgbClr val="00B0F0"/>
                </a:solidFill>
              </a:rPr>
              <a:t>五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    </a:t>
            </a:r>
            <a:r>
              <a:rPr lang="zh-CN" altLang="en-US" sz="3600" b="1" dirty="0">
                <a:solidFill>
                  <a:srgbClr val="00B0F0"/>
                </a:solidFill>
              </a:rPr>
              <a:t>评分表内容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粉尘防治</a:t>
            </a:r>
            <a:endParaRPr lang="zh-CN" altLang="en-US" sz="32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72412" y="1117769"/>
            <a:ext cx="10314992" cy="5251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4500"/>
              </a:lnSpc>
            </a:pPr>
            <a:r>
              <a:rPr lang="en-US" altLang="zh-CN" sz="3200" b="1" dirty="0" smtClean="0">
                <a:solidFill>
                  <a:srgbClr val="7030A0"/>
                </a:solidFill>
              </a:rPr>
              <a:t>    3. 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采煤</a:t>
            </a:r>
            <a:r>
              <a:rPr lang="zh-CN" altLang="en-US" sz="3200" b="1" dirty="0">
                <a:solidFill>
                  <a:srgbClr val="7030A0"/>
                </a:solidFill>
              </a:rPr>
              <a:t>工作面按</a:t>
            </a:r>
            <a:r>
              <a:rPr lang="en-US" altLang="zh-CN" sz="3200" b="1" dirty="0">
                <a:solidFill>
                  <a:srgbClr val="7030A0"/>
                </a:solidFill>
              </a:rPr>
              <a:t>《</a:t>
            </a:r>
            <a:r>
              <a:rPr lang="zh-CN" altLang="en-US" sz="3200" b="1" dirty="0">
                <a:solidFill>
                  <a:srgbClr val="7030A0"/>
                </a:solidFill>
              </a:rPr>
              <a:t>煤矿安全规程</a:t>
            </a:r>
            <a:r>
              <a:rPr lang="en-US" altLang="zh-CN" sz="3200" b="1" dirty="0">
                <a:solidFill>
                  <a:srgbClr val="7030A0"/>
                </a:solidFill>
              </a:rPr>
              <a:t>》</a:t>
            </a:r>
            <a:r>
              <a:rPr lang="zh-CN" altLang="en-US" sz="3200" b="1" dirty="0">
                <a:solidFill>
                  <a:srgbClr val="7030A0"/>
                </a:solidFill>
              </a:rPr>
              <a:t>规定采取煤层注水措施，注水设计符合</a:t>
            </a:r>
            <a:r>
              <a:rPr lang="en-US" altLang="zh-CN" sz="3200" b="1" dirty="0">
                <a:solidFill>
                  <a:srgbClr val="7030A0"/>
                </a:solidFill>
              </a:rPr>
              <a:t>AQ1020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规定</a:t>
            </a:r>
            <a:endParaRPr lang="en-US" altLang="zh-CN" sz="3200" b="1" dirty="0" smtClean="0">
              <a:solidFill>
                <a:srgbClr val="7030A0"/>
              </a:solidFill>
            </a:endParaRPr>
          </a:p>
          <a:p>
            <a:pPr lvl="0">
              <a:lnSpc>
                <a:spcPts val="4500"/>
              </a:lnSpc>
            </a:pPr>
            <a:r>
              <a:rPr lang="en-US" altLang="zh-CN" sz="3200" b="1" dirty="0">
                <a:solidFill>
                  <a:srgbClr val="00B0F0"/>
                </a:solidFill>
                <a:latin typeface="等线"/>
              </a:rPr>
              <a:t> </a:t>
            </a:r>
            <a:r>
              <a:rPr lang="en-US" altLang="zh-CN" sz="3200" b="1" dirty="0" smtClean="0">
                <a:solidFill>
                  <a:srgbClr val="00B0F0"/>
                </a:solidFill>
                <a:latin typeface="等线"/>
              </a:rPr>
              <a:t>   </a:t>
            </a:r>
            <a:r>
              <a:rPr lang="en-US" altLang="zh-CN" sz="3200" b="1" dirty="0" smtClean="0">
                <a:solidFill>
                  <a:srgbClr val="00B0F0"/>
                </a:solidFill>
              </a:rPr>
              <a:t>——</a:t>
            </a:r>
            <a:r>
              <a:rPr lang="zh-CN" altLang="en-US" sz="3200" b="1" dirty="0">
                <a:solidFill>
                  <a:srgbClr val="00B0F0"/>
                </a:solidFill>
              </a:rPr>
              <a:t>采煤工作面采取煤层注水防尘措施，要编制注水设计；按</a:t>
            </a:r>
            <a:r>
              <a:rPr lang="en-US" altLang="zh-CN" sz="3200" b="1" dirty="0">
                <a:solidFill>
                  <a:srgbClr val="00B0F0"/>
                </a:solidFill>
              </a:rPr>
              <a:t>《</a:t>
            </a:r>
            <a:r>
              <a:rPr lang="zh-CN" altLang="en-US" sz="3200" b="1" dirty="0">
                <a:solidFill>
                  <a:srgbClr val="00B0F0"/>
                </a:solidFill>
              </a:rPr>
              <a:t>煤矿安全规程</a:t>
            </a:r>
            <a:r>
              <a:rPr lang="en-US" altLang="zh-CN" sz="3200" b="1" dirty="0">
                <a:solidFill>
                  <a:srgbClr val="00B0F0"/>
                </a:solidFill>
              </a:rPr>
              <a:t>》</a:t>
            </a:r>
            <a:r>
              <a:rPr lang="zh-CN" altLang="en-US" sz="3200" b="1" dirty="0">
                <a:solidFill>
                  <a:srgbClr val="00B0F0"/>
                </a:solidFill>
              </a:rPr>
              <a:t>第六百四十五条规定，煤的孔隙率小于</a:t>
            </a:r>
            <a:r>
              <a:rPr lang="en-US" altLang="zh-CN" sz="3200" b="1" dirty="0">
                <a:solidFill>
                  <a:srgbClr val="00B0F0"/>
                </a:solidFill>
              </a:rPr>
              <a:t>4%</a:t>
            </a:r>
            <a:r>
              <a:rPr lang="zh-CN" altLang="en-US" sz="3200" b="1" dirty="0">
                <a:solidFill>
                  <a:srgbClr val="00B0F0"/>
                </a:solidFill>
              </a:rPr>
              <a:t>的煤层等</a:t>
            </a:r>
            <a:r>
              <a:rPr lang="en-US" altLang="zh-CN" sz="3200" b="1" dirty="0">
                <a:solidFill>
                  <a:srgbClr val="00B0F0"/>
                </a:solidFill>
              </a:rPr>
              <a:t>6</a:t>
            </a:r>
            <a:r>
              <a:rPr lang="zh-CN" altLang="en-US" sz="3200" b="1" dirty="0">
                <a:solidFill>
                  <a:srgbClr val="00B0F0"/>
                </a:solidFill>
              </a:rPr>
              <a:t>种情况之一的可以不注水，应有不注水的测试分析报告，经企业技术负责人审批。</a:t>
            </a:r>
          </a:p>
          <a:p>
            <a:pPr lvl="0">
              <a:lnSpc>
                <a:spcPts val="4500"/>
              </a:lnSpc>
            </a:pPr>
            <a:r>
              <a:rPr lang="zh-CN" altLang="en-US" sz="3200" b="1" dirty="0" smtClean="0">
                <a:solidFill>
                  <a:srgbClr val="00B0F0"/>
                </a:solidFill>
              </a:rPr>
              <a:t>    </a:t>
            </a:r>
            <a:r>
              <a:rPr lang="en-US" altLang="zh-CN" sz="3200" b="1" dirty="0" smtClean="0">
                <a:solidFill>
                  <a:srgbClr val="00B0F0"/>
                </a:solidFill>
              </a:rPr>
              <a:t>——</a:t>
            </a:r>
            <a:r>
              <a:rPr lang="zh-CN" altLang="en-US" sz="3200" b="1" dirty="0">
                <a:solidFill>
                  <a:srgbClr val="00B0F0"/>
                </a:solidFill>
              </a:rPr>
              <a:t>注水设计中评价注水效果的主要参数是注水量，按</a:t>
            </a:r>
            <a:r>
              <a:rPr lang="en-US" altLang="zh-CN" sz="3200" b="1" dirty="0">
                <a:solidFill>
                  <a:srgbClr val="00B0F0"/>
                </a:solidFill>
              </a:rPr>
              <a:t>AQ 1020</a:t>
            </a:r>
            <a:r>
              <a:rPr lang="zh-CN" altLang="en-US" sz="3200" b="1" dirty="0">
                <a:solidFill>
                  <a:srgbClr val="00B0F0"/>
                </a:solidFill>
              </a:rPr>
              <a:t>规定：单孔注水总量应使预湿煤体的平均水分含量增量不小于</a:t>
            </a:r>
            <a:r>
              <a:rPr lang="en-US" altLang="zh-CN" sz="3200" b="1" dirty="0">
                <a:solidFill>
                  <a:srgbClr val="00B0F0"/>
                </a:solidFill>
              </a:rPr>
              <a:t>1.5%</a:t>
            </a:r>
            <a:r>
              <a:rPr lang="zh-CN" altLang="en-US" sz="3200" b="1" dirty="0">
                <a:solidFill>
                  <a:srgbClr val="00B0F0"/>
                </a:solidFill>
              </a:rPr>
              <a:t>，或者煤体总含水量大于</a:t>
            </a:r>
            <a:r>
              <a:rPr lang="en-US" altLang="zh-CN" sz="3200" b="1" dirty="0">
                <a:solidFill>
                  <a:srgbClr val="00B0F0"/>
                </a:solidFill>
              </a:rPr>
              <a:t>4%</a:t>
            </a:r>
            <a:r>
              <a:rPr lang="zh-CN" altLang="en-US" sz="3200" b="1" dirty="0">
                <a:solidFill>
                  <a:srgbClr val="00B0F0"/>
                </a:solidFill>
              </a:rPr>
              <a:t>即可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。</a:t>
            </a:r>
            <a:endParaRPr lang="zh-CN" altLang="en-US" sz="32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0595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2388637" y="1334277"/>
            <a:ext cx="7828384" cy="456266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58212" y="0"/>
            <a:ext cx="8854751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000" b="1" dirty="0" smtClean="0">
                <a:solidFill>
                  <a:srgbClr val="00B0F0"/>
                </a:solidFill>
              </a:rPr>
              <a:t>          </a:t>
            </a:r>
            <a:r>
              <a:rPr lang="zh-CN" altLang="en-US" sz="3600" b="1" dirty="0">
                <a:solidFill>
                  <a:srgbClr val="00B0F0"/>
                </a:solidFill>
              </a:rPr>
              <a:t>五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    </a:t>
            </a:r>
            <a:r>
              <a:rPr lang="zh-CN" altLang="en-US" sz="3600" b="1" dirty="0">
                <a:solidFill>
                  <a:srgbClr val="00B0F0"/>
                </a:solidFill>
              </a:rPr>
              <a:t>评分表内容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粉尘防治</a:t>
            </a:r>
            <a:endParaRPr lang="zh-CN" altLang="en-US" sz="32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65718" y="1406824"/>
            <a:ext cx="10314992" cy="4131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4500"/>
              </a:lnSpc>
            </a:pPr>
            <a:r>
              <a:rPr lang="en-US" altLang="zh-CN" sz="2800" b="1" dirty="0">
                <a:solidFill>
                  <a:srgbClr val="00B0F0"/>
                </a:solidFill>
                <a:latin typeface="等线"/>
              </a:rPr>
              <a:t> </a:t>
            </a:r>
            <a:r>
              <a:rPr lang="en-US" altLang="zh-CN" sz="2800" b="1" dirty="0" smtClean="0">
                <a:solidFill>
                  <a:srgbClr val="00B0F0"/>
                </a:solidFill>
                <a:latin typeface="等线"/>
              </a:rPr>
              <a:t>   </a:t>
            </a:r>
            <a:r>
              <a:rPr lang="en-US" altLang="zh-CN" sz="3600" b="1" dirty="0" smtClean="0">
                <a:solidFill>
                  <a:srgbClr val="7030A0"/>
                </a:solidFill>
              </a:rPr>
              <a:t>4. </a:t>
            </a:r>
            <a:r>
              <a:rPr lang="zh-CN" altLang="en-US" sz="3600" b="1" dirty="0">
                <a:solidFill>
                  <a:srgbClr val="7030A0"/>
                </a:solidFill>
              </a:rPr>
              <a:t>炮掘工作面安设有移动喷雾装置，爆破时开启使用</a:t>
            </a:r>
            <a:endParaRPr lang="en-US" altLang="zh-CN" sz="3600" b="1" dirty="0">
              <a:solidFill>
                <a:srgbClr val="7030A0"/>
              </a:solidFill>
            </a:endParaRPr>
          </a:p>
          <a:p>
            <a:pPr lvl="0">
              <a:lnSpc>
                <a:spcPts val="4500"/>
              </a:lnSpc>
            </a:pPr>
            <a:r>
              <a:rPr lang="en-US" altLang="zh-CN" sz="3600" b="1" dirty="0">
                <a:solidFill>
                  <a:srgbClr val="00B0F0"/>
                </a:solidFill>
                <a:latin typeface="等线"/>
              </a:rPr>
              <a:t>    </a:t>
            </a:r>
            <a:r>
              <a:rPr lang="en-US" altLang="zh-CN" sz="3600" b="1" dirty="0">
                <a:solidFill>
                  <a:srgbClr val="00B0F0"/>
                </a:solidFill>
              </a:rPr>
              <a:t>——</a:t>
            </a:r>
            <a:r>
              <a:rPr lang="zh-CN" altLang="en-US" sz="3600" b="1" dirty="0">
                <a:solidFill>
                  <a:srgbClr val="00B0F0"/>
                </a:solidFill>
                <a:latin typeface="等线"/>
              </a:rPr>
              <a:t>炮掘工作面的</a:t>
            </a:r>
            <a:r>
              <a:rPr lang="zh-CN" altLang="en-US" sz="3600" b="1" dirty="0">
                <a:solidFill>
                  <a:srgbClr val="00B050"/>
                </a:solidFill>
                <a:latin typeface="等线"/>
              </a:rPr>
              <a:t>移动喷雾装置</a:t>
            </a:r>
            <a:r>
              <a:rPr lang="zh-CN" altLang="en-US" sz="3600" b="1" dirty="0">
                <a:solidFill>
                  <a:srgbClr val="00B0F0"/>
                </a:solidFill>
                <a:latin typeface="等线"/>
              </a:rPr>
              <a:t>是指随工作面掘进而跟进并且爆破过程开启使用的喷雾装置。爆破喷雾装置距爆源点保持</a:t>
            </a:r>
            <a:r>
              <a:rPr lang="en-US" altLang="zh-CN" sz="3600" b="1" dirty="0">
                <a:solidFill>
                  <a:srgbClr val="00B0F0"/>
                </a:solidFill>
                <a:latin typeface="等线"/>
              </a:rPr>
              <a:t>10m</a:t>
            </a:r>
            <a:r>
              <a:rPr lang="zh-CN" altLang="en-US" sz="3600" b="1" dirty="0">
                <a:solidFill>
                  <a:srgbClr val="00B0F0"/>
                </a:solidFill>
                <a:latin typeface="等线"/>
              </a:rPr>
              <a:t>～</a:t>
            </a:r>
            <a:r>
              <a:rPr lang="en-US" altLang="zh-CN" sz="3600" b="1" dirty="0">
                <a:solidFill>
                  <a:srgbClr val="00B0F0"/>
                </a:solidFill>
                <a:latin typeface="等线"/>
              </a:rPr>
              <a:t>15m</a:t>
            </a:r>
            <a:r>
              <a:rPr lang="zh-CN" altLang="en-US" sz="3600" b="1" dirty="0">
                <a:solidFill>
                  <a:srgbClr val="00B0F0"/>
                </a:solidFill>
                <a:latin typeface="等线"/>
              </a:rPr>
              <a:t>距离，爆破前开启或者爆破时自动启用，实现爆破过程进行喷雾降尘，并保持爆破后延续喷雾时间不少于</a:t>
            </a:r>
            <a:r>
              <a:rPr lang="en-US" altLang="zh-CN" sz="3600" b="1" dirty="0">
                <a:solidFill>
                  <a:srgbClr val="00B0F0"/>
                </a:solidFill>
                <a:latin typeface="等线"/>
              </a:rPr>
              <a:t>5min</a:t>
            </a:r>
            <a:r>
              <a:rPr lang="zh-CN" altLang="en-US" sz="3600" b="1" dirty="0" smtClean="0">
                <a:solidFill>
                  <a:srgbClr val="00B0F0"/>
                </a:solidFill>
                <a:latin typeface="等线"/>
              </a:rPr>
              <a:t>。</a:t>
            </a:r>
            <a:endParaRPr lang="zh-CN" altLang="en-US" sz="3600" b="1" dirty="0">
              <a:solidFill>
                <a:srgbClr val="00B0F0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3250713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2388637" y="1334277"/>
            <a:ext cx="7828384" cy="456266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175657" y="0"/>
            <a:ext cx="9663706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000" b="1" dirty="0" smtClean="0">
                <a:solidFill>
                  <a:srgbClr val="00B0F0"/>
                </a:solidFill>
              </a:rPr>
              <a:t>          </a:t>
            </a:r>
            <a:r>
              <a:rPr lang="zh-CN" altLang="en-US" sz="3600" b="1" dirty="0">
                <a:solidFill>
                  <a:srgbClr val="00B0F0"/>
                </a:solidFill>
              </a:rPr>
              <a:t>三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    </a:t>
            </a:r>
            <a:r>
              <a:rPr lang="zh-CN" altLang="en-US" sz="3600" b="1" dirty="0">
                <a:solidFill>
                  <a:srgbClr val="00B0F0"/>
                </a:solidFill>
              </a:rPr>
              <a:t>评分表内容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——</a:t>
            </a:r>
            <a:r>
              <a:rPr lang="zh-CN" altLang="en-US" sz="3200" b="1" dirty="0">
                <a:solidFill>
                  <a:srgbClr val="7030A0"/>
                </a:solidFill>
              </a:rPr>
              <a:t>爆破管理与基础工作</a:t>
            </a:r>
            <a:endParaRPr lang="zh-CN" altLang="en-US" sz="32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14399" y="1016472"/>
            <a:ext cx="10151707" cy="5716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4000"/>
              </a:lnSpc>
            </a:pPr>
            <a:r>
              <a:rPr lang="en-US" altLang="zh-CN" sz="3200" b="1" dirty="0" smtClean="0">
                <a:solidFill>
                  <a:srgbClr val="7030A0"/>
                </a:solidFill>
              </a:rPr>
              <a:t>    </a:t>
            </a:r>
            <a:r>
              <a:rPr lang="en-US" altLang="zh-CN" sz="3200" b="1" dirty="0">
                <a:solidFill>
                  <a:srgbClr val="7030A0"/>
                </a:solidFill>
              </a:rPr>
              <a:t> 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1. </a:t>
            </a:r>
            <a:r>
              <a:rPr lang="zh-CN" altLang="en-US" sz="3200" b="1" dirty="0">
                <a:solidFill>
                  <a:srgbClr val="7030A0"/>
                </a:solidFill>
              </a:rPr>
              <a:t>有通风系统图、分层通风系统图、瓦斯抽采系统图、安全监控系统图、防尘系统图、防灭火系统图等，并与现场实际相符</a:t>
            </a:r>
            <a:endParaRPr lang="en-US" altLang="zh-CN" sz="3200" b="1" dirty="0">
              <a:solidFill>
                <a:srgbClr val="7030A0"/>
              </a:solidFill>
            </a:endParaRPr>
          </a:p>
          <a:p>
            <a:pPr lvl="0">
              <a:lnSpc>
                <a:spcPts val="4000"/>
              </a:lnSpc>
            </a:pPr>
            <a:r>
              <a:rPr lang="en-US" altLang="zh-CN" sz="3200" b="1" dirty="0">
                <a:solidFill>
                  <a:srgbClr val="00B0F0"/>
                </a:solidFill>
                <a:latin typeface="等线"/>
              </a:rPr>
              <a:t>    </a:t>
            </a:r>
            <a:r>
              <a:rPr lang="en-US" altLang="zh-CN" sz="3200" b="1" dirty="0">
                <a:solidFill>
                  <a:srgbClr val="00B0F0"/>
                </a:solidFill>
              </a:rPr>
              <a:t>——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参照矿井采掘工程平面图（比例</a:t>
            </a:r>
            <a:r>
              <a:rPr lang="en-US" altLang="zh-CN" sz="3200" b="1" dirty="0">
                <a:solidFill>
                  <a:srgbClr val="00B0F0"/>
                </a:solidFill>
                <a:latin typeface="等线"/>
              </a:rPr>
              <a:t>1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：</a:t>
            </a:r>
            <a:r>
              <a:rPr lang="en-US" altLang="zh-CN" sz="3200" b="1" dirty="0">
                <a:solidFill>
                  <a:srgbClr val="00B0F0"/>
                </a:solidFill>
                <a:latin typeface="等线"/>
              </a:rPr>
              <a:t>2000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或者</a:t>
            </a:r>
            <a:r>
              <a:rPr lang="en-US" altLang="zh-CN" sz="3200" b="1" dirty="0">
                <a:solidFill>
                  <a:srgbClr val="00B0F0"/>
                </a:solidFill>
                <a:latin typeface="等线"/>
              </a:rPr>
              <a:t>1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：</a:t>
            </a:r>
            <a:r>
              <a:rPr lang="en-US" altLang="zh-CN" sz="3200" b="1" dirty="0">
                <a:solidFill>
                  <a:srgbClr val="00B0F0"/>
                </a:solidFill>
                <a:latin typeface="等线"/>
              </a:rPr>
              <a:t>5000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），按</a:t>
            </a:r>
            <a:r>
              <a:rPr lang="en-US" altLang="zh-CN" sz="3200" b="1" dirty="0">
                <a:solidFill>
                  <a:srgbClr val="00B0F0"/>
                </a:solidFill>
                <a:latin typeface="等线"/>
              </a:rPr>
              <a:t>《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煤矿安全规程</a:t>
            </a:r>
            <a:r>
              <a:rPr lang="en-US" altLang="zh-CN" sz="3200" b="1" dirty="0">
                <a:solidFill>
                  <a:srgbClr val="00B0F0"/>
                </a:solidFill>
                <a:latin typeface="等线"/>
              </a:rPr>
              <a:t>》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第一百五十七条要求，绘制、补充修改及标明矿井通风系统图，矿井同时开采</a:t>
            </a:r>
            <a:r>
              <a:rPr lang="en-US" altLang="zh-CN" sz="3200" b="1" dirty="0">
                <a:solidFill>
                  <a:srgbClr val="00B0F0"/>
                </a:solidFill>
                <a:latin typeface="等线"/>
              </a:rPr>
              <a:t>3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个及以上煤层时，应绘制分层通风系统图。</a:t>
            </a:r>
            <a:endParaRPr lang="en-US" altLang="zh-CN" sz="3200" b="1" dirty="0">
              <a:solidFill>
                <a:srgbClr val="00B0F0"/>
              </a:solidFill>
              <a:latin typeface="等线"/>
            </a:endParaRPr>
          </a:p>
          <a:p>
            <a:pPr lvl="0">
              <a:lnSpc>
                <a:spcPts val="4000"/>
              </a:lnSpc>
            </a:pPr>
            <a:r>
              <a:rPr lang="en-US" altLang="zh-CN" sz="3200" b="1" dirty="0">
                <a:solidFill>
                  <a:srgbClr val="00B0F0"/>
                </a:solidFill>
                <a:latin typeface="等线"/>
              </a:rPr>
              <a:t>    </a:t>
            </a:r>
            <a:r>
              <a:rPr lang="en-US" altLang="zh-CN" sz="3200" b="1" dirty="0">
                <a:solidFill>
                  <a:srgbClr val="00B0F0"/>
                </a:solidFill>
              </a:rPr>
              <a:t>——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矿井瓦斯抽采等其他系统图在矿井通风系统图上标明相关内容。</a:t>
            </a:r>
          </a:p>
          <a:p>
            <a:pPr lvl="0">
              <a:lnSpc>
                <a:spcPts val="4000"/>
              </a:lnSpc>
            </a:pP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     </a:t>
            </a:r>
            <a:r>
              <a:rPr lang="en-US" altLang="zh-CN" sz="3200" b="1" dirty="0">
                <a:solidFill>
                  <a:srgbClr val="00B0F0"/>
                </a:solidFill>
              </a:rPr>
              <a:t>——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按</a:t>
            </a:r>
            <a:r>
              <a:rPr lang="en-US" altLang="zh-CN" sz="3200" b="1" dirty="0">
                <a:solidFill>
                  <a:srgbClr val="00B0F0"/>
                </a:solidFill>
                <a:latin typeface="等线"/>
              </a:rPr>
              <a:t>《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煤矿采矿技术文件用图形符号</a:t>
            </a:r>
            <a:r>
              <a:rPr lang="en-US" altLang="zh-CN" sz="3200" b="1" dirty="0">
                <a:solidFill>
                  <a:srgbClr val="00B0F0"/>
                </a:solidFill>
                <a:latin typeface="等线"/>
              </a:rPr>
              <a:t>》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（</a:t>
            </a:r>
            <a:r>
              <a:rPr lang="en-US" altLang="zh-CN" sz="3200" b="1" dirty="0">
                <a:solidFill>
                  <a:srgbClr val="00B0F0"/>
                </a:solidFill>
                <a:latin typeface="等线"/>
              </a:rPr>
              <a:t>GB/T 38110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）要求标注系统图的</a:t>
            </a:r>
            <a:r>
              <a:rPr lang="zh-CN" altLang="en-US" sz="3200" b="1" dirty="0">
                <a:solidFill>
                  <a:srgbClr val="00B050"/>
                </a:solidFill>
                <a:latin typeface="等线"/>
              </a:rPr>
              <a:t>图形符号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9633431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2388637" y="1334277"/>
            <a:ext cx="7828384" cy="456266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175656" y="0"/>
            <a:ext cx="9955763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000" b="1" dirty="0" smtClean="0">
                <a:solidFill>
                  <a:srgbClr val="00B0F0"/>
                </a:solidFill>
              </a:rPr>
              <a:t>          </a:t>
            </a:r>
            <a:r>
              <a:rPr lang="zh-CN" altLang="en-US" sz="3600" b="1" dirty="0">
                <a:solidFill>
                  <a:srgbClr val="00B0F0"/>
                </a:solidFill>
              </a:rPr>
              <a:t>五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   </a:t>
            </a:r>
            <a:r>
              <a:rPr lang="zh-CN" altLang="en-US" sz="3600" b="1" dirty="0">
                <a:solidFill>
                  <a:srgbClr val="00B0F0"/>
                </a:solidFill>
              </a:rPr>
              <a:t>评分表内容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——</a:t>
            </a:r>
            <a:r>
              <a:rPr lang="zh-CN" altLang="en-US" sz="3200" b="1" dirty="0">
                <a:solidFill>
                  <a:srgbClr val="7030A0"/>
                </a:solidFill>
              </a:rPr>
              <a:t>爆破管理与基础工作</a:t>
            </a:r>
            <a:endParaRPr lang="zh-CN" altLang="en-US" sz="32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48247" y="1099108"/>
            <a:ext cx="10734381" cy="5453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4200"/>
              </a:lnSpc>
            </a:pPr>
            <a:r>
              <a:rPr lang="en-US" altLang="zh-CN" sz="3200" b="1" dirty="0" smtClean="0">
                <a:solidFill>
                  <a:srgbClr val="7030A0"/>
                </a:solidFill>
              </a:rPr>
              <a:t>    2. 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按</a:t>
            </a:r>
            <a:r>
              <a:rPr lang="zh-CN" altLang="en-US" sz="3200" b="1" dirty="0">
                <a:solidFill>
                  <a:srgbClr val="7030A0"/>
                </a:solidFill>
              </a:rPr>
              <a:t>检测需要配备检测仪器，每类仪器的备用量不小于应配备使用数量的</a:t>
            </a:r>
            <a:r>
              <a:rPr lang="en-US" altLang="zh-CN" sz="3200" b="1" dirty="0">
                <a:solidFill>
                  <a:srgbClr val="7030A0"/>
                </a:solidFill>
              </a:rPr>
              <a:t>20%</a:t>
            </a:r>
            <a:r>
              <a:rPr lang="zh-CN" altLang="en-US" sz="3200" b="1" dirty="0">
                <a:solidFill>
                  <a:srgbClr val="7030A0"/>
                </a:solidFill>
              </a:rPr>
              <a:t>，仪器的调校、维护及收发和送检工作有专门人员负责，按期进行调校、检验，确保仪器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完好</a:t>
            </a:r>
            <a:endParaRPr lang="en-US" altLang="zh-CN" sz="3200" b="1" dirty="0" smtClean="0">
              <a:solidFill>
                <a:srgbClr val="7030A0"/>
              </a:solidFill>
            </a:endParaRPr>
          </a:p>
          <a:p>
            <a:pPr lvl="0">
              <a:lnSpc>
                <a:spcPts val="4200"/>
              </a:lnSpc>
            </a:pPr>
            <a:r>
              <a:rPr lang="en-US" altLang="zh-CN" sz="3200" b="1" dirty="0">
                <a:solidFill>
                  <a:srgbClr val="7030A0"/>
                </a:solidFill>
                <a:latin typeface="等线"/>
              </a:rPr>
              <a:t> </a:t>
            </a:r>
            <a:r>
              <a:rPr lang="en-US" altLang="zh-CN" sz="3200" b="1" dirty="0" smtClean="0">
                <a:solidFill>
                  <a:srgbClr val="7030A0"/>
                </a:solidFill>
                <a:latin typeface="等线"/>
              </a:rPr>
              <a:t>   </a:t>
            </a:r>
            <a:r>
              <a:rPr lang="en-US" altLang="zh-CN" sz="3200" b="1" dirty="0" smtClean="0">
                <a:solidFill>
                  <a:srgbClr val="00B0F0"/>
                </a:solidFill>
              </a:rPr>
              <a:t>——</a:t>
            </a:r>
            <a:r>
              <a:rPr lang="zh-CN" altLang="en-US" sz="3200" b="1" dirty="0" smtClean="0">
                <a:solidFill>
                  <a:srgbClr val="00B0F0"/>
                </a:solidFill>
                <a:latin typeface="等线"/>
              </a:rPr>
              <a:t>按</a:t>
            </a:r>
            <a:r>
              <a:rPr lang="en-US" altLang="zh-CN" sz="3200" b="1" dirty="0">
                <a:solidFill>
                  <a:srgbClr val="00B0F0"/>
                </a:solidFill>
                <a:latin typeface="等线"/>
              </a:rPr>
              <a:t>AQ1029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规定，采用载体</a:t>
            </a:r>
            <a:r>
              <a:rPr lang="zh-CN" altLang="en-US" sz="3200" b="1" dirty="0" smtClean="0">
                <a:solidFill>
                  <a:srgbClr val="00B0F0"/>
                </a:solidFill>
                <a:latin typeface="等线"/>
              </a:rPr>
              <a:t>催化、激光原理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的便携式甲烷检测报警仪</a:t>
            </a:r>
            <a:r>
              <a:rPr lang="zh-CN" altLang="en-US" sz="3200" b="1" dirty="0" smtClean="0">
                <a:solidFill>
                  <a:srgbClr val="00B0F0"/>
                </a:solidFill>
                <a:latin typeface="等线"/>
              </a:rPr>
              <a:t>，分别每</a:t>
            </a:r>
            <a:r>
              <a:rPr lang="en-US" altLang="zh-CN" sz="3200" b="1" dirty="0">
                <a:solidFill>
                  <a:srgbClr val="00B0F0"/>
                </a:solidFill>
                <a:latin typeface="等线"/>
              </a:rPr>
              <a:t>15</a:t>
            </a:r>
            <a:r>
              <a:rPr lang="zh-CN" altLang="en-US" sz="3200" b="1" dirty="0" smtClean="0">
                <a:solidFill>
                  <a:srgbClr val="00B0F0"/>
                </a:solidFill>
                <a:latin typeface="等线"/>
              </a:rPr>
              <a:t>天、</a:t>
            </a:r>
            <a:r>
              <a:rPr lang="en-US" altLang="zh-CN" sz="3200" b="1" dirty="0" smtClean="0">
                <a:solidFill>
                  <a:srgbClr val="00B0F0"/>
                </a:solidFill>
                <a:latin typeface="等线"/>
              </a:rPr>
              <a:t>6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个</a:t>
            </a:r>
            <a:r>
              <a:rPr lang="zh-CN" altLang="en-US" sz="3200" b="1" dirty="0" smtClean="0">
                <a:solidFill>
                  <a:srgbClr val="00B0F0"/>
                </a:solidFill>
                <a:latin typeface="等线"/>
              </a:rPr>
              <a:t>月至少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调校</a:t>
            </a:r>
            <a:r>
              <a:rPr lang="en-US" altLang="zh-CN" sz="3200" b="1" dirty="0">
                <a:solidFill>
                  <a:srgbClr val="00B0F0"/>
                </a:solidFill>
                <a:latin typeface="等线"/>
              </a:rPr>
              <a:t>1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次</a:t>
            </a:r>
            <a:r>
              <a:rPr lang="zh-CN" altLang="en-US" sz="3200" b="1" dirty="0" smtClean="0">
                <a:solidFill>
                  <a:srgbClr val="00B0F0"/>
                </a:solidFill>
                <a:latin typeface="等线"/>
              </a:rPr>
              <a:t>；</a:t>
            </a:r>
            <a:r>
              <a:rPr lang="zh-CN" altLang="en-US" sz="3200" b="1" dirty="0" smtClean="0">
                <a:solidFill>
                  <a:srgbClr val="00B050"/>
                </a:solidFill>
                <a:latin typeface="等线"/>
              </a:rPr>
              <a:t>其他</a:t>
            </a:r>
            <a:r>
              <a:rPr lang="zh-CN" altLang="en-US" sz="3200" b="1" dirty="0">
                <a:solidFill>
                  <a:srgbClr val="00B050"/>
                </a:solidFill>
                <a:latin typeface="等线"/>
              </a:rPr>
              <a:t>便携式检测仪器应按使用说明书要求定期调</a:t>
            </a:r>
            <a:r>
              <a:rPr lang="zh-CN" altLang="en-US" sz="3200" b="1" dirty="0" smtClean="0">
                <a:solidFill>
                  <a:srgbClr val="00B050"/>
                </a:solidFill>
                <a:latin typeface="等线"/>
              </a:rPr>
              <a:t>校，但最长周期不超过</a:t>
            </a:r>
            <a:r>
              <a:rPr lang="en-US" altLang="zh-CN" sz="3200" b="1" dirty="0" smtClean="0">
                <a:solidFill>
                  <a:srgbClr val="00B050"/>
                </a:solidFill>
                <a:latin typeface="等线"/>
              </a:rPr>
              <a:t>1</a:t>
            </a:r>
            <a:r>
              <a:rPr lang="zh-CN" altLang="en-US" sz="3200" b="1" dirty="0" smtClean="0">
                <a:solidFill>
                  <a:srgbClr val="00B050"/>
                </a:solidFill>
                <a:latin typeface="等线"/>
              </a:rPr>
              <a:t>个月</a:t>
            </a:r>
            <a:r>
              <a:rPr lang="zh-CN" altLang="en-US" sz="3200" b="1" dirty="0" smtClean="0">
                <a:solidFill>
                  <a:srgbClr val="00B0F0"/>
                </a:solidFill>
                <a:latin typeface="等线"/>
              </a:rPr>
              <a:t>。</a:t>
            </a:r>
            <a:endParaRPr lang="en-US" altLang="zh-CN" sz="3200" b="1" dirty="0" smtClean="0">
              <a:solidFill>
                <a:srgbClr val="00B0F0"/>
              </a:solidFill>
              <a:latin typeface="等线"/>
            </a:endParaRPr>
          </a:p>
          <a:p>
            <a:pPr lvl="0">
              <a:lnSpc>
                <a:spcPts val="4200"/>
              </a:lnSpc>
            </a:pPr>
            <a:r>
              <a:rPr lang="zh-CN" altLang="en-US" sz="3200" b="1" dirty="0" smtClean="0">
                <a:solidFill>
                  <a:srgbClr val="00B0F0"/>
                </a:solidFill>
                <a:latin typeface="等线"/>
              </a:rPr>
              <a:t>     </a:t>
            </a:r>
            <a:r>
              <a:rPr lang="en-US" altLang="zh-CN" sz="3200" b="1" dirty="0" smtClean="0">
                <a:solidFill>
                  <a:srgbClr val="00B0F0"/>
                </a:solidFill>
              </a:rPr>
              <a:t>——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按照</a:t>
            </a:r>
            <a:r>
              <a:rPr lang="en-US" altLang="zh-CN" sz="3200" b="1" dirty="0">
                <a:solidFill>
                  <a:srgbClr val="00B0F0"/>
                </a:solidFill>
                <a:latin typeface="等线"/>
              </a:rPr>
              <a:t>《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实施强制管理的计量器具目录</a:t>
            </a:r>
            <a:r>
              <a:rPr lang="en-US" altLang="zh-CN" sz="3200" b="1" dirty="0">
                <a:solidFill>
                  <a:srgbClr val="00B0F0"/>
                </a:solidFill>
                <a:latin typeface="等线"/>
              </a:rPr>
              <a:t>》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（</a:t>
            </a:r>
            <a:r>
              <a:rPr lang="en-US" altLang="zh-CN" sz="3200" b="1" dirty="0">
                <a:solidFill>
                  <a:srgbClr val="00B0F0"/>
                </a:solidFill>
                <a:latin typeface="等线"/>
              </a:rPr>
              <a:t>2019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年第</a:t>
            </a:r>
            <a:r>
              <a:rPr lang="en-US" altLang="zh-CN" sz="3200" b="1" dirty="0">
                <a:solidFill>
                  <a:srgbClr val="00B0F0"/>
                </a:solidFill>
                <a:latin typeface="等线"/>
              </a:rPr>
              <a:t>48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号），需要检验的仪器</a:t>
            </a:r>
            <a:r>
              <a:rPr lang="zh-CN" altLang="en-US" sz="3200" b="1" dirty="0">
                <a:solidFill>
                  <a:srgbClr val="00B050"/>
                </a:solidFill>
                <a:latin typeface="等线"/>
              </a:rPr>
              <a:t>（测定煤层瓦斯压力的压力表、煤矿不能自行标定风速表）</a:t>
            </a:r>
            <a:r>
              <a:rPr lang="zh-CN" altLang="en-US" sz="3200" b="1" dirty="0">
                <a:solidFill>
                  <a:srgbClr val="00B0F0"/>
                </a:solidFill>
                <a:latin typeface="等线"/>
              </a:rPr>
              <a:t>，应按期检（标）定。</a:t>
            </a:r>
          </a:p>
        </p:txBody>
      </p:sp>
    </p:spTree>
    <p:extLst>
      <p:ext uri="{BB962C8B-B14F-4D97-AF65-F5344CB8AC3E}">
        <p14:creationId xmlns:p14="http://schemas.microsoft.com/office/powerpoint/2010/main" val="2027008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734310" y="1119555"/>
            <a:ext cx="10562253" cy="5523841"/>
          </a:xfrm>
        </p:spPr>
        <p:txBody>
          <a:bodyPr>
            <a:normAutofit fontScale="25000" lnSpcReduction="20000"/>
          </a:bodyPr>
          <a:lstStyle/>
          <a:p>
            <a:pPr marL="0" lvl="0" indent="0">
              <a:lnSpc>
                <a:spcPts val="4300"/>
              </a:lnSpc>
              <a:spcBef>
                <a:spcPts val="0"/>
              </a:spcBef>
              <a:buNone/>
            </a:pPr>
            <a:r>
              <a:rPr lang="zh-CN" altLang="en-US" sz="11200" b="1" dirty="0">
                <a:solidFill>
                  <a:srgbClr val="7030A0"/>
                </a:solidFill>
              </a:rPr>
              <a:t> </a:t>
            </a:r>
            <a:r>
              <a:rPr lang="zh-CN" altLang="en-US" sz="11200" b="1" dirty="0" smtClean="0">
                <a:solidFill>
                  <a:srgbClr val="7030A0"/>
                </a:solidFill>
              </a:rPr>
              <a:t>   </a:t>
            </a:r>
            <a:r>
              <a:rPr lang="en-US" altLang="zh-CN" sz="12800" b="1" dirty="0" smtClean="0">
                <a:solidFill>
                  <a:srgbClr val="7030A0"/>
                </a:solidFill>
              </a:rPr>
              <a:t>3. </a:t>
            </a:r>
            <a:r>
              <a:rPr lang="zh-CN" altLang="en-US" sz="12800" b="1" dirty="0" smtClean="0">
                <a:solidFill>
                  <a:srgbClr val="7030A0"/>
                </a:solidFill>
              </a:rPr>
              <a:t>通风专业内容有</a:t>
            </a:r>
            <a:r>
              <a:rPr lang="en-US" altLang="zh-CN" sz="12800" b="1" dirty="0" smtClean="0">
                <a:solidFill>
                  <a:srgbClr val="7030A0"/>
                </a:solidFill>
              </a:rPr>
              <a:t>4</a:t>
            </a:r>
            <a:r>
              <a:rPr lang="zh-CN" altLang="en-US" sz="12800" b="1" dirty="0" smtClean="0">
                <a:solidFill>
                  <a:srgbClr val="7030A0"/>
                </a:solidFill>
              </a:rPr>
              <a:t>个款项删除或者移出</a:t>
            </a:r>
            <a:endParaRPr lang="en-US" altLang="zh-CN" sz="12800" b="1" dirty="0">
              <a:solidFill>
                <a:srgbClr val="7030A0"/>
              </a:solidFill>
            </a:endParaRPr>
          </a:p>
          <a:p>
            <a:pPr marL="0" lvl="0" indent="0">
              <a:lnSpc>
                <a:spcPts val="4300"/>
              </a:lnSpc>
              <a:spcBef>
                <a:spcPts val="0"/>
              </a:spcBef>
              <a:buNone/>
            </a:pPr>
            <a:r>
              <a:rPr lang="en-US" altLang="zh-CN" sz="12800" b="1" dirty="0" smtClean="0">
                <a:solidFill>
                  <a:srgbClr val="7030A0"/>
                </a:solidFill>
              </a:rPr>
              <a:t>    </a:t>
            </a:r>
            <a:r>
              <a:rPr lang="en-US" altLang="zh-CN" sz="12800" b="1" dirty="0" smtClean="0">
                <a:solidFill>
                  <a:srgbClr val="00B0F0"/>
                </a:solidFill>
              </a:rPr>
              <a:t>——</a:t>
            </a:r>
            <a:r>
              <a:rPr lang="zh-CN" altLang="en-US" sz="12800" b="1" dirty="0">
                <a:solidFill>
                  <a:srgbClr val="00B0F0"/>
                </a:solidFill>
              </a:rPr>
              <a:t>删除了工作</a:t>
            </a:r>
            <a:r>
              <a:rPr lang="zh-CN" altLang="en-US" sz="12800" b="1" dirty="0" smtClean="0">
                <a:solidFill>
                  <a:srgbClr val="00B0F0"/>
                </a:solidFill>
              </a:rPr>
              <a:t>要求中安全监控系统</a:t>
            </a:r>
            <a:r>
              <a:rPr lang="zh-CN" altLang="en-US" sz="12800" b="1" dirty="0" smtClean="0">
                <a:solidFill>
                  <a:srgbClr val="00B050"/>
                </a:solidFill>
              </a:rPr>
              <a:t>检定</a:t>
            </a:r>
            <a:r>
              <a:rPr lang="zh-CN" altLang="en-US" sz="12800" b="1" dirty="0" smtClean="0">
                <a:solidFill>
                  <a:srgbClr val="00B0F0"/>
                </a:solidFill>
              </a:rPr>
              <a:t>要求</a:t>
            </a:r>
            <a:r>
              <a:rPr lang="zh-CN" altLang="en-US" sz="12800" b="1" dirty="0" smtClean="0">
                <a:solidFill>
                  <a:srgbClr val="FF0000"/>
                </a:solidFill>
              </a:rPr>
              <a:t>（按</a:t>
            </a:r>
            <a:r>
              <a:rPr lang="zh-CN" altLang="en-US" sz="12800" b="1" dirty="0">
                <a:solidFill>
                  <a:srgbClr val="FF0000"/>
                </a:solidFill>
              </a:rPr>
              <a:t>国家市场监督管理总局公告</a:t>
            </a:r>
            <a:r>
              <a:rPr lang="en-US" altLang="zh-CN" sz="12800" b="1" dirty="0">
                <a:solidFill>
                  <a:srgbClr val="FF0000"/>
                </a:solidFill>
              </a:rPr>
              <a:t>《</a:t>
            </a:r>
            <a:r>
              <a:rPr lang="zh-CN" altLang="en-US" sz="12800" b="1" dirty="0">
                <a:solidFill>
                  <a:srgbClr val="FF0000"/>
                </a:solidFill>
              </a:rPr>
              <a:t>实施强制管理的计量器具目录</a:t>
            </a:r>
            <a:r>
              <a:rPr lang="en-US" altLang="zh-CN" sz="12800" b="1" dirty="0">
                <a:solidFill>
                  <a:srgbClr val="FF0000"/>
                </a:solidFill>
              </a:rPr>
              <a:t>》</a:t>
            </a:r>
            <a:r>
              <a:rPr lang="zh-CN" altLang="en-US" sz="12800" b="1" dirty="0">
                <a:solidFill>
                  <a:srgbClr val="FF0000"/>
                </a:solidFill>
              </a:rPr>
              <a:t>（</a:t>
            </a:r>
            <a:r>
              <a:rPr lang="en-US" altLang="zh-CN" sz="12800" b="1" dirty="0">
                <a:solidFill>
                  <a:srgbClr val="FF0000"/>
                </a:solidFill>
              </a:rPr>
              <a:t>2019</a:t>
            </a:r>
            <a:r>
              <a:rPr lang="zh-CN" altLang="en-US" sz="12800" b="1" dirty="0">
                <a:solidFill>
                  <a:srgbClr val="FF0000"/>
                </a:solidFill>
              </a:rPr>
              <a:t>年第</a:t>
            </a:r>
            <a:r>
              <a:rPr lang="en-US" altLang="zh-CN" sz="12800" b="1" dirty="0">
                <a:solidFill>
                  <a:srgbClr val="FF0000"/>
                </a:solidFill>
              </a:rPr>
              <a:t>48</a:t>
            </a:r>
            <a:r>
              <a:rPr lang="zh-CN" altLang="en-US" sz="12800" b="1" dirty="0">
                <a:solidFill>
                  <a:srgbClr val="FF0000"/>
                </a:solidFill>
              </a:rPr>
              <a:t>号</a:t>
            </a:r>
            <a:r>
              <a:rPr lang="zh-CN" altLang="en-US" sz="12800" b="1" dirty="0" smtClean="0">
                <a:solidFill>
                  <a:srgbClr val="FF0000"/>
                </a:solidFill>
              </a:rPr>
              <a:t>）要求，</a:t>
            </a:r>
            <a:r>
              <a:rPr lang="zh-CN" altLang="en-US" sz="12800" b="1" dirty="0">
                <a:solidFill>
                  <a:srgbClr val="FF0000"/>
                </a:solidFill>
              </a:rPr>
              <a:t>甲烷传感器等不用实施强制</a:t>
            </a:r>
            <a:r>
              <a:rPr lang="zh-CN" altLang="en-US" sz="12800" b="1" dirty="0" smtClean="0">
                <a:solidFill>
                  <a:srgbClr val="FF0000"/>
                </a:solidFill>
              </a:rPr>
              <a:t>检定）</a:t>
            </a:r>
            <a:endParaRPr lang="en-US" altLang="zh-CN" sz="12800" b="1" dirty="0" smtClean="0">
              <a:solidFill>
                <a:srgbClr val="FF0000"/>
              </a:solidFill>
            </a:endParaRPr>
          </a:p>
          <a:p>
            <a:pPr marL="0" lvl="0" indent="0">
              <a:lnSpc>
                <a:spcPts val="4300"/>
              </a:lnSpc>
              <a:spcBef>
                <a:spcPts val="0"/>
              </a:spcBef>
              <a:buNone/>
            </a:pPr>
            <a:r>
              <a:rPr lang="en-US" altLang="zh-CN" sz="12800" b="1" dirty="0" smtClean="0">
                <a:solidFill>
                  <a:srgbClr val="00B0F0"/>
                </a:solidFill>
              </a:rPr>
              <a:t>    ——</a:t>
            </a:r>
            <a:r>
              <a:rPr lang="zh-CN" altLang="en-US" sz="12800" b="1" dirty="0">
                <a:solidFill>
                  <a:srgbClr val="00B0F0"/>
                </a:solidFill>
              </a:rPr>
              <a:t>删除了评分表</a:t>
            </a:r>
            <a:r>
              <a:rPr lang="zh-CN" altLang="en-US" sz="12800" b="1" dirty="0" smtClean="0">
                <a:solidFill>
                  <a:srgbClr val="00B0F0"/>
                </a:solidFill>
              </a:rPr>
              <a:t>内</a:t>
            </a:r>
            <a:r>
              <a:rPr lang="zh-CN" altLang="en-US" sz="12800" b="1" dirty="0">
                <a:solidFill>
                  <a:srgbClr val="00B050"/>
                </a:solidFill>
              </a:rPr>
              <a:t>防突区域验证结果</a:t>
            </a:r>
            <a:r>
              <a:rPr lang="zh-CN" altLang="en-US" sz="12800" b="1" dirty="0">
                <a:solidFill>
                  <a:srgbClr val="00B0F0"/>
                </a:solidFill>
              </a:rPr>
              <a:t>经矿总工程师审批</a:t>
            </a:r>
            <a:r>
              <a:rPr lang="zh-CN" altLang="en-US" sz="12800" b="1" dirty="0" smtClean="0">
                <a:solidFill>
                  <a:srgbClr val="00B0F0"/>
                </a:solidFill>
              </a:rPr>
              <a:t>要求</a:t>
            </a:r>
            <a:endParaRPr lang="en-US" altLang="zh-CN" sz="12800" b="1" dirty="0" smtClean="0">
              <a:solidFill>
                <a:srgbClr val="00B0F0"/>
              </a:solidFill>
            </a:endParaRPr>
          </a:p>
          <a:p>
            <a:pPr marL="0" lvl="0" indent="0">
              <a:lnSpc>
                <a:spcPts val="4300"/>
              </a:lnSpc>
              <a:spcBef>
                <a:spcPts val="0"/>
              </a:spcBef>
              <a:buNone/>
            </a:pPr>
            <a:r>
              <a:rPr lang="en-US" altLang="zh-CN" sz="12800" b="1" dirty="0" smtClean="0">
                <a:solidFill>
                  <a:srgbClr val="00B0F0"/>
                </a:solidFill>
              </a:rPr>
              <a:t>    ——</a:t>
            </a:r>
            <a:r>
              <a:rPr lang="zh-CN" altLang="en-US" sz="12800" b="1" dirty="0">
                <a:solidFill>
                  <a:srgbClr val="00B0F0"/>
                </a:solidFill>
              </a:rPr>
              <a:t>删除了评分</a:t>
            </a:r>
            <a:r>
              <a:rPr lang="zh-CN" altLang="en-US" sz="12800" b="1" dirty="0" smtClean="0">
                <a:solidFill>
                  <a:srgbClr val="00B0F0"/>
                </a:solidFill>
              </a:rPr>
              <a:t>表内安全</a:t>
            </a:r>
            <a:r>
              <a:rPr lang="zh-CN" altLang="en-US" sz="12800" b="1" dirty="0" smtClean="0">
                <a:solidFill>
                  <a:srgbClr val="00B050"/>
                </a:solidFill>
              </a:rPr>
              <a:t>监控分站、传感器等在井下连续使用</a:t>
            </a:r>
            <a:r>
              <a:rPr lang="en-US" altLang="zh-CN" sz="12800" b="1" dirty="0" smtClean="0">
                <a:solidFill>
                  <a:srgbClr val="00B050"/>
                </a:solidFill>
              </a:rPr>
              <a:t>6</a:t>
            </a:r>
            <a:r>
              <a:rPr lang="zh-CN" altLang="en-US" sz="12800" b="1" dirty="0" smtClean="0">
                <a:solidFill>
                  <a:srgbClr val="00B050"/>
                </a:solidFill>
                <a:latin typeface="宋体"/>
                <a:ea typeface="宋体"/>
              </a:rPr>
              <a:t>～</a:t>
            </a:r>
            <a:r>
              <a:rPr lang="en-US" altLang="zh-CN" sz="12800" b="1" dirty="0" smtClean="0">
                <a:solidFill>
                  <a:srgbClr val="00B050"/>
                </a:solidFill>
              </a:rPr>
              <a:t>12</a:t>
            </a:r>
            <a:r>
              <a:rPr lang="zh-CN" altLang="en-US" sz="12800" b="1" dirty="0" smtClean="0">
                <a:solidFill>
                  <a:srgbClr val="00B050"/>
                </a:solidFill>
              </a:rPr>
              <a:t>个月升井全面检修</a:t>
            </a:r>
            <a:r>
              <a:rPr lang="zh-CN" altLang="en-US" sz="12800" b="1" dirty="0" smtClean="0">
                <a:solidFill>
                  <a:srgbClr val="00B0F0"/>
                </a:solidFill>
              </a:rPr>
              <a:t>内容</a:t>
            </a:r>
            <a:endParaRPr lang="en-US" altLang="zh-CN" sz="12800" b="1" dirty="0" smtClean="0">
              <a:solidFill>
                <a:srgbClr val="00B0F0"/>
              </a:solidFill>
            </a:endParaRPr>
          </a:p>
          <a:p>
            <a:pPr marL="0" lvl="0" indent="0">
              <a:lnSpc>
                <a:spcPts val="4300"/>
              </a:lnSpc>
              <a:spcBef>
                <a:spcPts val="0"/>
              </a:spcBef>
              <a:buNone/>
            </a:pPr>
            <a:r>
              <a:rPr lang="en-US" altLang="zh-CN" sz="12800" b="1" dirty="0" smtClean="0">
                <a:solidFill>
                  <a:srgbClr val="00B0F0"/>
                </a:solidFill>
              </a:rPr>
              <a:t>    ——</a:t>
            </a:r>
            <a:r>
              <a:rPr lang="zh-CN" altLang="en-US" sz="12800" b="1" dirty="0" smtClean="0">
                <a:solidFill>
                  <a:srgbClr val="00B0F0"/>
                </a:solidFill>
              </a:rPr>
              <a:t>将评分</a:t>
            </a:r>
            <a:r>
              <a:rPr lang="zh-CN" altLang="en-US" sz="12800" b="1" dirty="0">
                <a:solidFill>
                  <a:srgbClr val="00B0F0"/>
                </a:solidFill>
              </a:rPr>
              <a:t>表</a:t>
            </a:r>
            <a:r>
              <a:rPr lang="zh-CN" altLang="en-US" sz="12800" b="1" dirty="0" smtClean="0">
                <a:solidFill>
                  <a:srgbClr val="00B0F0"/>
                </a:solidFill>
              </a:rPr>
              <a:t>内原基础管理的</a:t>
            </a:r>
            <a:r>
              <a:rPr lang="zh-CN" altLang="en-US" sz="12800" b="1" dirty="0" smtClean="0">
                <a:solidFill>
                  <a:srgbClr val="00B050"/>
                </a:solidFill>
              </a:rPr>
              <a:t>组织保障</a:t>
            </a:r>
            <a:r>
              <a:rPr lang="zh-CN" altLang="en-US" sz="12800" b="1" dirty="0" smtClean="0">
                <a:solidFill>
                  <a:srgbClr val="00B0F0"/>
                </a:solidFill>
              </a:rPr>
              <a:t>项目移到总则基本条件升级管理</a:t>
            </a:r>
            <a:endParaRPr lang="en-US" altLang="zh-CN" sz="12800" b="1" dirty="0" smtClean="0">
              <a:solidFill>
                <a:srgbClr val="00B0F0"/>
              </a:solidFill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en-US" altLang="zh-CN" sz="12800" b="1" dirty="0" smtClean="0">
                <a:solidFill>
                  <a:srgbClr val="7030A0"/>
                </a:solidFill>
              </a:rPr>
              <a:t>    </a:t>
            </a:r>
            <a:endParaRPr lang="zh-CN" altLang="en-US" sz="9600" b="1" dirty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718817" y="93588"/>
            <a:ext cx="7761085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000" b="1" dirty="0" smtClean="0">
                <a:solidFill>
                  <a:srgbClr val="00B0F0"/>
                </a:solidFill>
              </a:rPr>
              <a:t>              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一    主要变化情况</a:t>
            </a:r>
            <a:endParaRPr lang="zh-CN" altLang="en-US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651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2388637" y="1334277"/>
            <a:ext cx="7828384" cy="456266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175656" y="0"/>
            <a:ext cx="9955763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000" b="1" dirty="0" smtClean="0">
                <a:solidFill>
                  <a:srgbClr val="00B0F0"/>
                </a:solidFill>
              </a:rPr>
              <a:t>          </a:t>
            </a:r>
            <a:r>
              <a:rPr lang="zh-CN" altLang="en-US" sz="3600" b="1" dirty="0">
                <a:solidFill>
                  <a:srgbClr val="00B0F0"/>
                </a:solidFill>
              </a:rPr>
              <a:t>五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   </a:t>
            </a:r>
            <a:r>
              <a:rPr lang="zh-CN" altLang="en-US" sz="3600" b="1" dirty="0">
                <a:solidFill>
                  <a:srgbClr val="00B0F0"/>
                </a:solidFill>
              </a:rPr>
              <a:t>评分表内容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——</a:t>
            </a:r>
            <a:r>
              <a:rPr lang="zh-CN" altLang="en-US" sz="3200" b="1" dirty="0">
                <a:solidFill>
                  <a:srgbClr val="7030A0"/>
                </a:solidFill>
              </a:rPr>
              <a:t>爆破管理与基础工作</a:t>
            </a:r>
            <a:endParaRPr lang="zh-CN" altLang="en-US" sz="32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30424" y="999715"/>
            <a:ext cx="10412964" cy="5734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4000"/>
              </a:lnSpc>
            </a:pPr>
            <a:r>
              <a:rPr lang="en-US" altLang="zh-CN" sz="3200" b="1" dirty="0">
                <a:solidFill>
                  <a:srgbClr val="7030A0"/>
                </a:solidFill>
              </a:rPr>
              <a:t> 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   3. </a:t>
            </a:r>
            <a:r>
              <a:rPr lang="zh-CN" altLang="en-US" sz="3200" b="1" dirty="0">
                <a:solidFill>
                  <a:srgbClr val="7030A0"/>
                </a:solidFill>
              </a:rPr>
              <a:t>区（队）管理和技术人员掌握相关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的岗位</a:t>
            </a:r>
            <a:r>
              <a:rPr lang="zh-CN" altLang="en-US" sz="3200" b="1" dirty="0">
                <a:solidFill>
                  <a:srgbClr val="7030A0"/>
                </a:solidFill>
              </a:rPr>
              <a:t>职责、管理制度、技术措施 </a:t>
            </a:r>
          </a:p>
          <a:p>
            <a:pPr lvl="0">
              <a:lnSpc>
                <a:spcPts val="4000"/>
              </a:lnSpc>
            </a:pPr>
            <a:r>
              <a:rPr lang="en-US" altLang="zh-CN" sz="3200" b="1" dirty="0">
                <a:solidFill>
                  <a:srgbClr val="00B0F0"/>
                </a:solidFill>
              </a:rPr>
              <a:t>    ——</a:t>
            </a:r>
            <a:r>
              <a:rPr lang="zh-CN" altLang="en-US" sz="3200" b="1" dirty="0">
                <a:solidFill>
                  <a:srgbClr val="00B0F0"/>
                </a:solidFill>
              </a:rPr>
              <a:t>随机抽 考</a:t>
            </a:r>
            <a:r>
              <a:rPr lang="en-US" altLang="zh-CN" sz="3200" b="1" dirty="0">
                <a:solidFill>
                  <a:srgbClr val="00B0F0"/>
                </a:solidFill>
              </a:rPr>
              <a:t>1</a:t>
            </a:r>
            <a:r>
              <a:rPr lang="zh-CN" altLang="en-US" sz="3200" b="1" dirty="0">
                <a:solidFill>
                  <a:srgbClr val="00B0F0"/>
                </a:solidFill>
              </a:rPr>
              <a:t>名管理或者技术人 员 </a:t>
            </a:r>
            <a:r>
              <a:rPr lang="en-US" altLang="zh-CN" sz="3200" b="1" dirty="0">
                <a:solidFill>
                  <a:srgbClr val="00B0F0"/>
                </a:solidFill>
              </a:rPr>
              <a:t>2 </a:t>
            </a:r>
            <a:r>
              <a:rPr lang="zh-CN" altLang="en-US" sz="3200" b="1" dirty="0">
                <a:solidFill>
                  <a:srgbClr val="00B0F0"/>
                </a:solidFill>
              </a:rPr>
              <a:t>个相关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问题。</a:t>
            </a:r>
            <a:endParaRPr lang="en-US" altLang="zh-CN" sz="3200" b="1" dirty="0">
              <a:solidFill>
                <a:srgbClr val="00B0F0"/>
              </a:solidFill>
            </a:endParaRPr>
          </a:p>
          <a:p>
            <a:pPr lvl="0">
              <a:lnSpc>
                <a:spcPts val="4000"/>
              </a:lnSpc>
            </a:pPr>
            <a:r>
              <a:rPr lang="en-US" altLang="zh-CN" sz="3200" b="1" dirty="0" smtClean="0">
                <a:solidFill>
                  <a:srgbClr val="00B0F0"/>
                </a:solidFill>
              </a:rPr>
              <a:t>    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4. </a:t>
            </a:r>
            <a:r>
              <a:rPr lang="zh-CN" altLang="en-US" sz="3200" b="1" dirty="0">
                <a:solidFill>
                  <a:srgbClr val="7030A0"/>
                </a:solidFill>
              </a:rPr>
              <a:t>班组长及现场作业人员严格执行本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岗位</a:t>
            </a:r>
            <a:r>
              <a:rPr lang="zh-CN" altLang="en-US" sz="3200" b="1" dirty="0">
                <a:solidFill>
                  <a:srgbClr val="7030A0"/>
                </a:solidFill>
              </a:rPr>
              <a:t>安全生产责任制；掌握本岗位相应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的操作规程</a:t>
            </a:r>
            <a:r>
              <a:rPr lang="zh-CN" altLang="en-US" sz="3200" b="1" dirty="0">
                <a:solidFill>
                  <a:srgbClr val="7030A0"/>
                </a:solidFill>
              </a:rPr>
              <a:t>、安全措施；规范操作，无“三 违”行为；作业前对作业范围内空气环 境、设备运行状态及作业地点支护和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顶底板</a:t>
            </a:r>
            <a:r>
              <a:rPr lang="zh-CN" altLang="en-US" sz="3200" b="1" dirty="0">
                <a:solidFill>
                  <a:srgbClr val="7030A0"/>
                </a:solidFill>
              </a:rPr>
              <a:t>完好状况等实时观测，进行岗位</a:t>
            </a:r>
            <a:r>
              <a:rPr lang="zh-CN" altLang="en-US" sz="3200" b="1" dirty="0" smtClean="0">
                <a:solidFill>
                  <a:srgbClr val="00B050"/>
                </a:solidFill>
              </a:rPr>
              <a:t>安全</a:t>
            </a:r>
            <a:r>
              <a:rPr lang="zh-CN" altLang="en-US" sz="3200" b="1" dirty="0">
                <a:solidFill>
                  <a:srgbClr val="00B050"/>
                </a:solidFill>
              </a:rPr>
              <a:t>风险辨识</a:t>
            </a:r>
            <a:r>
              <a:rPr lang="zh-CN" altLang="en-US" sz="3200" b="1" dirty="0">
                <a:solidFill>
                  <a:srgbClr val="7030A0"/>
                </a:solidFill>
              </a:rPr>
              <a:t>及安全确认 </a:t>
            </a:r>
          </a:p>
          <a:p>
            <a:pPr lvl="0">
              <a:lnSpc>
                <a:spcPts val="4000"/>
              </a:lnSpc>
            </a:pPr>
            <a:r>
              <a:rPr lang="en-US" altLang="zh-CN" sz="3200" b="1" dirty="0" smtClean="0">
                <a:solidFill>
                  <a:srgbClr val="00B0F0"/>
                </a:solidFill>
              </a:rPr>
              <a:t>    ——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现场检查发现“三违” </a:t>
            </a:r>
            <a:r>
              <a:rPr lang="zh-CN" altLang="en-US" sz="3200" b="1" dirty="0">
                <a:solidFill>
                  <a:srgbClr val="00B0F0"/>
                </a:solidFill>
              </a:rPr>
              <a:t>扣</a:t>
            </a:r>
            <a:r>
              <a:rPr lang="en-US" altLang="zh-CN" sz="3200" b="1" dirty="0">
                <a:solidFill>
                  <a:srgbClr val="00B0F0"/>
                </a:solidFill>
              </a:rPr>
              <a:t>12</a:t>
            </a:r>
            <a:r>
              <a:rPr lang="zh-CN" altLang="en-US" sz="3200" b="1" dirty="0">
                <a:solidFill>
                  <a:srgbClr val="00B0F0"/>
                </a:solidFill>
              </a:rPr>
              <a:t>分；随机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抽考（查）</a:t>
            </a:r>
            <a:r>
              <a:rPr lang="en-US" altLang="zh-CN" sz="3200" b="1" dirty="0" smtClean="0">
                <a:solidFill>
                  <a:srgbClr val="00B0F0"/>
                </a:solidFill>
              </a:rPr>
              <a:t>2</a:t>
            </a:r>
            <a:r>
              <a:rPr lang="zh-CN" altLang="en-US" sz="3200" b="1" dirty="0">
                <a:solidFill>
                  <a:srgbClr val="00B0F0"/>
                </a:solidFill>
              </a:rPr>
              <a:t>名特种作业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人员或者</a:t>
            </a:r>
            <a:r>
              <a:rPr lang="zh-CN" altLang="en-US" sz="3200" b="1" dirty="0">
                <a:solidFill>
                  <a:srgbClr val="00B0F0"/>
                </a:solidFill>
              </a:rPr>
              <a:t>岗位人员各 </a:t>
            </a:r>
            <a:r>
              <a:rPr lang="en-US" altLang="zh-CN" sz="3200" b="1" dirty="0" smtClean="0">
                <a:solidFill>
                  <a:srgbClr val="00B0F0"/>
                </a:solidFill>
              </a:rPr>
              <a:t>1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个</a:t>
            </a:r>
            <a:r>
              <a:rPr lang="zh-CN" altLang="en-US" sz="3200" b="1" dirty="0">
                <a:solidFill>
                  <a:srgbClr val="00B0F0"/>
                </a:solidFill>
              </a:rPr>
              <a:t>相关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问题和现场</a:t>
            </a:r>
            <a:r>
              <a:rPr lang="zh-CN" altLang="en-US" sz="3200" b="1" dirty="0">
                <a:solidFill>
                  <a:srgbClr val="00B0F0"/>
                </a:solidFill>
              </a:rPr>
              <a:t>实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操及岗位</a:t>
            </a:r>
            <a:r>
              <a:rPr lang="zh-CN" altLang="en-US" sz="3200" b="1" dirty="0">
                <a:solidFill>
                  <a:srgbClr val="00B0F0"/>
                </a:solidFill>
              </a:rPr>
              <a:t>安全</a:t>
            </a:r>
            <a:r>
              <a:rPr lang="zh-CN" altLang="en-US" sz="3200" b="1" dirty="0" smtClean="0">
                <a:solidFill>
                  <a:srgbClr val="00B0F0"/>
                </a:solidFill>
              </a:rPr>
              <a:t>风险</a:t>
            </a:r>
            <a:r>
              <a:rPr lang="zh-CN" altLang="en-US" sz="3200" b="1" dirty="0">
                <a:solidFill>
                  <a:srgbClr val="00B0F0"/>
                </a:solidFill>
              </a:rPr>
              <a:t>辨识及安全确认 。</a:t>
            </a:r>
            <a:endParaRPr lang="zh-CN" altLang="en-US" sz="3200" b="1" dirty="0">
              <a:solidFill>
                <a:srgbClr val="00B0F0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25445143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305050" y="1563966"/>
            <a:ext cx="7651750" cy="442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仿宋" panose="02010609060101010101" pitchFamily="49" charset="-122"/>
                <a:ea typeface="仿宋" panose="02010609060101010101" pitchFamily="49" charset="-122"/>
              </a:rPr>
              <a:t>    </a:t>
            </a:r>
            <a:endParaRPr lang="en-US" altLang="zh-CN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0" y="1799021"/>
            <a:ext cx="7106160" cy="19851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891201" y="2256677"/>
            <a:ext cx="5474577" cy="10698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zh-CN" altLang="en-US" sz="4800" b="1" cap="all" dirty="0">
                <a:ln w="0"/>
                <a:solidFill>
                  <a:srgbClr val="00B0F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不当之处  敬请指正</a:t>
            </a:r>
          </a:p>
        </p:txBody>
      </p:sp>
      <p:sp>
        <p:nvSpPr>
          <p:cNvPr id="8" name="Freeform 37      (向天歌演示原创作品：www.TopPPT.cn)"/>
          <p:cNvSpPr/>
          <p:nvPr/>
        </p:nvSpPr>
        <p:spPr>
          <a:xfrm rot="19177476">
            <a:off x="8159136" y="319503"/>
            <a:ext cx="5672652" cy="5336710"/>
          </a:xfrm>
          <a:custGeom>
            <a:avLst/>
            <a:gdLst>
              <a:gd name="connsiteX0" fmla="*/ 699354 w 5683751"/>
              <a:gd name="connsiteY0" fmla="*/ 2660654 h 5347153"/>
              <a:gd name="connsiteX1" fmla="*/ 699354 w 5683751"/>
              <a:gd name="connsiteY1" fmla="*/ 4647799 h 5347153"/>
              <a:gd name="connsiteX2" fmla="*/ 2720656 w 5683751"/>
              <a:gd name="connsiteY2" fmla="*/ 4654875 h 5347153"/>
              <a:gd name="connsiteX3" fmla="*/ 2131993 w 5683751"/>
              <a:gd name="connsiteY3" fmla="*/ 5347153 h 5347153"/>
              <a:gd name="connsiteX4" fmla="*/ 0 w 5683751"/>
              <a:gd name="connsiteY4" fmla="*/ 5347153 h 5347153"/>
              <a:gd name="connsiteX5" fmla="*/ 0 w 5683751"/>
              <a:gd name="connsiteY5" fmla="*/ 2660489 h 5347153"/>
              <a:gd name="connsiteX6" fmla="*/ 2808800 w 5683751"/>
              <a:gd name="connsiteY6" fmla="*/ 0 h 5347153"/>
              <a:gd name="connsiteX7" fmla="*/ 2832652 w 5683751"/>
              <a:gd name="connsiteY7" fmla="*/ 699354 h 5347153"/>
              <a:gd name="connsiteX8" fmla="*/ 699354 w 5683751"/>
              <a:gd name="connsiteY8" fmla="*/ 699354 h 5347153"/>
              <a:gd name="connsiteX9" fmla="*/ 699354 w 5683751"/>
              <a:gd name="connsiteY9" fmla="*/ 2481295 h 5347153"/>
              <a:gd name="connsiteX10" fmla="*/ 0 w 5683751"/>
              <a:gd name="connsiteY10" fmla="*/ 2481130 h 5347153"/>
              <a:gd name="connsiteX11" fmla="*/ 0 w 5683751"/>
              <a:gd name="connsiteY11" fmla="*/ 0 h 5347153"/>
              <a:gd name="connsiteX12" fmla="*/ 4307551 w 5683751"/>
              <a:gd name="connsiteY12" fmla="*/ 0 h 5347153"/>
              <a:gd name="connsiteX13" fmla="*/ 5683751 w 5683751"/>
              <a:gd name="connsiteY13" fmla="*/ 1170220 h 5347153"/>
              <a:gd name="connsiteX14" fmla="*/ 5080222 w 5683751"/>
              <a:gd name="connsiteY14" fmla="*/ 1879981 h 5347153"/>
              <a:gd name="connsiteX15" fmla="*/ 5080546 w 5683751"/>
              <a:gd name="connsiteY15" fmla="*/ 1701265 h 5347153"/>
              <a:gd name="connsiteX16" fmla="*/ 5081521 w 5683751"/>
              <a:gd name="connsiteY16" fmla="*/ 699354 h 5347153"/>
              <a:gd name="connsiteX17" fmla="*/ 3041115 w 5683751"/>
              <a:gd name="connsiteY17" fmla="*/ 699354 h 5347153"/>
              <a:gd name="connsiteX18" fmla="*/ 3017264 w 5683751"/>
              <a:gd name="connsiteY18" fmla="*/ 0 h 5347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683751" h="5347153">
                <a:moveTo>
                  <a:pt x="699354" y="2660654"/>
                </a:moveTo>
                <a:lnTo>
                  <a:pt x="699354" y="4647799"/>
                </a:lnTo>
                <a:lnTo>
                  <a:pt x="2720656" y="4654875"/>
                </a:lnTo>
                <a:lnTo>
                  <a:pt x="2131993" y="5347153"/>
                </a:lnTo>
                <a:lnTo>
                  <a:pt x="0" y="5347153"/>
                </a:lnTo>
                <a:lnTo>
                  <a:pt x="0" y="2660489"/>
                </a:lnTo>
                <a:close/>
                <a:moveTo>
                  <a:pt x="2808800" y="0"/>
                </a:moveTo>
                <a:lnTo>
                  <a:pt x="2832652" y="699354"/>
                </a:lnTo>
                <a:lnTo>
                  <a:pt x="699354" y="699354"/>
                </a:lnTo>
                <a:lnTo>
                  <a:pt x="699354" y="2481295"/>
                </a:lnTo>
                <a:lnTo>
                  <a:pt x="0" y="2481130"/>
                </a:lnTo>
                <a:lnTo>
                  <a:pt x="0" y="0"/>
                </a:lnTo>
                <a:close/>
                <a:moveTo>
                  <a:pt x="4307551" y="0"/>
                </a:moveTo>
                <a:lnTo>
                  <a:pt x="5683751" y="1170220"/>
                </a:lnTo>
                <a:lnTo>
                  <a:pt x="5080222" y="1879981"/>
                </a:lnTo>
                <a:lnTo>
                  <a:pt x="5080546" y="1701265"/>
                </a:lnTo>
                <a:cubicBezTo>
                  <a:pt x="5081157" y="1364859"/>
                  <a:pt x="5081625" y="1029670"/>
                  <a:pt x="5081521" y="699354"/>
                </a:cubicBezTo>
                <a:lnTo>
                  <a:pt x="3041115" y="699354"/>
                </a:lnTo>
                <a:lnTo>
                  <a:pt x="3017264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795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9" name="Freeform 38      (向天歌演示原创作品：www.TopPPT.cn)"/>
          <p:cNvSpPr/>
          <p:nvPr/>
        </p:nvSpPr>
        <p:spPr>
          <a:xfrm rot="19177476">
            <a:off x="10460393" y="1518569"/>
            <a:ext cx="3458129" cy="4066825"/>
          </a:xfrm>
          <a:custGeom>
            <a:avLst/>
            <a:gdLst>
              <a:gd name="connsiteX0" fmla="*/ 699354 w 3464896"/>
              <a:gd name="connsiteY0" fmla="*/ 2076448 h 4074783"/>
              <a:gd name="connsiteX1" fmla="*/ 699354 w 3464896"/>
              <a:gd name="connsiteY1" fmla="*/ 3252330 h 4074783"/>
              <a:gd name="connsiteX2" fmla="*/ 0 w 3464896"/>
              <a:gd name="connsiteY2" fmla="*/ 4074783 h 4074783"/>
              <a:gd name="connsiteX3" fmla="*/ 0 w 3464896"/>
              <a:gd name="connsiteY3" fmla="*/ 2076283 h 4074783"/>
              <a:gd name="connsiteX4" fmla="*/ 1684570 w 3464896"/>
              <a:gd name="connsiteY4" fmla="*/ 0 h 4074783"/>
              <a:gd name="connsiteX5" fmla="*/ 1708421 w 3464896"/>
              <a:gd name="connsiteY5" fmla="*/ 699355 h 4074783"/>
              <a:gd name="connsiteX6" fmla="*/ 699354 w 3464896"/>
              <a:gd name="connsiteY6" fmla="*/ 699354 h 4074783"/>
              <a:gd name="connsiteX7" fmla="*/ 699354 w 3464896"/>
              <a:gd name="connsiteY7" fmla="*/ 1859921 h 4074783"/>
              <a:gd name="connsiteX8" fmla="*/ 0 w 3464896"/>
              <a:gd name="connsiteY8" fmla="*/ 1859755 h 4074783"/>
              <a:gd name="connsiteX9" fmla="*/ 0 w 3464896"/>
              <a:gd name="connsiteY9" fmla="*/ 0 h 4074783"/>
              <a:gd name="connsiteX10" fmla="*/ 3464896 w 3464896"/>
              <a:gd name="connsiteY10" fmla="*/ 1 h 4074783"/>
              <a:gd name="connsiteX11" fmla="*/ 2870217 w 3464896"/>
              <a:gd name="connsiteY11" fmla="*/ 699354 h 4074783"/>
              <a:gd name="connsiteX12" fmla="*/ 1916884 w 3464896"/>
              <a:gd name="connsiteY12" fmla="*/ 699354 h 4074783"/>
              <a:gd name="connsiteX13" fmla="*/ 1893033 w 3464896"/>
              <a:gd name="connsiteY13" fmla="*/ 1 h 407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464896" h="4074783">
                <a:moveTo>
                  <a:pt x="699354" y="2076448"/>
                </a:moveTo>
                <a:lnTo>
                  <a:pt x="699354" y="3252330"/>
                </a:lnTo>
                <a:lnTo>
                  <a:pt x="0" y="4074783"/>
                </a:lnTo>
                <a:lnTo>
                  <a:pt x="0" y="2076283"/>
                </a:lnTo>
                <a:close/>
                <a:moveTo>
                  <a:pt x="1684570" y="0"/>
                </a:moveTo>
                <a:lnTo>
                  <a:pt x="1708421" y="699355"/>
                </a:lnTo>
                <a:lnTo>
                  <a:pt x="699354" y="699354"/>
                </a:lnTo>
                <a:lnTo>
                  <a:pt x="699354" y="1859921"/>
                </a:lnTo>
                <a:lnTo>
                  <a:pt x="0" y="1859755"/>
                </a:lnTo>
                <a:lnTo>
                  <a:pt x="0" y="0"/>
                </a:lnTo>
                <a:close/>
                <a:moveTo>
                  <a:pt x="3464896" y="1"/>
                </a:moveTo>
                <a:lnTo>
                  <a:pt x="2870217" y="699354"/>
                </a:lnTo>
                <a:lnTo>
                  <a:pt x="1916884" y="699354"/>
                </a:lnTo>
                <a:lnTo>
                  <a:pt x="1893033" y="1"/>
                </a:lnTo>
                <a:close/>
              </a:path>
            </a:pathLst>
          </a:custGeom>
          <a:solidFill>
            <a:srgbClr val="2B2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795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1362269" y="1371481"/>
            <a:ext cx="9302622" cy="3667049"/>
          </a:xfrm>
        </p:spPr>
        <p:txBody>
          <a:bodyPr>
            <a:noAutofit/>
          </a:bodyPr>
          <a:lstStyle/>
          <a:p>
            <a:pPr marL="0" lvl="0" indent="0">
              <a:lnSpc>
                <a:spcPts val="5100"/>
              </a:lnSpc>
              <a:spcBef>
                <a:spcPts val="0"/>
              </a:spcBef>
              <a:buNone/>
            </a:pPr>
            <a:r>
              <a:rPr lang="en-US" altLang="zh-CN" sz="3600" b="1" dirty="0" smtClean="0">
                <a:solidFill>
                  <a:srgbClr val="7030A0"/>
                </a:solidFill>
              </a:rPr>
              <a:t>    4.</a:t>
            </a:r>
            <a:r>
              <a:rPr lang="zh-CN" altLang="en-US" sz="3600" b="1" dirty="0" smtClean="0">
                <a:solidFill>
                  <a:srgbClr val="7030A0"/>
                </a:solidFill>
              </a:rPr>
              <a:t> 新增加或者调整的条款项</a:t>
            </a:r>
            <a:r>
              <a:rPr lang="en-US" altLang="zh-CN" sz="3600" b="1" dirty="0">
                <a:solidFill>
                  <a:srgbClr val="7030A0"/>
                </a:solidFill>
              </a:rPr>
              <a:t>36</a:t>
            </a:r>
            <a:r>
              <a:rPr lang="zh-CN" altLang="en-US" sz="3600" b="1" dirty="0">
                <a:solidFill>
                  <a:srgbClr val="7030A0"/>
                </a:solidFill>
              </a:rPr>
              <a:t>处</a:t>
            </a:r>
            <a:endParaRPr lang="en-US" altLang="zh-CN" sz="3600" b="1" dirty="0">
              <a:solidFill>
                <a:srgbClr val="7030A0"/>
              </a:solidFill>
            </a:endParaRPr>
          </a:p>
          <a:p>
            <a:pPr marL="0" lvl="0" indent="0">
              <a:lnSpc>
                <a:spcPts val="5100"/>
              </a:lnSpc>
              <a:spcBef>
                <a:spcPts val="0"/>
              </a:spcBef>
              <a:buNone/>
            </a:pPr>
            <a:r>
              <a:rPr lang="en-US" altLang="zh-CN" sz="3600" b="1" dirty="0" smtClean="0">
                <a:solidFill>
                  <a:srgbClr val="00B0F0"/>
                </a:solidFill>
              </a:rPr>
              <a:t>    ——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工作要求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5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处</a:t>
            </a:r>
            <a:endParaRPr lang="en-US" altLang="zh-CN" sz="3600" b="1" dirty="0" smtClean="0">
              <a:solidFill>
                <a:srgbClr val="00B0F0"/>
              </a:solidFill>
            </a:endParaRPr>
          </a:p>
          <a:p>
            <a:pPr marL="0" lvl="0" indent="0">
              <a:lnSpc>
                <a:spcPts val="5100"/>
              </a:lnSpc>
              <a:spcBef>
                <a:spcPts val="0"/>
              </a:spcBef>
              <a:buNone/>
            </a:pPr>
            <a:r>
              <a:rPr lang="en-US" altLang="zh-CN" sz="3600" b="1" dirty="0" smtClean="0">
                <a:solidFill>
                  <a:srgbClr val="00B0F0"/>
                </a:solidFill>
              </a:rPr>
              <a:t>    ——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评分方法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1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处</a:t>
            </a:r>
            <a:endParaRPr lang="en-US" altLang="zh-CN" sz="3600" b="1" dirty="0" smtClean="0">
              <a:solidFill>
                <a:srgbClr val="00B0F0"/>
              </a:solidFill>
            </a:endParaRPr>
          </a:p>
          <a:p>
            <a:pPr marL="0" lvl="0" indent="0">
              <a:lnSpc>
                <a:spcPts val="5100"/>
              </a:lnSpc>
              <a:spcBef>
                <a:spcPts val="0"/>
              </a:spcBef>
              <a:buNone/>
            </a:pPr>
            <a:r>
              <a:rPr lang="en-US" altLang="zh-CN" sz="3600" b="1" dirty="0" smtClean="0">
                <a:solidFill>
                  <a:srgbClr val="00B0F0"/>
                </a:solidFill>
              </a:rPr>
              <a:t>    ——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评分表内基本要求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30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处</a:t>
            </a:r>
            <a:r>
              <a:rPr lang="zh-CN" altLang="en-US" sz="3600" b="1" dirty="0">
                <a:solidFill>
                  <a:srgbClr val="00B0F0"/>
                </a:solidFill>
              </a:rPr>
              <a:t>，其中：突出防治</a:t>
            </a:r>
            <a:r>
              <a:rPr lang="en-US" altLang="zh-CN" sz="3600" b="1" dirty="0">
                <a:solidFill>
                  <a:srgbClr val="FF0000"/>
                </a:solidFill>
              </a:rPr>
              <a:t>5</a:t>
            </a:r>
            <a:r>
              <a:rPr lang="zh-CN" altLang="en-US" sz="3600" b="1" dirty="0">
                <a:solidFill>
                  <a:srgbClr val="00B0F0"/>
                </a:solidFill>
              </a:rPr>
              <a:t>处 ；瓦斯抽采</a:t>
            </a:r>
            <a:r>
              <a:rPr lang="en-US" altLang="zh-CN" sz="3600" b="1" dirty="0">
                <a:solidFill>
                  <a:srgbClr val="FF0000"/>
                </a:solidFill>
              </a:rPr>
              <a:t>1</a:t>
            </a:r>
            <a:r>
              <a:rPr lang="zh-CN" altLang="en-US" sz="3600" b="1" dirty="0">
                <a:solidFill>
                  <a:srgbClr val="00B0F0"/>
                </a:solidFill>
              </a:rPr>
              <a:t>处；其他八个大项各 </a:t>
            </a:r>
            <a:r>
              <a:rPr lang="en-US" altLang="zh-CN" sz="3600" b="1" dirty="0">
                <a:solidFill>
                  <a:srgbClr val="FF0000"/>
                </a:solidFill>
              </a:rPr>
              <a:t>3</a:t>
            </a:r>
            <a:r>
              <a:rPr lang="zh-CN" altLang="en-US" sz="3600" b="1" dirty="0">
                <a:solidFill>
                  <a:srgbClr val="00B0F0"/>
                </a:solidFill>
              </a:rPr>
              <a:t>处</a:t>
            </a:r>
          </a:p>
          <a:p>
            <a:pPr marL="0" lvl="0" indent="0">
              <a:lnSpc>
                <a:spcPct val="150000"/>
              </a:lnSpc>
              <a:buNone/>
            </a:pPr>
            <a:endParaRPr lang="en-US" altLang="zh-CN" b="1" dirty="0" smtClean="0">
              <a:solidFill>
                <a:srgbClr val="00B0F0"/>
              </a:solidFill>
            </a:endParaRPr>
          </a:p>
          <a:p>
            <a:pPr marL="0" lvl="0" indent="0">
              <a:lnSpc>
                <a:spcPct val="150000"/>
              </a:lnSpc>
              <a:buNone/>
            </a:pPr>
            <a:endParaRPr lang="en-US" altLang="zh-CN" sz="4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lvl="0" indent="0">
              <a:lnSpc>
                <a:spcPct val="150000"/>
              </a:lnSpc>
              <a:buNone/>
            </a:pPr>
            <a:endParaRPr lang="zh-CN" altLang="en-US" sz="9600" b="1" dirty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718817" y="93588"/>
            <a:ext cx="7761085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000" b="1" dirty="0" smtClean="0">
                <a:solidFill>
                  <a:srgbClr val="00B0F0"/>
                </a:solidFill>
              </a:rPr>
              <a:t>              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一    主要变化情况</a:t>
            </a:r>
            <a:endParaRPr lang="zh-CN" altLang="en-US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65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1026367" y="1156086"/>
            <a:ext cx="9974425" cy="5011449"/>
          </a:xfrm>
        </p:spPr>
        <p:txBody>
          <a:bodyPr>
            <a:noAutofit/>
          </a:bodyPr>
          <a:lstStyle/>
          <a:p>
            <a:pPr marL="0" lvl="0" indent="0">
              <a:lnSpc>
                <a:spcPts val="4500"/>
              </a:lnSpc>
              <a:spcBef>
                <a:spcPts val="0"/>
              </a:spcBef>
              <a:buNone/>
            </a:pPr>
            <a:r>
              <a:rPr lang="en-US" altLang="zh-CN" sz="3200" b="1" dirty="0" smtClean="0">
                <a:solidFill>
                  <a:srgbClr val="7030A0"/>
                </a:solidFill>
              </a:rPr>
              <a:t>    </a:t>
            </a:r>
            <a:r>
              <a:rPr lang="en-US" altLang="zh-CN" sz="3600" b="1" dirty="0" smtClean="0">
                <a:solidFill>
                  <a:srgbClr val="00B050"/>
                </a:solidFill>
              </a:rPr>
              <a:t>1. </a:t>
            </a:r>
            <a:r>
              <a:rPr lang="zh-CN" altLang="en-US" sz="3600" b="1" dirty="0" smtClean="0">
                <a:solidFill>
                  <a:srgbClr val="00B050"/>
                </a:solidFill>
              </a:rPr>
              <a:t>有负责通风工作</a:t>
            </a:r>
            <a:r>
              <a:rPr lang="zh-CN" altLang="en-US" sz="3600" b="1" dirty="0">
                <a:solidFill>
                  <a:srgbClr val="00B050"/>
                </a:solidFill>
              </a:rPr>
              <a:t>的管理</a:t>
            </a:r>
            <a:r>
              <a:rPr lang="zh-CN" altLang="en-US" sz="3600" b="1" dirty="0" smtClean="0">
                <a:solidFill>
                  <a:srgbClr val="00B050"/>
                </a:solidFill>
              </a:rPr>
              <a:t>部门，配备</a:t>
            </a:r>
            <a:r>
              <a:rPr lang="zh-CN" altLang="en-US" sz="3600" b="1" dirty="0">
                <a:solidFill>
                  <a:srgbClr val="00B050"/>
                </a:solidFill>
              </a:rPr>
              <a:t>管理人员</a:t>
            </a:r>
            <a:r>
              <a:rPr lang="zh-CN" altLang="en-US" sz="3600" b="1" dirty="0" smtClean="0">
                <a:solidFill>
                  <a:srgbClr val="00B050"/>
                </a:solidFill>
              </a:rPr>
              <a:t>；煤（岩）与瓦斯（二氧化碳）突出矿井设有防突机构和队伍； </a:t>
            </a:r>
          </a:p>
          <a:p>
            <a:pPr marL="0" lvl="0" indent="0">
              <a:lnSpc>
                <a:spcPts val="4500"/>
              </a:lnSpc>
              <a:spcBef>
                <a:spcPts val="0"/>
              </a:spcBef>
              <a:buNone/>
            </a:pPr>
            <a:r>
              <a:rPr lang="en-US" altLang="zh-CN" sz="3600" b="1" dirty="0" smtClean="0">
                <a:solidFill>
                  <a:srgbClr val="00B050"/>
                </a:solidFill>
              </a:rPr>
              <a:t>    2. </a:t>
            </a:r>
            <a:r>
              <a:rPr lang="zh-CN" altLang="en-US" sz="3600" b="1" dirty="0" smtClean="0">
                <a:solidFill>
                  <a:srgbClr val="00B050"/>
                </a:solidFill>
              </a:rPr>
              <a:t>建立健全通风岗位安全生产责任制；</a:t>
            </a:r>
            <a:endParaRPr lang="en-US" altLang="zh-CN" sz="3600" b="1" dirty="0" smtClean="0">
              <a:solidFill>
                <a:srgbClr val="00B050"/>
              </a:solidFill>
            </a:endParaRPr>
          </a:p>
          <a:p>
            <a:pPr marL="0" lvl="0" indent="0">
              <a:lnSpc>
                <a:spcPts val="4500"/>
              </a:lnSpc>
              <a:spcBef>
                <a:spcPts val="0"/>
              </a:spcBef>
              <a:buNone/>
            </a:pPr>
            <a:r>
              <a:rPr lang="en-US" altLang="zh-CN" sz="3600" b="1" dirty="0" smtClean="0">
                <a:solidFill>
                  <a:srgbClr val="7030A0"/>
                </a:solidFill>
              </a:rPr>
              <a:t>    3. </a:t>
            </a:r>
            <a:r>
              <a:rPr lang="zh-CN" altLang="en-US" sz="3600" b="1" dirty="0" smtClean="0">
                <a:solidFill>
                  <a:srgbClr val="7030A0"/>
                </a:solidFill>
              </a:rPr>
              <a:t>不存在通风重大事故</a:t>
            </a:r>
            <a:r>
              <a:rPr lang="zh-CN" altLang="en-US" sz="3600" b="1" dirty="0">
                <a:solidFill>
                  <a:srgbClr val="7030A0"/>
                </a:solidFill>
              </a:rPr>
              <a:t>隐患</a:t>
            </a:r>
            <a:r>
              <a:rPr lang="zh-CN" altLang="en-US" sz="3600" b="1" dirty="0" smtClean="0">
                <a:solidFill>
                  <a:srgbClr val="7030A0"/>
                </a:solidFill>
              </a:rPr>
              <a:t>。</a:t>
            </a:r>
            <a:endParaRPr lang="en-US" altLang="zh-CN" sz="3600" b="1" dirty="0" smtClean="0">
              <a:solidFill>
                <a:srgbClr val="7030A0"/>
              </a:solidFill>
            </a:endParaRPr>
          </a:p>
          <a:p>
            <a:pPr marL="0" lvl="0" indent="0">
              <a:lnSpc>
                <a:spcPts val="4500"/>
              </a:lnSpc>
              <a:spcBef>
                <a:spcPts val="0"/>
              </a:spcBef>
              <a:buNone/>
            </a:pPr>
            <a:r>
              <a:rPr lang="en-US" altLang="zh-CN" sz="3600" b="1" dirty="0" smtClean="0">
                <a:solidFill>
                  <a:srgbClr val="7030A0"/>
                </a:solidFill>
              </a:rPr>
              <a:t>    </a:t>
            </a:r>
            <a:r>
              <a:rPr lang="en-US" altLang="zh-CN" sz="3600" b="1" dirty="0" smtClean="0">
                <a:solidFill>
                  <a:srgbClr val="00B0F0"/>
                </a:solidFill>
              </a:rPr>
              <a:t>——</a:t>
            </a:r>
            <a:r>
              <a:rPr lang="zh-CN" altLang="en-US" sz="3600" b="1" dirty="0">
                <a:solidFill>
                  <a:srgbClr val="00B0F0"/>
                </a:solidFill>
              </a:rPr>
              <a:t>检查考核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时，要先进行</a:t>
            </a:r>
            <a:r>
              <a:rPr lang="en-US" altLang="zh-CN" sz="3600" b="1" dirty="0">
                <a:solidFill>
                  <a:srgbClr val="00B0F0"/>
                </a:solidFill>
              </a:rPr>
              <a:t>3</a:t>
            </a:r>
            <a:r>
              <a:rPr lang="zh-CN" altLang="en-US" sz="3600" b="1" dirty="0">
                <a:solidFill>
                  <a:srgbClr val="00B0F0"/>
                </a:solidFill>
              </a:rPr>
              <a:t>个基本条件检查评定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，均具备方可按照通风标准化评分</a:t>
            </a:r>
            <a:r>
              <a:rPr lang="zh-CN" altLang="en-US" sz="3600" b="1" dirty="0">
                <a:solidFill>
                  <a:srgbClr val="00B0F0"/>
                </a:solidFill>
              </a:rPr>
              <a:t>表进行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现场和资料检查打分</a:t>
            </a:r>
            <a:endParaRPr lang="en-US" altLang="zh-CN" sz="3600" b="1" dirty="0" smtClean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718817" y="93588"/>
            <a:ext cx="7761085" cy="8385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000" b="1" dirty="0" smtClean="0">
                <a:solidFill>
                  <a:srgbClr val="00B0F0"/>
                </a:solidFill>
              </a:rPr>
              <a:t>              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二    基本</a:t>
            </a:r>
            <a:r>
              <a:rPr lang="zh-CN" altLang="en-US" sz="3600" b="1" dirty="0">
                <a:solidFill>
                  <a:srgbClr val="00B0F0"/>
                </a:solidFill>
              </a:rPr>
              <a:t>条件相关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内容</a:t>
            </a:r>
            <a:endParaRPr lang="zh-CN" altLang="en-US" sz="36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712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648247" y="1139673"/>
            <a:ext cx="10734381" cy="5399523"/>
          </a:xfrm>
        </p:spPr>
        <p:txBody>
          <a:bodyPr>
            <a:normAutofit fontScale="25000" lnSpcReduction="20000"/>
          </a:bodyPr>
          <a:lstStyle/>
          <a:p>
            <a:pPr marL="0" lvl="0" indent="0">
              <a:lnSpc>
                <a:spcPts val="4100"/>
              </a:lnSpc>
              <a:spcBef>
                <a:spcPts val="0"/>
              </a:spcBef>
              <a:buNone/>
            </a:pPr>
            <a:r>
              <a:rPr lang="zh-CN" altLang="en-US" sz="11200" b="1" dirty="0">
                <a:solidFill>
                  <a:srgbClr val="7030A0"/>
                </a:solidFill>
              </a:rPr>
              <a:t> </a:t>
            </a:r>
            <a:r>
              <a:rPr lang="zh-CN" altLang="en-US" sz="11200" b="1" dirty="0" smtClean="0">
                <a:solidFill>
                  <a:srgbClr val="7030A0"/>
                </a:solidFill>
              </a:rPr>
              <a:t>   </a:t>
            </a:r>
            <a:r>
              <a:rPr lang="en-US" altLang="zh-CN" sz="14400" b="1" dirty="0" smtClean="0">
                <a:solidFill>
                  <a:srgbClr val="7030A0"/>
                </a:solidFill>
              </a:rPr>
              <a:t>1. </a:t>
            </a:r>
            <a:r>
              <a:rPr lang="zh-CN" altLang="en-US" sz="14400" b="1" dirty="0" smtClean="0">
                <a:solidFill>
                  <a:srgbClr val="7030A0"/>
                </a:solidFill>
              </a:rPr>
              <a:t>矿井通风方式符合</a:t>
            </a:r>
            <a:r>
              <a:rPr lang="en-US" altLang="zh-CN" sz="14400" b="1" dirty="0">
                <a:solidFill>
                  <a:srgbClr val="7030A0"/>
                </a:solidFill>
              </a:rPr>
              <a:t>《</a:t>
            </a:r>
            <a:r>
              <a:rPr lang="zh-CN" altLang="en-US" sz="14400" b="1" dirty="0">
                <a:solidFill>
                  <a:srgbClr val="7030A0"/>
                </a:solidFill>
              </a:rPr>
              <a:t>煤矿井工开采通风技术条件</a:t>
            </a:r>
            <a:r>
              <a:rPr lang="en-US" altLang="zh-CN" sz="14400" b="1" dirty="0">
                <a:solidFill>
                  <a:srgbClr val="7030A0"/>
                </a:solidFill>
              </a:rPr>
              <a:t>》</a:t>
            </a:r>
            <a:r>
              <a:rPr lang="zh-CN" altLang="en-US" sz="14400" b="1" dirty="0">
                <a:solidFill>
                  <a:srgbClr val="7030A0"/>
                </a:solidFill>
              </a:rPr>
              <a:t>（</a:t>
            </a:r>
            <a:r>
              <a:rPr lang="en-US" altLang="zh-CN" sz="14400" b="1" dirty="0">
                <a:solidFill>
                  <a:srgbClr val="7030A0"/>
                </a:solidFill>
              </a:rPr>
              <a:t>AQ1028</a:t>
            </a:r>
            <a:r>
              <a:rPr lang="zh-CN" altLang="en-US" sz="14400" b="1" dirty="0">
                <a:solidFill>
                  <a:srgbClr val="7030A0"/>
                </a:solidFill>
              </a:rPr>
              <a:t>）</a:t>
            </a:r>
            <a:r>
              <a:rPr lang="zh-CN" altLang="en-US" sz="14400" b="1" dirty="0" smtClean="0">
                <a:solidFill>
                  <a:srgbClr val="7030A0"/>
                </a:solidFill>
              </a:rPr>
              <a:t>规定；</a:t>
            </a:r>
            <a:endParaRPr lang="en-US" altLang="zh-CN" sz="14400" b="1" dirty="0">
              <a:solidFill>
                <a:srgbClr val="7030A0"/>
              </a:solidFill>
            </a:endParaRPr>
          </a:p>
          <a:p>
            <a:pPr marL="0" lvl="0" indent="0">
              <a:lnSpc>
                <a:spcPts val="4100"/>
              </a:lnSpc>
              <a:spcBef>
                <a:spcPts val="0"/>
              </a:spcBef>
              <a:buNone/>
            </a:pPr>
            <a:r>
              <a:rPr lang="en-US" altLang="zh-CN" sz="14400" b="1" dirty="0" smtClean="0">
                <a:solidFill>
                  <a:srgbClr val="C00000"/>
                </a:solidFill>
              </a:rPr>
              <a:t>    </a:t>
            </a:r>
            <a:r>
              <a:rPr lang="en-US" altLang="zh-CN" sz="14400" b="1" dirty="0" smtClean="0">
                <a:solidFill>
                  <a:srgbClr val="00B0F0"/>
                </a:solidFill>
              </a:rPr>
              <a:t>——</a:t>
            </a:r>
            <a:r>
              <a:rPr lang="zh-CN" altLang="en-US" sz="14400" b="1" dirty="0" smtClean="0">
                <a:solidFill>
                  <a:srgbClr val="00B0F0"/>
                </a:solidFill>
              </a:rPr>
              <a:t>按</a:t>
            </a:r>
            <a:r>
              <a:rPr lang="en-US" altLang="zh-CN" sz="14400" b="1" dirty="0" smtClean="0">
                <a:solidFill>
                  <a:srgbClr val="00B0F0"/>
                </a:solidFill>
              </a:rPr>
              <a:t>AQ1028</a:t>
            </a:r>
            <a:r>
              <a:rPr lang="zh-CN" altLang="en-US" sz="14400" b="1" dirty="0" smtClean="0">
                <a:solidFill>
                  <a:srgbClr val="00B0F0"/>
                </a:solidFill>
              </a:rPr>
              <a:t>规定，</a:t>
            </a:r>
            <a:r>
              <a:rPr lang="zh-CN" altLang="en-US" sz="14400" b="1" dirty="0">
                <a:solidFill>
                  <a:srgbClr val="00B0F0"/>
                </a:solidFill>
              </a:rPr>
              <a:t>有煤与</a:t>
            </a:r>
            <a:r>
              <a:rPr lang="zh-CN" altLang="en-US" sz="14400" b="1" dirty="0" smtClean="0">
                <a:solidFill>
                  <a:srgbClr val="00B0F0"/>
                </a:solidFill>
              </a:rPr>
              <a:t>瓦斯突出危险的矿井</a:t>
            </a:r>
            <a:r>
              <a:rPr lang="zh-CN" altLang="en-US" sz="14400" b="1" dirty="0">
                <a:solidFill>
                  <a:srgbClr val="00B0F0"/>
                </a:solidFill>
              </a:rPr>
              <a:t>、高瓦斯矿井、煤层易自燃的矿井及有热害的矿井的通风方式</a:t>
            </a:r>
            <a:r>
              <a:rPr lang="zh-CN" altLang="en-US" sz="14400" b="1" dirty="0" smtClean="0">
                <a:solidFill>
                  <a:srgbClr val="00B0F0"/>
                </a:solidFill>
              </a:rPr>
              <a:t>，应</a:t>
            </a:r>
            <a:r>
              <a:rPr lang="zh-CN" altLang="en-US" sz="14400" b="1" dirty="0">
                <a:solidFill>
                  <a:srgbClr val="00B0F0"/>
                </a:solidFill>
              </a:rPr>
              <a:t>采用</a:t>
            </a:r>
            <a:r>
              <a:rPr lang="zh-CN" altLang="en-US" sz="14400" b="1" dirty="0">
                <a:solidFill>
                  <a:srgbClr val="00B050"/>
                </a:solidFill>
              </a:rPr>
              <a:t>对角式或者分区式</a:t>
            </a:r>
            <a:r>
              <a:rPr lang="zh-CN" altLang="en-US" sz="14400" b="1" dirty="0">
                <a:solidFill>
                  <a:srgbClr val="00B0F0"/>
                </a:solidFill>
              </a:rPr>
              <a:t>通风；当井田面积较大时，初期可采用中央式通风，逐步过渡为对角式或者分区式通风</a:t>
            </a:r>
            <a:r>
              <a:rPr lang="zh-CN" altLang="en-US" sz="14400" b="1" dirty="0" smtClean="0">
                <a:solidFill>
                  <a:srgbClr val="00B0F0"/>
                </a:solidFill>
              </a:rPr>
              <a:t>。</a:t>
            </a:r>
            <a:endParaRPr lang="en-US" altLang="zh-CN" sz="14400" b="1" dirty="0" smtClean="0">
              <a:solidFill>
                <a:srgbClr val="00B0F0"/>
              </a:solidFill>
            </a:endParaRPr>
          </a:p>
          <a:p>
            <a:pPr marL="0" lvl="0" indent="0">
              <a:lnSpc>
                <a:spcPts val="4100"/>
              </a:lnSpc>
              <a:spcBef>
                <a:spcPts val="0"/>
              </a:spcBef>
              <a:buNone/>
            </a:pPr>
            <a:r>
              <a:rPr lang="en-US" altLang="zh-CN" sz="14400" b="1" dirty="0">
                <a:solidFill>
                  <a:srgbClr val="00B0F0"/>
                </a:solidFill>
              </a:rPr>
              <a:t> </a:t>
            </a:r>
            <a:r>
              <a:rPr lang="en-US" altLang="zh-CN" sz="14400" b="1" dirty="0" smtClean="0">
                <a:solidFill>
                  <a:srgbClr val="00B0F0"/>
                </a:solidFill>
              </a:rPr>
              <a:t>   ——</a:t>
            </a:r>
            <a:r>
              <a:rPr lang="zh-CN" altLang="en-US" sz="14400" b="1" dirty="0" smtClean="0">
                <a:solidFill>
                  <a:srgbClr val="00B0F0"/>
                </a:solidFill>
              </a:rPr>
              <a:t>按</a:t>
            </a:r>
            <a:r>
              <a:rPr lang="en-US" altLang="zh-CN" sz="14400" b="1" dirty="0" smtClean="0">
                <a:solidFill>
                  <a:srgbClr val="00B0F0"/>
                </a:solidFill>
              </a:rPr>
              <a:t>《</a:t>
            </a:r>
            <a:r>
              <a:rPr lang="zh-CN" altLang="en-US" sz="14400" b="1" dirty="0">
                <a:solidFill>
                  <a:srgbClr val="00B0F0"/>
                </a:solidFill>
              </a:rPr>
              <a:t>煤矿安全规程</a:t>
            </a:r>
            <a:r>
              <a:rPr lang="en-US" altLang="zh-CN" sz="14400" b="1" dirty="0">
                <a:solidFill>
                  <a:srgbClr val="00B0F0"/>
                </a:solidFill>
              </a:rPr>
              <a:t>》</a:t>
            </a:r>
            <a:r>
              <a:rPr lang="zh-CN" altLang="en-US" sz="14400" b="1" dirty="0">
                <a:solidFill>
                  <a:srgbClr val="00B0F0"/>
                </a:solidFill>
              </a:rPr>
              <a:t>第一百四十七条 </a:t>
            </a:r>
            <a:r>
              <a:rPr lang="zh-CN" altLang="en-US" sz="14400" b="1" dirty="0" smtClean="0">
                <a:solidFill>
                  <a:srgbClr val="00B0F0"/>
                </a:solidFill>
              </a:rPr>
              <a:t>规定新建的四类矿井初期</a:t>
            </a:r>
            <a:r>
              <a:rPr lang="zh-CN" altLang="en-US" sz="14400" b="1" dirty="0">
                <a:solidFill>
                  <a:srgbClr val="00B0F0"/>
                </a:solidFill>
              </a:rPr>
              <a:t>采用</a:t>
            </a:r>
            <a:r>
              <a:rPr lang="zh-CN" altLang="en-US" sz="14400" b="1" dirty="0">
                <a:solidFill>
                  <a:srgbClr val="00B050"/>
                </a:solidFill>
              </a:rPr>
              <a:t>中央并列式</a:t>
            </a:r>
            <a:r>
              <a:rPr lang="zh-CN" altLang="en-US" sz="14400" b="1" dirty="0">
                <a:solidFill>
                  <a:srgbClr val="00B0F0"/>
                </a:solidFill>
              </a:rPr>
              <a:t>通风的只能布置</a:t>
            </a:r>
            <a:r>
              <a:rPr lang="zh-CN" altLang="en-US" sz="14400" b="1" dirty="0">
                <a:solidFill>
                  <a:srgbClr val="00B050"/>
                </a:solidFill>
              </a:rPr>
              <a:t>一个采区</a:t>
            </a:r>
            <a:r>
              <a:rPr lang="zh-CN" altLang="en-US" sz="14400" b="1" dirty="0" smtClean="0">
                <a:solidFill>
                  <a:srgbClr val="00B0F0"/>
                </a:solidFill>
              </a:rPr>
              <a:t>生产。</a:t>
            </a:r>
            <a:endParaRPr lang="zh-CN" altLang="en-US" sz="14400" b="1" dirty="0">
              <a:solidFill>
                <a:srgbClr val="00B0F0"/>
              </a:solidFill>
            </a:endParaRPr>
          </a:p>
          <a:p>
            <a:pPr marL="0" lvl="0" indent="0">
              <a:lnSpc>
                <a:spcPts val="4500"/>
              </a:lnSpc>
              <a:spcBef>
                <a:spcPts val="0"/>
              </a:spcBef>
              <a:buNone/>
            </a:pPr>
            <a:r>
              <a:rPr lang="zh-CN" altLang="en-US" sz="14400" b="1" dirty="0" smtClean="0">
                <a:solidFill>
                  <a:srgbClr val="00B0F0"/>
                </a:solidFill>
              </a:rPr>
              <a:t>    </a:t>
            </a:r>
            <a:endParaRPr lang="zh-CN" altLang="en-US" sz="14400" b="1" dirty="0">
              <a:solidFill>
                <a:srgbClr val="00B0F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718817" y="93588"/>
            <a:ext cx="7761085" cy="8385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000" b="1" dirty="0" smtClean="0">
                <a:solidFill>
                  <a:srgbClr val="00B0F0"/>
                </a:solidFill>
              </a:rPr>
              <a:t>              </a:t>
            </a:r>
            <a:r>
              <a:rPr lang="zh-CN" altLang="en-US" sz="3600" b="1" dirty="0">
                <a:solidFill>
                  <a:srgbClr val="00B0F0"/>
                </a:solidFill>
              </a:rPr>
              <a:t>三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    工作要求</a:t>
            </a:r>
            <a:r>
              <a:rPr lang="en-US" altLang="zh-CN" sz="3200" b="1" dirty="0">
                <a:solidFill>
                  <a:srgbClr val="7030A0"/>
                </a:solidFill>
              </a:rPr>
              <a:t>——</a:t>
            </a:r>
            <a:r>
              <a:rPr lang="zh-CN" altLang="en-US" sz="3200" b="1" dirty="0">
                <a:solidFill>
                  <a:srgbClr val="7030A0"/>
                </a:solidFill>
              </a:rPr>
              <a:t>通风系统</a:t>
            </a:r>
          </a:p>
        </p:txBody>
      </p:sp>
    </p:spTree>
    <p:extLst>
      <p:ext uri="{BB962C8B-B14F-4D97-AF65-F5344CB8AC3E}">
        <p14:creationId xmlns:p14="http://schemas.microsoft.com/office/powerpoint/2010/main" val="1820042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895739" y="1260972"/>
            <a:ext cx="10282334" cy="4962547"/>
          </a:xfrm>
        </p:spPr>
        <p:txBody>
          <a:bodyPr>
            <a:normAutofit fontScale="25000" lnSpcReduction="20000"/>
          </a:bodyPr>
          <a:lstStyle/>
          <a:p>
            <a:pPr marL="0" lvl="0" indent="0">
              <a:lnSpc>
                <a:spcPts val="4500"/>
              </a:lnSpc>
              <a:spcBef>
                <a:spcPts val="0"/>
              </a:spcBef>
              <a:buNone/>
            </a:pPr>
            <a:r>
              <a:rPr lang="zh-CN" altLang="en-US" sz="11200" b="1" dirty="0" smtClean="0">
                <a:solidFill>
                  <a:srgbClr val="7030A0"/>
                </a:solidFill>
              </a:rPr>
              <a:t>      </a:t>
            </a:r>
            <a:r>
              <a:rPr lang="zh-CN" altLang="en-US" sz="14400" b="1" dirty="0" smtClean="0">
                <a:solidFill>
                  <a:srgbClr val="7030A0"/>
                </a:solidFill>
              </a:rPr>
              <a:t>瓦斯</a:t>
            </a:r>
            <a:r>
              <a:rPr lang="zh-CN" altLang="en-US" sz="14400" b="1" dirty="0">
                <a:solidFill>
                  <a:srgbClr val="7030A0"/>
                </a:solidFill>
              </a:rPr>
              <a:t>抽采系统运行稳定、可靠，抽采能力</a:t>
            </a:r>
            <a:r>
              <a:rPr lang="zh-CN" altLang="en-US" sz="14400" b="1" dirty="0">
                <a:solidFill>
                  <a:srgbClr val="00B050"/>
                </a:solidFill>
              </a:rPr>
              <a:t>及指标</a:t>
            </a:r>
            <a:r>
              <a:rPr lang="zh-CN" altLang="en-US" sz="14400" b="1" dirty="0">
                <a:solidFill>
                  <a:srgbClr val="7030A0"/>
                </a:solidFill>
              </a:rPr>
              <a:t>满足</a:t>
            </a:r>
            <a:r>
              <a:rPr lang="en-US" altLang="zh-CN" sz="14400" b="1" dirty="0">
                <a:solidFill>
                  <a:srgbClr val="7030A0"/>
                </a:solidFill>
              </a:rPr>
              <a:t>《</a:t>
            </a:r>
            <a:r>
              <a:rPr lang="zh-CN" altLang="en-US" sz="14400" b="1" dirty="0">
                <a:solidFill>
                  <a:srgbClr val="7030A0"/>
                </a:solidFill>
              </a:rPr>
              <a:t>煤矿瓦斯抽采达标暂行规定</a:t>
            </a:r>
            <a:r>
              <a:rPr lang="en-US" altLang="zh-CN" sz="14400" b="1" dirty="0">
                <a:solidFill>
                  <a:srgbClr val="7030A0"/>
                </a:solidFill>
              </a:rPr>
              <a:t>》</a:t>
            </a:r>
            <a:r>
              <a:rPr lang="zh-CN" altLang="en-US" sz="14400" b="1" dirty="0" smtClean="0">
                <a:solidFill>
                  <a:srgbClr val="7030A0"/>
                </a:solidFill>
              </a:rPr>
              <a:t>要求。</a:t>
            </a:r>
            <a:endParaRPr lang="zh-CN" altLang="en-US" sz="14400" b="1" dirty="0">
              <a:solidFill>
                <a:srgbClr val="7030A0"/>
              </a:solidFill>
            </a:endParaRPr>
          </a:p>
          <a:p>
            <a:pPr marL="0" lvl="0" indent="0">
              <a:lnSpc>
                <a:spcPts val="4500"/>
              </a:lnSpc>
              <a:spcBef>
                <a:spcPts val="0"/>
              </a:spcBef>
              <a:buNone/>
            </a:pPr>
            <a:r>
              <a:rPr lang="en-US" altLang="zh-CN" sz="14400" b="1" dirty="0" smtClean="0">
                <a:solidFill>
                  <a:srgbClr val="00B0F0"/>
                </a:solidFill>
              </a:rPr>
              <a:t>     ——</a:t>
            </a:r>
            <a:r>
              <a:rPr lang="zh-CN" altLang="en-US" sz="14400" b="1" dirty="0" smtClean="0">
                <a:solidFill>
                  <a:srgbClr val="00B0F0"/>
                </a:solidFill>
              </a:rPr>
              <a:t>瓦斯</a:t>
            </a:r>
            <a:r>
              <a:rPr lang="zh-CN" altLang="en-US" sz="14400" b="1" dirty="0">
                <a:solidFill>
                  <a:srgbClr val="00B0F0"/>
                </a:solidFill>
              </a:rPr>
              <a:t>抽采能力满足</a:t>
            </a:r>
            <a:r>
              <a:rPr lang="en-US" altLang="zh-CN" sz="14400" b="1" dirty="0">
                <a:solidFill>
                  <a:srgbClr val="00B0F0"/>
                </a:solidFill>
              </a:rPr>
              <a:t>《</a:t>
            </a:r>
            <a:r>
              <a:rPr lang="zh-CN" altLang="en-US" sz="14400" b="1" dirty="0">
                <a:solidFill>
                  <a:srgbClr val="00B0F0"/>
                </a:solidFill>
              </a:rPr>
              <a:t>煤矿瓦斯抽采达标暂行规定</a:t>
            </a:r>
            <a:r>
              <a:rPr lang="en-US" altLang="zh-CN" sz="14400" b="1" dirty="0">
                <a:solidFill>
                  <a:srgbClr val="00B0F0"/>
                </a:solidFill>
              </a:rPr>
              <a:t>》</a:t>
            </a:r>
            <a:r>
              <a:rPr lang="zh-CN" altLang="en-US" sz="14400" b="1" dirty="0">
                <a:solidFill>
                  <a:srgbClr val="00B0F0"/>
                </a:solidFill>
              </a:rPr>
              <a:t>第十五条要求。</a:t>
            </a:r>
          </a:p>
          <a:p>
            <a:pPr marL="0" lvl="0" indent="0">
              <a:lnSpc>
                <a:spcPts val="4500"/>
              </a:lnSpc>
              <a:spcBef>
                <a:spcPts val="0"/>
              </a:spcBef>
              <a:buNone/>
            </a:pPr>
            <a:r>
              <a:rPr lang="zh-CN" altLang="en-US" sz="14400" b="1" dirty="0">
                <a:solidFill>
                  <a:srgbClr val="00B0F0"/>
                </a:solidFill>
              </a:rPr>
              <a:t> </a:t>
            </a:r>
            <a:r>
              <a:rPr lang="zh-CN" altLang="en-US" sz="14400" b="1" dirty="0" smtClean="0">
                <a:solidFill>
                  <a:srgbClr val="00B0F0"/>
                </a:solidFill>
              </a:rPr>
              <a:t>   </a:t>
            </a:r>
            <a:r>
              <a:rPr lang="en-US" altLang="zh-CN" sz="14400" b="1" dirty="0" smtClean="0">
                <a:solidFill>
                  <a:srgbClr val="00B0F0"/>
                </a:solidFill>
              </a:rPr>
              <a:t>——</a:t>
            </a:r>
            <a:r>
              <a:rPr lang="zh-CN" altLang="en-US" sz="14400" b="1" dirty="0" smtClean="0">
                <a:solidFill>
                  <a:srgbClr val="00B0F0"/>
                </a:solidFill>
              </a:rPr>
              <a:t>预</a:t>
            </a:r>
            <a:r>
              <a:rPr lang="zh-CN" altLang="en-US" sz="14400" b="1" dirty="0">
                <a:solidFill>
                  <a:srgbClr val="00B0F0"/>
                </a:solidFill>
              </a:rPr>
              <a:t>抽煤层瓦斯的采掘工作面，应在作业前对瓦斯抽采达标进行评判，瓦斯抽采的</a:t>
            </a:r>
            <a:r>
              <a:rPr lang="zh-CN" altLang="en-US" sz="14400" b="1" dirty="0">
                <a:solidFill>
                  <a:srgbClr val="00B050"/>
                </a:solidFill>
              </a:rPr>
              <a:t>基础条件</a:t>
            </a:r>
            <a:r>
              <a:rPr lang="zh-CN" altLang="en-US" sz="14400" b="1" dirty="0">
                <a:solidFill>
                  <a:srgbClr val="00B0F0"/>
                </a:solidFill>
              </a:rPr>
              <a:t>和</a:t>
            </a:r>
            <a:r>
              <a:rPr lang="zh-CN" altLang="en-US" sz="14400" b="1" dirty="0">
                <a:solidFill>
                  <a:srgbClr val="00B050"/>
                </a:solidFill>
              </a:rPr>
              <a:t>抽采效果的指标</a:t>
            </a:r>
            <a:r>
              <a:rPr lang="zh-CN" altLang="en-US" sz="14400" b="1" dirty="0">
                <a:solidFill>
                  <a:srgbClr val="00B0F0"/>
                </a:solidFill>
              </a:rPr>
              <a:t>满足</a:t>
            </a:r>
            <a:r>
              <a:rPr lang="en-US" altLang="zh-CN" sz="14400" b="1" dirty="0">
                <a:solidFill>
                  <a:srgbClr val="00B0F0"/>
                </a:solidFill>
              </a:rPr>
              <a:t>《</a:t>
            </a:r>
            <a:r>
              <a:rPr lang="zh-CN" altLang="en-US" sz="14400" b="1" dirty="0">
                <a:solidFill>
                  <a:srgbClr val="00B0F0"/>
                </a:solidFill>
              </a:rPr>
              <a:t>煤矿瓦斯抽采达标暂行规定</a:t>
            </a:r>
            <a:r>
              <a:rPr lang="en-US" altLang="zh-CN" sz="14400" b="1" dirty="0">
                <a:solidFill>
                  <a:srgbClr val="00B0F0"/>
                </a:solidFill>
              </a:rPr>
              <a:t>》</a:t>
            </a:r>
            <a:r>
              <a:rPr lang="zh-CN" altLang="en-US" sz="14400" b="1" dirty="0">
                <a:solidFill>
                  <a:srgbClr val="00B0F0"/>
                </a:solidFill>
              </a:rPr>
              <a:t>第二十二条至第三十条要求。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718817" y="93588"/>
            <a:ext cx="8610171" cy="8385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000" b="1" dirty="0" smtClean="0">
                <a:solidFill>
                  <a:srgbClr val="00B0F0"/>
                </a:solidFill>
              </a:rPr>
              <a:t>              </a:t>
            </a:r>
            <a:r>
              <a:rPr lang="zh-CN" altLang="en-US" sz="3600" b="1" dirty="0">
                <a:solidFill>
                  <a:srgbClr val="00B0F0"/>
                </a:solidFill>
              </a:rPr>
              <a:t>三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    工作要求</a:t>
            </a:r>
            <a:r>
              <a:rPr lang="en-US" altLang="zh-CN" sz="3200" b="1" dirty="0">
                <a:solidFill>
                  <a:srgbClr val="7030A0"/>
                </a:solidFill>
              </a:rPr>
              <a:t>——</a:t>
            </a:r>
            <a:r>
              <a:rPr lang="zh-CN" altLang="en-US" sz="3200" b="1" dirty="0">
                <a:solidFill>
                  <a:srgbClr val="7030A0"/>
                </a:solidFill>
              </a:rPr>
              <a:t>瓦斯抽采</a:t>
            </a:r>
          </a:p>
        </p:txBody>
      </p:sp>
    </p:spTree>
    <p:extLst>
      <p:ext uri="{BB962C8B-B14F-4D97-AF65-F5344CB8AC3E}">
        <p14:creationId xmlns:p14="http://schemas.microsoft.com/office/powerpoint/2010/main" val="3066693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48247" y="999715"/>
            <a:ext cx="10734381" cy="0"/>
          </a:xfrm>
          <a:prstGeom prst="line">
            <a:avLst/>
          </a:prstGeom>
          <a:ln w="76200">
            <a:solidFill>
              <a:srgbClr val="EF42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718818" y="4200740"/>
            <a:ext cx="2035035" cy="5362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1007706" y="1231522"/>
            <a:ext cx="10011748" cy="5514511"/>
          </a:xfrm>
        </p:spPr>
        <p:txBody>
          <a:bodyPr>
            <a:normAutofit/>
          </a:bodyPr>
          <a:lstStyle/>
          <a:p>
            <a:pPr marL="0" lvl="0" indent="0">
              <a:lnSpc>
                <a:spcPts val="4500"/>
              </a:lnSpc>
              <a:spcBef>
                <a:spcPts val="0"/>
              </a:spcBef>
              <a:buNone/>
            </a:pPr>
            <a:r>
              <a:rPr lang="zh-CN" altLang="en-US" b="1" dirty="0" smtClean="0">
                <a:solidFill>
                  <a:srgbClr val="7030A0"/>
                </a:solidFill>
              </a:rPr>
              <a:t>    </a:t>
            </a:r>
            <a:r>
              <a:rPr lang="zh-CN" altLang="en-US" sz="3900" b="1" dirty="0" smtClean="0">
                <a:solidFill>
                  <a:srgbClr val="7030A0"/>
                </a:solidFill>
              </a:rPr>
              <a:t>安全</a:t>
            </a:r>
            <a:r>
              <a:rPr lang="zh-CN" altLang="en-US" sz="3900" b="1" dirty="0">
                <a:solidFill>
                  <a:srgbClr val="7030A0"/>
                </a:solidFill>
              </a:rPr>
              <a:t>监控系统</a:t>
            </a:r>
            <a:r>
              <a:rPr lang="zh-CN" altLang="en-US" sz="3900" b="1" dirty="0" smtClean="0">
                <a:solidFill>
                  <a:srgbClr val="7030A0"/>
                </a:solidFill>
              </a:rPr>
              <a:t>满足</a:t>
            </a:r>
            <a:r>
              <a:rPr lang="en-US" altLang="zh-CN" sz="3900" b="1" dirty="0" smtClean="0">
                <a:solidFill>
                  <a:srgbClr val="7030A0"/>
                </a:solidFill>
              </a:rPr>
              <a:t>《</a:t>
            </a:r>
            <a:r>
              <a:rPr lang="zh-CN" altLang="en-US" sz="3900" b="1" dirty="0">
                <a:solidFill>
                  <a:srgbClr val="7030A0"/>
                </a:solidFill>
              </a:rPr>
              <a:t>煤矿安全监控系统及检测仪器使用管理规范</a:t>
            </a:r>
            <a:r>
              <a:rPr lang="en-US" altLang="zh-CN" sz="3900" b="1" dirty="0">
                <a:solidFill>
                  <a:srgbClr val="7030A0"/>
                </a:solidFill>
              </a:rPr>
              <a:t>》</a:t>
            </a:r>
            <a:r>
              <a:rPr lang="zh-CN" altLang="en-US" sz="3900" b="1" dirty="0">
                <a:solidFill>
                  <a:srgbClr val="7030A0"/>
                </a:solidFill>
              </a:rPr>
              <a:t>（</a:t>
            </a:r>
            <a:r>
              <a:rPr lang="en-US" altLang="zh-CN" sz="3900" b="1" dirty="0">
                <a:solidFill>
                  <a:srgbClr val="7030A0"/>
                </a:solidFill>
              </a:rPr>
              <a:t>AQ1029</a:t>
            </a:r>
            <a:r>
              <a:rPr lang="zh-CN" altLang="en-US" sz="3900" b="1" dirty="0">
                <a:solidFill>
                  <a:srgbClr val="7030A0"/>
                </a:solidFill>
              </a:rPr>
              <a:t>）和</a:t>
            </a:r>
            <a:r>
              <a:rPr lang="en-US" altLang="zh-CN" sz="3900" b="1" dirty="0">
                <a:solidFill>
                  <a:srgbClr val="7030A0"/>
                </a:solidFill>
              </a:rPr>
              <a:t>《</a:t>
            </a:r>
            <a:r>
              <a:rPr lang="zh-CN" altLang="en-US" sz="3900" b="1" dirty="0">
                <a:solidFill>
                  <a:srgbClr val="7030A0"/>
                </a:solidFill>
              </a:rPr>
              <a:t>煤矿安全规程</a:t>
            </a:r>
            <a:r>
              <a:rPr lang="en-US" altLang="zh-CN" sz="3900" b="1" dirty="0">
                <a:solidFill>
                  <a:srgbClr val="7030A0"/>
                </a:solidFill>
              </a:rPr>
              <a:t>》</a:t>
            </a:r>
            <a:r>
              <a:rPr lang="zh-CN" altLang="en-US" sz="3900" b="1" dirty="0">
                <a:solidFill>
                  <a:srgbClr val="7030A0"/>
                </a:solidFill>
              </a:rPr>
              <a:t>的要求，维护、调校到位，系统运行稳定可靠</a:t>
            </a:r>
            <a:r>
              <a:rPr lang="zh-CN" altLang="en-US" sz="3900" b="1" dirty="0" smtClean="0">
                <a:solidFill>
                  <a:srgbClr val="7030A0"/>
                </a:solidFill>
              </a:rPr>
              <a:t>。</a:t>
            </a:r>
            <a:endParaRPr lang="en-US" altLang="zh-CN" sz="3900" b="1" dirty="0" smtClean="0">
              <a:solidFill>
                <a:srgbClr val="7030A0"/>
              </a:solidFill>
            </a:endParaRPr>
          </a:p>
          <a:p>
            <a:pPr marL="0" lvl="0" indent="0">
              <a:lnSpc>
                <a:spcPts val="4500"/>
              </a:lnSpc>
              <a:spcBef>
                <a:spcPts val="0"/>
              </a:spcBef>
              <a:buNone/>
            </a:pPr>
            <a:r>
              <a:rPr lang="en-US" altLang="zh-CN" sz="3900" b="1" dirty="0" smtClean="0">
                <a:solidFill>
                  <a:srgbClr val="00B0F0"/>
                </a:solidFill>
              </a:rPr>
              <a:t>    </a:t>
            </a:r>
            <a:r>
              <a:rPr lang="en-US" altLang="zh-CN" sz="3900" b="1" dirty="0">
                <a:solidFill>
                  <a:srgbClr val="00B0F0"/>
                </a:solidFill>
              </a:rPr>
              <a:t>——</a:t>
            </a:r>
            <a:r>
              <a:rPr lang="zh-CN" altLang="en-US" sz="3900" b="1" dirty="0">
                <a:solidFill>
                  <a:srgbClr val="00B0F0"/>
                </a:solidFill>
              </a:rPr>
              <a:t>维护方面，按</a:t>
            </a:r>
            <a:r>
              <a:rPr lang="en-US" altLang="zh-CN" sz="3900" b="1" dirty="0">
                <a:solidFill>
                  <a:srgbClr val="00B0F0"/>
                </a:solidFill>
              </a:rPr>
              <a:t>AQ1029</a:t>
            </a:r>
            <a:r>
              <a:rPr lang="zh-CN" altLang="en-US" sz="3900" b="1" dirty="0">
                <a:solidFill>
                  <a:srgbClr val="00B0F0"/>
                </a:solidFill>
              </a:rPr>
              <a:t>规定，井下安全监控系统及线缆的运行情况，由</a:t>
            </a:r>
            <a:r>
              <a:rPr lang="zh-CN" altLang="en-US" sz="3900" b="1" dirty="0">
                <a:solidFill>
                  <a:srgbClr val="00B050"/>
                </a:solidFill>
              </a:rPr>
              <a:t>监测工</a:t>
            </a:r>
            <a:r>
              <a:rPr lang="zh-CN" altLang="en-US" sz="3900" b="1" dirty="0">
                <a:solidFill>
                  <a:srgbClr val="00B0F0"/>
                </a:solidFill>
              </a:rPr>
              <a:t>每天全面</a:t>
            </a:r>
            <a:r>
              <a:rPr lang="zh-CN" altLang="en-US" sz="3900" b="1" dirty="0">
                <a:solidFill>
                  <a:srgbClr val="00B050"/>
                </a:solidFill>
              </a:rPr>
              <a:t>检查</a:t>
            </a:r>
            <a:r>
              <a:rPr lang="en-US" altLang="zh-CN" sz="3900" b="1" dirty="0">
                <a:solidFill>
                  <a:srgbClr val="00B0F0"/>
                </a:solidFill>
              </a:rPr>
              <a:t>1</a:t>
            </a:r>
            <a:r>
              <a:rPr lang="zh-CN" altLang="en-US" sz="3900" b="1" dirty="0">
                <a:solidFill>
                  <a:srgbClr val="00B0F0"/>
                </a:solidFill>
              </a:rPr>
              <a:t>次，使用甲烷检测报警仪与甲烷传感器进行</a:t>
            </a:r>
            <a:r>
              <a:rPr lang="zh-CN" altLang="en-US" sz="3900" b="1" dirty="0">
                <a:solidFill>
                  <a:srgbClr val="00B050"/>
                </a:solidFill>
              </a:rPr>
              <a:t>对照</a:t>
            </a:r>
            <a:r>
              <a:rPr lang="zh-CN" altLang="en-US" sz="3900" b="1" dirty="0">
                <a:solidFill>
                  <a:srgbClr val="00B0F0"/>
                </a:solidFill>
              </a:rPr>
              <a:t>，并将记录和检查结果报地面中心站值班员。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718817" y="93588"/>
            <a:ext cx="8143640" cy="8385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zh-CN" altLang="en-US" sz="3000" b="1" dirty="0" smtClean="0">
                <a:solidFill>
                  <a:srgbClr val="00B0F0"/>
                </a:solidFill>
              </a:rPr>
              <a:t>              </a:t>
            </a:r>
            <a:r>
              <a:rPr lang="zh-CN" altLang="en-US" sz="3600" b="1" dirty="0">
                <a:solidFill>
                  <a:srgbClr val="00B0F0"/>
                </a:solidFill>
              </a:rPr>
              <a:t>三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    工作要求</a:t>
            </a:r>
            <a:r>
              <a:rPr lang="en-US" altLang="zh-CN" sz="3200" b="1" dirty="0">
                <a:solidFill>
                  <a:srgbClr val="7030A0"/>
                </a:solidFill>
              </a:rPr>
              <a:t>——</a:t>
            </a:r>
            <a:r>
              <a:rPr lang="zh-CN" altLang="en-US" sz="3200" b="1" dirty="0">
                <a:solidFill>
                  <a:srgbClr val="7030A0"/>
                </a:solidFill>
              </a:rPr>
              <a:t>安全监控</a:t>
            </a:r>
          </a:p>
        </p:txBody>
      </p:sp>
    </p:spTree>
    <p:extLst>
      <p:ext uri="{BB962C8B-B14F-4D97-AF65-F5344CB8AC3E}">
        <p14:creationId xmlns:p14="http://schemas.microsoft.com/office/powerpoint/2010/main" val="587248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5308</TotalTime>
  <Words>4832</Words>
  <Application>Microsoft Office PowerPoint</Application>
  <PresentationFormat>自定义</PresentationFormat>
  <Paragraphs>182</Paragraphs>
  <Slides>41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41</vt:i4>
      </vt:variant>
    </vt:vector>
  </HeadingPairs>
  <TitlesOfParts>
    <vt:vector size="42" baseType="lpstr">
      <vt:lpstr>Office Theme</vt:lpstr>
      <vt:lpstr>2020 煤矿安全生产标准化管理体系通风专业主要内容解读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温超 温超</dc:creator>
  <cp:lastModifiedBy>lenovo</cp:lastModifiedBy>
  <cp:revision>459</cp:revision>
  <dcterms:created xsi:type="dcterms:W3CDTF">2019-07-25T02:10:00Z</dcterms:created>
  <dcterms:modified xsi:type="dcterms:W3CDTF">2020-11-01T03:21:23Z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2052-11.1.0.9339</vt:lpwstr>
  </property>
</Properties>
</file>